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448" r:id="rId3"/>
    <p:sldId id="447" r:id="rId4"/>
    <p:sldId id="445" r:id="rId5"/>
    <p:sldId id="463" r:id="rId6"/>
    <p:sldId id="456" r:id="rId7"/>
    <p:sldId id="457" r:id="rId8"/>
    <p:sldId id="465" r:id="rId9"/>
    <p:sldId id="466" r:id="rId10"/>
    <p:sldId id="458" r:id="rId11"/>
    <p:sldId id="459" r:id="rId12"/>
    <p:sldId id="460" r:id="rId13"/>
    <p:sldId id="461" r:id="rId14"/>
    <p:sldId id="263" r:id="rId15"/>
    <p:sldId id="269" r:id="rId16"/>
    <p:sldId id="467" r:id="rId17"/>
    <p:sldId id="45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0" autoAdjust="0"/>
    <p:restoredTop sz="96395" autoAdjust="0"/>
  </p:normalViewPr>
  <p:slideViewPr>
    <p:cSldViewPr snapToGrid="0">
      <p:cViewPr varScale="1">
        <p:scale>
          <a:sx n="97" d="100"/>
          <a:sy n="97" d="100"/>
        </p:scale>
        <p:origin x="18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3A205CF-431C-4AD7-9C8D-F079BE9DD5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6B5435-78BE-44BE-AF1A-A82142DAA1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743B8-6E56-4C4D-95D9-9F242BAE1810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E7479A-60E0-42FC-9B9D-0FB7F5DE35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6A3594-C0A5-48B4-A6F3-7C34D3246F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0E5CB-9CDB-43FE-BCBD-E487C07E55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246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5F738-BEDD-4D4F-87C9-DD3481FA930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3A3A5-5915-40CD-AE09-D4A47B8D6E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81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Užívání </a:t>
            </a:r>
            <a:r>
              <a:rPr lang="cs-CZ" sz="1200" b="1" dirty="0"/>
              <a:t>hormonální antikoncepce </a:t>
            </a:r>
            <a:r>
              <a:rPr lang="cs-CZ" sz="1200" dirty="0"/>
              <a:t>je s </a:t>
            </a:r>
            <a:r>
              <a:rPr lang="cs-CZ" sz="1200" b="1" dirty="0"/>
              <a:t>dvakrát vyšší </a:t>
            </a:r>
            <a:r>
              <a:rPr lang="cs-CZ" sz="1200" dirty="0"/>
              <a:t>šancí deklarováno ženami s </a:t>
            </a:r>
            <a:r>
              <a:rPr lang="cs-CZ" sz="1200" b="1" dirty="0"/>
              <a:t>nižším vzděláním</a:t>
            </a:r>
          </a:p>
          <a:p>
            <a:r>
              <a:rPr lang="cs-CZ" sz="1200" dirty="0"/>
              <a:t>a zároveň, ženy s nižším vzděláním </a:t>
            </a:r>
            <a:r>
              <a:rPr lang="cs-CZ" sz="1200" b="1" dirty="0"/>
              <a:t>méně častěji </a:t>
            </a:r>
            <a:r>
              <a:rPr lang="cs-CZ" sz="1200" dirty="0"/>
              <a:t>uvádějí spoléhání se na </a:t>
            </a:r>
            <a:r>
              <a:rPr lang="cs-CZ" sz="1200" b="1" dirty="0"/>
              <a:t>metodu přerušované soulože</a:t>
            </a:r>
          </a:p>
          <a:p>
            <a:r>
              <a:rPr lang="cs-CZ" sz="1200" b="1" dirty="0">
                <a:solidFill>
                  <a:srgbClr val="C00000"/>
                </a:solidFill>
              </a:rPr>
              <a:t>=</a:t>
            </a:r>
            <a:r>
              <a:rPr lang="en-US" sz="1200" b="1" dirty="0">
                <a:solidFill>
                  <a:srgbClr val="C00000"/>
                </a:solidFill>
              </a:rPr>
              <a:t>&gt;</a:t>
            </a:r>
            <a:r>
              <a:rPr lang="cs-CZ" sz="1200" b="1" dirty="0">
                <a:solidFill>
                  <a:srgbClr val="C00000"/>
                </a:solidFill>
              </a:rPr>
              <a:t> Jsou vzdělanější ženy méně zodpovědné v sexuálním chování?</a:t>
            </a:r>
          </a:p>
          <a:p>
            <a:r>
              <a:rPr lang="cs-CZ" sz="1200" dirty="0"/>
              <a:t>Větší </a:t>
            </a:r>
            <a:r>
              <a:rPr lang="cs-CZ" sz="1200" b="1" dirty="0"/>
              <a:t>riziko nepoužití žádné z metod </a:t>
            </a:r>
            <a:r>
              <a:rPr lang="cs-CZ" sz="1200" dirty="0"/>
              <a:t>deklarují také ženy žijící v </a:t>
            </a:r>
            <a:r>
              <a:rPr lang="cs-CZ" sz="1200" b="1" dirty="0"/>
              <a:t>nesezdaném soužití </a:t>
            </a:r>
            <a:r>
              <a:rPr lang="cs-CZ" sz="1200" dirty="0"/>
              <a:t>nebo </a:t>
            </a:r>
            <a:r>
              <a:rPr lang="cs-CZ" sz="1200" b="1" dirty="0"/>
              <a:t>bez partnera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3A3A5-5915-40CD-AE09-D4A47B8D6E9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47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CC013-D86D-42A0-9A18-5783CCB69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F52134-FB6A-45E6-B1DD-B19EF71DE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23307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DA1CA-A098-45BE-87AA-9A490912E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D4BF471-D8A3-4F90-894A-7EEE7E9B7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08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7C6F806-044A-40F1-8AEC-06C4C32EFC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66007"/>
            <a:ext cx="2628900" cy="5744095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2332FA-6210-4D7B-B65F-DD83D9CC5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66007"/>
            <a:ext cx="7734300" cy="574409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4000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FB9DF6-CBDC-4AC7-93F5-12D6DB1255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51384A-8FB6-4917-9711-6A7F3B1B2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52470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4C064F-6BFE-4777-9C94-A191149F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D97CBC-A1CA-4526-A1F6-A19A5FAF7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8070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A4D95-405C-4428-BAAD-8EEB89AB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5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00ABC1-DA7F-4D29-AE4E-06CED19A1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99925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1897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4AA40-9C6B-4B1B-B100-D2C10613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90857E-B051-4F89-BFDC-F3D326E66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3985"/>
            <a:ext cx="5181600" cy="373241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1F02931-AD5A-4102-BEC6-9B2632E10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53985"/>
            <a:ext cx="5181600" cy="373241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8640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CF166-8637-44C6-AB83-557679A6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16141ED-5F1F-4110-A45F-7D93CC8F9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9924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AE925F-C20B-43E0-95D0-3F6EE6CE2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23161"/>
            <a:ext cx="5157787" cy="3096490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062932-BB95-409A-ADF9-3DC8A785A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9248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AAEABFE-B757-49EA-8C71-192912FE2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23161"/>
            <a:ext cx="5183188" cy="3096490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5069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7669F-7731-4A2E-A4A2-725BB3D9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69152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56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F206F-87AE-4ACA-AD15-0B60B35DF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3250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3B433-13BA-4CD7-A1B5-B3D5F1970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69590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DED02A5-E414-49E4-B35F-48A595AE5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32710"/>
            <a:ext cx="3932237" cy="36368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6623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F8493-28DA-4E8C-AA94-2729F9864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931020-52C2-4780-BEAA-3E2964A1D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546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5FFA37-F795-41E5-8C6A-19E2C64A7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769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88663F-EE37-4AEA-BCF1-CD0A843B8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63771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B889EC6-4A1F-4091-8557-1383B8690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57895"/>
            <a:ext cx="3932237" cy="36534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40788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4789F-61F4-4EBC-B8E8-50F119EE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7E631D0-6304-476D-9F14-63B404D5B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19927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2EB91B-925F-4477-8644-6B6117177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297989"/>
            <a:ext cx="2628900" cy="5229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2B8D56B-D413-4A56-A91D-AB5045AF5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90311"/>
            <a:ext cx="7734300" cy="523765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9326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E52B2-86E1-4045-8404-0DB64796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81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208C87-D559-4DDB-9F28-06D62E67C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478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6976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6AADB-55AE-4F02-A8E1-8851BCBB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CA5006-8177-4766-9320-3E98CB7F3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5673"/>
            <a:ext cx="5181600" cy="428936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EEACBDF-9D24-4C91-A365-FFCE1E312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45673"/>
            <a:ext cx="5181600" cy="4289367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9344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E5F7C-8052-4BBC-B045-9D228D98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4321"/>
            <a:ext cx="10515600" cy="129678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456CA7C-18B8-45CD-A048-7E0C753F7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71105"/>
            <a:ext cx="5157787" cy="8229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8B323B8-A576-4396-8671-3751640E6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4065"/>
            <a:ext cx="5157787" cy="364097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CBA209E-B0AF-49F5-8AF7-3FBD56A91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71105"/>
            <a:ext cx="5183188" cy="8229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DDE97DA-3446-4F30-BDA6-321FC84C7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94065"/>
            <a:ext cx="5183188" cy="3640975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654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62FF5-33A0-4943-BC85-2D7B3339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3088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94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20097-4957-4182-A87E-96CCD48E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9DC14D-542D-44F4-95E5-8256BBEC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EC31512-2C7D-4073-A4D9-16CA461B3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4493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7D92E-876A-46D6-BB77-7B30E37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24CAFCB-E038-4A38-B6F8-77D46E765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8F3BF5E-31C6-4B49-B8D8-C6EB5A82A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3596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9FEA982-9EC7-4ABD-984C-6AF0B6DA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007"/>
            <a:ext cx="10515600" cy="1321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EC0163B-B075-42CC-889C-0AB6B9A0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9"/>
            <a:ext cx="10515600" cy="4344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3A9E754-50F3-4628-9315-3768F8211F8B}"/>
              </a:ext>
            </a:extLst>
          </p:cNvPr>
          <p:cNvSpPr/>
          <p:nvPr userDrawn="1"/>
        </p:nvSpPr>
        <p:spPr>
          <a:xfrm>
            <a:off x="0" y="-1"/>
            <a:ext cx="12192000" cy="136525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BBF37F8-E756-485F-9CAE-1D5675DF73D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094262"/>
            <a:ext cx="2159000" cy="800100"/>
          </a:xfrm>
          <a:prstGeom prst="rect">
            <a:avLst/>
          </a:prstGeom>
        </p:spPr>
      </p:pic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A99F188A-DA3B-4E27-96A9-094A5229CE42}"/>
              </a:ext>
            </a:extLst>
          </p:cNvPr>
          <p:cNvCxnSpPr>
            <a:cxnSpLocks/>
          </p:cNvCxnSpPr>
          <p:nvPr userDrawn="1"/>
        </p:nvCxnSpPr>
        <p:spPr>
          <a:xfrm>
            <a:off x="122903" y="6094262"/>
            <a:ext cx="11930552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extLst>
              <a:ext uri="{FF2B5EF4-FFF2-40B4-BE49-F238E27FC236}">
                <a16:creationId xmlns:a16="http://schemas.microsoft.com/office/drawing/2014/main" id="{935A6575-1067-47EC-AEB5-B398D59C7C9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992979" y="6177589"/>
            <a:ext cx="1360821" cy="680411"/>
          </a:xfrm>
          <a:prstGeom prst="rect">
            <a:avLst/>
          </a:prstGeom>
        </p:spPr>
      </p:pic>
      <p:sp>
        <p:nvSpPr>
          <p:cNvPr id="12" name="TextBox 15">
            <a:extLst>
              <a:ext uri="{FF2B5EF4-FFF2-40B4-BE49-F238E27FC236}">
                <a16:creationId xmlns:a16="http://schemas.microsoft.com/office/drawing/2014/main" id="{8D685F8E-0F8D-4919-AEBC-1D06577B8EF2}"/>
              </a:ext>
            </a:extLst>
          </p:cNvPr>
          <p:cNvSpPr txBox="1"/>
          <p:nvPr userDrawn="1"/>
        </p:nvSpPr>
        <p:spPr>
          <a:xfrm>
            <a:off x="4781484" y="6234544"/>
            <a:ext cx="3427211" cy="62345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cs-CZ" sz="1200" b="0" noProof="0" dirty="0">
                <a:latin typeface="+mn-lt"/>
                <a:cs typeface="Arial"/>
              </a:rPr>
              <a:t>Katedra demografie a </a:t>
            </a:r>
            <a:r>
              <a:rPr lang="cs-CZ" sz="1200" b="0" noProof="0" dirty="0" err="1">
                <a:latin typeface="+mn-lt"/>
                <a:cs typeface="Arial"/>
              </a:rPr>
              <a:t>geodemografie</a:t>
            </a:r>
            <a:endParaRPr lang="cs-CZ" sz="1200" b="0" noProof="0" dirty="0">
              <a:latin typeface="+mn-lt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latin typeface="Arial"/>
                <a:cs typeface="Arial"/>
              </a:rPr>
              <a:t>www.natur.cuni.cz</a:t>
            </a:r>
            <a:r>
              <a:rPr lang="cs-CZ" sz="1050" dirty="0">
                <a:latin typeface="Arial"/>
                <a:cs typeface="Arial"/>
              </a:rPr>
              <a:t>/demografie</a:t>
            </a:r>
            <a:endParaRPr lang="en-US" sz="105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cs-CZ" sz="1400" noProof="0" dirty="0">
              <a:latin typeface="+mn-lt"/>
              <a:cs typeface="Arial"/>
            </a:endParaRPr>
          </a:p>
          <a:p>
            <a:pPr>
              <a:lnSpc>
                <a:spcPct val="130000"/>
              </a:lnSpc>
            </a:pPr>
            <a:endParaRPr lang="cs-CZ" sz="1400" noProof="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8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6A581D7-7414-47C0-9335-601C7B3F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A98AB15-9773-49A6-9BA8-D94A3138F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7441"/>
            <a:ext cx="10515600" cy="380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8F3B695-43CB-4225-870D-875A9AD3492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2081" y="5506023"/>
            <a:ext cx="3835400" cy="14351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F3C979-44FD-4908-8570-FED87EF53BF0}"/>
              </a:ext>
            </a:extLst>
          </p:cNvPr>
          <p:cNvCxnSpPr>
            <a:cxnSpLocks/>
          </p:cNvCxnSpPr>
          <p:nvPr userDrawn="1"/>
        </p:nvCxnSpPr>
        <p:spPr>
          <a:xfrm flipV="1">
            <a:off x="4898968" y="5640961"/>
            <a:ext cx="0" cy="1059097"/>
          </a:xfrm>
          <a:prstGeom prst="line">
            <a:avLst/>
          </a:prstGeom>
          <a:ln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>
            <a:extLst>
              <a:ext uri="{FF2B5EF4-FFF2-40B4-BE49-F238E27FC236}">
                <a16:creationId xmlns:a16="http://schemas.microsoft.com/office/drawing/2014/main" id="{EC8335EA-B4A1-460D-8EA0-393C10B16155}"/>
              </a:ext>
            </a:extLst>
          </p:cNvPr>
          <p:cNvSpPr txBox="1"/>
          <p:nvPr userDrawn="1"/>
        </p:nvSpPr>
        <p:spPr>
          <a:xfrm>
            <a:off x="5512180" y="5879698"/>
            <a:ext cx="3427211" cy="67259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cs-CZ" sz="1600" b="1" noProof="0" dirty="0">
                <a:latin typeface="+mn-lt"/>
                <a:cs typeface="Arial"/>
              </a:rPr>
              <a:t>Katedra demografie a </a:t>
            </a:r>
            <a:r>
              <a:rPr lang="cs-CZ" sz="1600" b="1" noProof="0" dirty="0" err="1">
                <a:latin typeface="+mn-lt"/>
                <a:cs typeface="Arial"/>
              </a:rPr>
              <a:t>geodemografie</a:t>
            </a:r>
            <a:endParaRPr lang="cs-CZ" sz="1600" b="1" noProof="0" dirty="0">
              <a:latin typeface="+mn-lt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Arial"/>
                <a:cs typeface="Arial"/>
              </a:rPr>
              <a:t>www.natur.cuni.cz</a:t>
            </a:r>
            <a:r>
              <a:rPr lang="cs-CZ" sz="1400" dirty="0">
                <a:latin typeface="Arial"/>
                <a:cs typeface="Arial"/>
              </a:rPr>
              <a:t>/demografie</a:t>
            </a:r>
            <a:endParaRPr lang="en-US" sz="14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cs-CZ" sz="1400" noProof="0" dirty="0">
              <a:latin typeface="+mn-lt"/>
              <a:cs typeface="Arial"/>
            </a:endParaRPr>
          </a:p>
          <a:p>
            <a:pPr>
              <a:lnSpc>
                <a:spcPct val="130000"/>
              </a:lnSpc>
            </a:pPr>
            <a:endParaRPr lang="cs-CZ" sz="1400" noProof="0" dirty="0">
              <a:latin typeface="+mn-lt"/>
              <a:cs typeface="Arial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2459D99D-4C1A-4F11-9D1D-7385A53E9A19}"/>
              </a:ext>
            </a:extLst>
          </p:cNvPr>
          <p:cNvSpPr/>
          <p:nvPr userDrawn="1"/>
        </p:nvSpPr>
        <p:spPr>
          <a:xfrm>
            <a:off x="0" y="-1"/>
            <a:ext cx="12192000" cy="136525"/>
          </a:xfrm>
          <a:prstGeom prst="rect">
            <a:avLst/>
          </a:prstGeom>
          <a:solidFill>
            <a:srgbClr val="D22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EDC1162-3AD9-4EE9-82E1-B2FD73AB737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52602" y="5799457"/>
            <a:ext cx="1801198" cy="9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anna.stastna@natur.cuni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source=images&amp;cd=&amp;cad=rja&amp;uact=8&amp;ved=0ahUKEwj7gfD5t4HUAhXDJ5oKHYlqC60QjRwIBw&amp;url=http://www.tyden.cz/rubriky/domaci/zdravotnictvi/cisarsky-rez-z-pohodlnosti-cesky-se-stale-vic-boji-bolesti_270553.html&amp;psig=AFQjCNEfj6v1WqqlfshAbClFhbljWiA_Fg&amp;ust=149547145624359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demography.cz/akce/konference/konference-cds-2024/prispevky-z-konference/" TargetMode="External"/><Relationship Id="rId2" Type="http://schemas.openxmlformats.org/officeDocument/2006/relationships/hyperlink" Target="https://www.natur.cuni.cz/geografie/demografie-a-geodemografie/aktuality/zmeny-v-reprodukcnim-chovani-a-reprodukcni-starnu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F967D-31C2-4686-B6E0-D80879CF0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26" y="1286355"/>
            <a:ext cx="9987147" cy="267906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cs-CZ" sz="3200" b="1" dirty="0">
                <a:latin typeface="Arial"/>
                <a:cs typeface="Arial"/>
              </a:rPr>
              <a:t>Demografické aspekty plodnosti, potratovosti a užívání antikoncepce</a:t>
            </a:r>
            <a:br>
              <a:rPr lang="cs-CZ" sz="3200" b="1" dirty="0">
                <a:latin typeface="Arial"/>
                <a:cs typeface="Arial"/>
              </a:rPr>
            </a:br>
            <a:r>
              <a:rPr lang="cs-CZ" sz="2400" b="0" dirty="0">
                <a:latin typeface="Arial"/>
                <a:cs typeface="Arial"/>
              </a:rPr>
              <a:t/>
            </a:r>
            <a:br>
              <a:rPr lang="cs-CZ" sz="2400" b="0" dirty="0">
                <a:latin typeface="Arial"/>
                <a:cs typeface="Arial"/>
              </a:rPr>
            </a:br>
            <a:r>
              <a:rPr lang="cs-CZ" sz="2400" b="0" dirty="0">
                <a:latin typeface="Arial"/>
                <a:cs typeface="Arial"/>
              </a:rPr>
              <a:t>Doc. RNDr. Jiřina Kocourková, Ph.D.</a:t>
            </a:r>
            <a:endParaRPr lang="cs-CZ" sz="2800" b="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B3A1728-C961-451F-9D92-CABF39087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671587"/>
            <a:ext cx="9355015" cy="81184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b="1" dirty="0">
                <a:latin typeface="Arial"/>
                <a:cs typeface="Arial"/>
              </a:rPr>
              <a:t>11. jihlavská konference </a:t>
            </a:r>
            <a:r>
              <a:rPr lang="cs-CZ" sz="1800" b="1" dirty="0" err="1">
                <a:latin typeface="Arial"/>
                <a:cs typeface="Arial"/>
              </a:rPr>
              <a:t>fetomaternální</a:t>
            </a:r>
            <a:r>
              <a:rPr lang="cs-CZ" sz="1800" b="1" dirty="0">
                <a:latin typeface="Arial"/>
                <a:cs typeface="Arial"/>
              </a:rPr>
              <a:t> a perinatální medicíny: „Zdravý jedinec, zdravá společnost“</a:t>
            </a:r>
            <a:br>
              <a:rPr lang="cs-CZ" sz="1800" b="1" dirty="0">
                <a:latin typeface="Arial"/>
                <a:cs typeface="Arial"/>
              </a:rPr>
            </a:br>
            <a:r>
              <a:rPr lang="cs-CZ" sz="1800" b="1" dirty="0">
                <a:latin typeface="Arial"/>
                <a:cs typeface="Arial"/>
              </a:rPr>
              <a:t>20. června 2024</a:t>
            </a:r>
            <a:r>
              <a:rPr lang="cs-CZ" sz="1800" dirty="0">
                <a:latin typeface="Arial"/>
                <a:cs typeface="Arial"/>
              </a:rPr>
              <a:t>, Jihlava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0CB3F98-963B-4CAF-BBD1-E4EFB4E1D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708" y="211356"/>
            <a:ext cx="2545292" cy="112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5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C88DF-AB81-408F-A9DB-D23E9112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8" y="218505"/>
            <a:ext cx="11009416" cy="992778"/>
          </a:xfrm>
        </p:spPr>
        <p:txBody>
          <a:bodyPr>
            <a:normAutofit/>
          </a:bodyPr>
          <a:lstStyle/>
          <a:p>
            <a:r>
              <a:rPr lang="cs-CZ" sz="2800" b="1" dirty="0"/>
              <a:t>Vývoj úhrnné plodnosti  ve vybraných státech, 2013–2022, </a:t>
            </a:r>
            <a:r>
              <a:rPr lang="cs-CZ" sz="2800" i="1" dirty="0" err="1"/>
              <a:t>Eurostat</a:t>
            </a:r>
            <a:r>
              <a:rPr lang="cs-CZ" sz="2800" i="1" dirty="0"/>
              <a:t> data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190" y="1050080"/>
            <a:ext cx="7662161" cy="496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ovéPole 4"/>
          <p:cNvSpPr txBox="1"/>
          <p:nvPr/>
        </p:nvSpPr>
        <p:spPr>
          <a:xfrm>
            <a:off x="8704612" y="1733797"/>
            <a:ext cx="33000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období před pandemií covid-19 se </a:t>
            </a:r>
            <a:r>
              <a:rPr lang="cs-CZ" b="1" dirty="0"/>
              <a:t>Česko</a:t>
            </a:r>
            <a:r>
              <a:rPr lang="cs-CZ" dirty="0"/>
              <a:t> odlišovalo od většiny států, neboť jako </a:t>
            </a:r>
            <a:r>
              <a:rPr lang="cs-CZ" b="1" dirty="0"/>
              <a:t>jediné vykazovalo plynulý </a:t>
            </a:r>
            <a:r>
              <a:rPr lang="cs-CZ" dirty="0"/>
              <a:t>růst úhrnné plodnosti a </a:t>
            </a:r>
            <a:r>
              <a:rPr lang="cs-CZ" b="1" dirty="0"/>
              <a:t>přiblížilo se Francii </a:t>
            </a:r>
            <a:r>
              <a:rPr lang="cs-CZ" dirty="0"/>
              <a:t>–</a:t>
            </a:r>
            <a:r>
              <a:rPr lang="cs-CZ" b="1" dirty="0"/>
              <a:t> </a:t>
            </a:r>
            <a:r>
              <a:rPr lang="cs-CZ" dirty="0"/>
              <a:t>státu s dlouhodobě nejvyšší plodností v Evropě</a:t>
            </a:r>
          </a:p>
        </p:txBody>
      </p:sp>
    </p:spTree>
    <p:extLst>
      <p:ext uri="{BB962C8B-B14F-4D97-AF65-F5344CB8AC3E}">
        <p14:creationId xmlns:p14="http://schemas.microsoft.com/office/powerpoint/2010/main" val="306232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B9D25-2F0B-412A-8B64-7E6C0E79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008"/>
            <a:ext cx="10515600" cy="707770"/>
          </a:xfrm>
        </p:spPr>
        <p:txBody>
          <a:bodyPr>
            <a:noAutofit/>
          </a:bodyPr>
          <a:lstStyle/>
          <a:p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DDF697E-CB6B-4DE4-A1C9-DF81063376E1}"/>
              </a:ext>
            </a:extLst>
          </p:cNvPr>
          <p:cNvSpPr/>
          <p:nvPr/>
        </p:nvSpPr>
        <p:spPr>
          <a:xfrm>
            <a:off x="1603379" y="1728437"/>
            <a:ext cx="293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i="1" dirty="0"/>
              <a:t>Úhrnná plodnost v roce 2022</a:t>
            </a:r>
            <a:endParaRPr lang="cs-CZ" i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E245442-5DC5-49CE-A678-F32DA91416EE}"/>
              </a:ext>
            </a:extLst>
          </p:cNvPr>
          <p:cNvSpPr txBox="1"/>
          <p:nvPr/>
        </p:nvSpPr>
        <p:spPr>
          <a:xfrm>
            <a:off x="6381008" y="1748043"/>
            <a:ext cx="527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Průměrný věk ženy při narození 1. dítěte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1262" y="1056905"/>
            <a:ext cx="6127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 roce 2022 ještě příznivá, v roce 2023 výrazné zhoršení</a:t>
            </a:r>
            <a:br>
              <a:rPr lang="cs-CZ" b="1" dirty="0"/>
            </a:b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1886" y="427512"/>
            <a:ext cx="9440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Pozice Česka v EU v roce 2022</a:t>
            </a:r>
            <a:r>
              <a:rPr lang="cs-CZ" sz="3200" dirty="0"/>
              <a:t>, </a:t>
            </a:r>
            <a:r>
              <a:rPr lang="cs-CZ" sz="3200" i="1" dirty="0" err="1"/>
              <a:t>Eurostat</a:t>
            </a:r>
            <a:r>
              <a:rPr lang="cs-CZ" sz="3200" i="1" dirty="0"/>
              <a:t> data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04" y="2186936"/>
            <a:ext cx="5827682" cy="377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514" y="2196935"/>
            <a:ext cx="5830577" cy="377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537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EDEAE-913D-42DC-BBB8-75FFB15B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lze očekávat v budoucnosti?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BD87E6-C3BE-4E77-A5BC-E4A58DC48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690689"/>
            <a:ext cx="11614067" cy="4344348"/>
          </a:xfrm>
        </p:spPr>
        <p:txBody>
          <a:bodyPr>
            <a:normAutofit fontScale="92500"/>
          </a:bodyPr>
          <a:lstStyle/>
          <a:p>
            <a:r>
              <a:rPr lang="cs-CZ" dirty="0"/>
              <a:t>Z výzkumu </a:t>
            </a:r>
            <a:r>
              <a:rPr lang="cs-CZ" b="1" dirty="0"/>
              <a:t>Současná česká rodina 2020–2022 </a:t>
            </a:r>
            <a:r>
              <a:rPr lang="cs-CZ" dirty="0"/>
              <a:t>víme, že reprodukční plány se nesnižují, je dominantní dvoudětný model rodiny, ale </a:t>
            </a:r>
            <a:r>
              <a:rPr lang="cs-CZ" b="1" dirty="0"/>
              <a:t>plány se daří naplnit jen ze 2/3 </a:t>
            </a:r>
            <a:r>
              <a:rPr lang="cs-CZ" dirty="0"/>
              <a:t>– ukazuje na bariéry, kde důležitá role rodinné politiky – stále je co zlepšovat</a:t>
            </a:r>
          </a:p>
          <a:p>
            <a:r>
              <a:rPr lang="cs-CZ" dirty="0"/>
              <a:t>Důležitý vliv makroekonomických faktorů – </a:t>
            </a:r>
            <a:r>
              <a:rPr lang="cs-CZ" b="1" dirty="0"/>
              <a:t>vícenásobná krize </a:t>
            </a:r>
            <a:r>
              <a:rPr lang="cs-CZ" dirty="0"/>
              <a:t>– do současného vývoje se promítla ekonomická nestabilita, inflace, růst životních nákladů, zhoršení bytové dostupnost pro mladé lidi – </a:t>
            </a:r>
            <a:r>
              <a:rPr lang="cs-CZ" b="1" dirty="0"/>
              <a:t>otázka, jak dlouho bude působit</a:t>
            </a:r>
            <a:r>
              <a:rPr lang="cs-CZ" dirty="0"/>
              <a:t>, pokud krátkodobě, tak vliv na odklad plodnosti, pokud dlouhodobě, tak riziko, že se nebudou reprodukční plány realizovat</a:t>
            </a:r>
          </a:p>
          <a:p>
            <a:r>
              <a:rPr lang="cs-CZ" dirty="0"/>
              <a:t>Otázkou je, jak se bude chovat nová generace Z – zda lze očekávat hodnotové změny, jak napovídají aktuální zjištění z výzkumu partnerského a sexuálního chování v Česku – </a:t>
            </a:r>
            <a:r>
              <a:rPr lang="cs-CZ" b="1" dirty="0"/>
              <a:t>může vést ke snížení reprodukčních záměrů</a:t>
            </a:r>
          </a:p>
        </p:txBody>
      </p:sp>
    </p:spTree>
    <p:extLst>
      <p:ext uri="{BB962C8B-B14F-4D97-AF65-F5344CB8AC3E}">
        <p14:creationId xmlns:p14="http://schemas.microsoft.com/office/powerpoint/2010/main" val="1810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100F2-2D4E-4099-8513-730C6DC5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66008"/>
            <a:ext cx="11951493" cy="903370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hormonální antikoncepce jako jeden z faktorů umožňující výrazný odklad reprodukce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502632-682B-40DE-AFD5-A515832DE3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50" y="1695566"/>
            <a:ext cx="6725530" cy="439215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CF19066-C1A3-4D3F-9569-79E6BD55421E}"/>
              </a:ext>
            </a:extLst>
          </p:cNvPr>
          <p:cNvSpPr txBox="1"/>
          <p:nvPr/>
        </p:nvSpPr>
        <p:spPr>
          <a:xfrm>
            <a:off x="903904" y="1343496"/>
            <a:ext cx="1142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Vývoj úhrnné plodnosti, úhrnné umělé potratovosti a prevalence hormonální antikoncepce, Česko, 1993–2021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1A4AB5-B0C0-4CA5-86AF-30F61A1B559A}"/>
              </a:ext>
            </a:extLst>
          </p:cNvPr>
          <p:cNvSpPr txBox="1"/>
          <p:nvPr/>
        </p:nvSpPr>
        <p:spPr>
          <a:xfrm>
            <a:off x="7457298" y="4112354"/>
            <a:ext cx="4376118" cy="1785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Kocourková J, Šťastná A,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Idlbeková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 B, Slabá J 2023. Trendy plodnosti a potratovosti v Česku.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</a:rPr>
              <a:t>Časopis lékařů českých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, 162, č.7-8: 299-306.</a:t>
            </a:r>
          </a:p>
          <a:p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Kocourková J, Slabá J,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Idlbeková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 B 2023. Změny v antikoncepčním chování populace v Česku.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</a:rPr>
              <a:t>Časopis lékařů českých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, 162, č.7-8: 307-313.</a:t>
            </a: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7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4C7AD04-18A6-41EF-8820-FB1370F95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95" y="251417"/>
            <a:ext cx="4627265" cy="575512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B6E4AD4-E7DA-4F4B-8032-5925D2DA8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179" y="245321"/>
            <a:ext cx="4608975" cy="5761219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74815" y="2227811"/>
            <a:ext cx="10474036" cy="11139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hnutá šipka doleva 10"/>
          <p:cNvSpPr/>
          <p:nvPr/>
        </p:nvSpPr>
        <p:spPr>
          <a:xfrm flipV="1">
            <a:off x="8786721" y="1088966"/>
            <a:ext cx="432095" cy="16957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doleva 13"/>
          <p:cNvSpPr/>
          <p:nvPr/>
        </p:nvSpPr>
        <p:spPr>
          <a:xfrm flipV="1">
            <a:off x="8786721" y="1729047"/>
            <a:ext cx="344327" cy="9047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52EF73D-56B6-4F4A-B662-014C3E8FCD8F}"/>
              </a:ext>
            </a:extLst>
          </p:cNvPr>
          <p:cNvSpPr txBox="1"/>
          <p:nvPr/>
        </p:nvSpPr>
        <p:spPr>
          <a:xfrm>
            <a:off x="687754" y="1414584"/>
            <a:ext cx="111916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Pokles prevalence hormonální antikoncepce </a:t>
            </a:r>
            <a:r>
              <a:rPr lang="cs-CZ" sz="2400" dirty="0"/>
              <a:t>z nejvyšší hodnoty dosahující téměř 50 % v roce 2007 na 30 % v roce 2021 současně znamenalo zpomalení a </a:t>
            </a:r>
            <a:r>
              <a:rPr lang="cs-CZ" sz="2400" b="1" dirty="0"/>
              <a:t>postupné zastavení dalšího poklesu interrupcí.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Výzkum </a:t>
            </a:r>
            <a:r>
              <a:rPr lang="cs-CZ" sz="2400" b="1" dirty="0"/>
              <a:t>Současná česká rodina 2020–2022 </a:t>
            </a:r>
            <a:r>
              <a:rPr lang="cs-CZ" sz="2400" dirty="0"/>
              <a:t>ukázal, že nižší užívání hormonální antikoncepce u žen bylo </a:t>
            </a:r>
            <a:r>
              <a:rPr lang="cs-CZ" sz="2400" b="1" dirty="0"/>
              <a:t>jen částečně vyváženo intenzivnějším využívání jiné spolehlivé </a:t>
            </a:r>
            <a:r>
              <a:rPr lang="cs-CZ" sz="2400" dirty="0"/>
              <a:t>metody ochrany před nechtěným otěhotněním (např. užíváním kondomů).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Důležitým zjištěním je, že v případě užívání méně spolehlivých metod, je </a:t>
            </a:r>
            <a:r>
              <a:rPr lang="cs-CZ" sz="2400" b="1" dirty="0"/>
              <a:t>snaha kombinovat alespoň dvě metody.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Situaci v Česku lze hodnotit jako stabilizovanou, pokud neporoste intenzita interrupcí.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D3A0295-BA50-413C-A97E-3835F8B58A02}"/>
              </a:ext>
            </a:extLst>
          </p:cNvPr>
          <p:cNvSpPr txBox="1"/>
          <p:nvPr/>
        </p:nvSpPr>
        <p:spPr>
          <a:xfrm>
            <a:off x="523631" y="468923"/>
            <a:ext cx="1154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Závěr týkající se antikoncepčního chování chování </a:t>
            </a:r>
          </a:p>
        </p:txBody>
      </p:sp>
    </p:spTree>
    <p:extLst>
      <p:ext uri="{BB962C8B-B14F-4D97-AF65-F5344CB8AC3E}">
        <p14:creationId xmlns:p14="http://schemas.microsoft.com/office/powerpoint/2010/main" val="316230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5FBB0-EE75-B9E0-7C17-580E7FBEE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7055F1-2F29-045B-D4A8-50B12F73D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Děkuji za pozornost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err="1">
                <a:hlinkClick r:id="rId2"/>
              </a:rPr>
              <a:t>Jirina.kocourkova</a:t>
            </a:r>
            <a:r>
              <a:rPr lang="en-US" dirty="0">
                <a:hlinkClick r:id="rId2"/>
              </a:rPr>
              <a:t>@</a:t>
            </a:r>
            <a:r>
              <a:rPr lang="cs-CZ" dirty="0">
                <a:hlinkClick r:id="rId2"/>
              </a:rPr>
              <a:t>natur.cuni.cz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78C78B-BBF5-41F5-98B9-498B8F8AB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7" y="5375992"/>
            <a:ext cx="4776226" cy="7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AC8DB-8A58-448C-88DC-BFCF9922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Tematické okruhy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0DC447-0441-4A9B-9C2C-C6185550A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Odklad reprodukce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Pokles počtu živě narozených dětí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Souvislosti vývoje intenzity plodnosti, intenzity interrupcí a prevalence antikoncepce</a:t>
            </a:r>
          </a:p>
          <a:p>
            <a:pPr marL="457200" lvl="1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9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AD06B-39F1-44CB-B8B0-E5D28EC9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Odklad reprodukce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10B4FC-638A-41CE-9A27-41D8DC681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709"/>
            <a:ext cx="10515600" cy="380858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104" descr="Výsledek obrázku pro císařský řez foto">
            <a:hlinkClick r:id="rId2"/>
            <a:extLst>
              <a:ext uri="{FF2B5EF4-FFF2-40B4-BE49-F238E27FC236}">
                <a16:creationId xmlns:a16="http://schemas.microsoft.com/office/drawing/2014/main" id="{D958B6F9-A899-4DEF-B21E-C335C8247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13228"/>
            <a:ext cx="4668471" cy="2240867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4065047-7D23-4640-B0DE-DC8BFD6B31C1}"/>
              </a:ext>
            </a:extLst>
          </p:cNvPr>
          <p:cNvSpPr txBox="1"/>
          <p:nvPr/>
        </p:nvSpPr>
        <p:spPr>
          <a:xfrm>
            <a:off x="5506671" y="1587732"/>
            <a:ext cx="618308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000" dirty="0"/>
              <a:t>ČSÚ:</a:t>
            </a:r>
          </a:p>
          <a:p>
            <a:pPr lvl="1"/>
            <a:r>
              <a:rPr lang="cs-CZ" sz="2000" b="1" dirty="0"/>
              <a:t>Průměrný věk prvorodiček </a:t>
            </a:r>
            <a:r>
              <a:rPr lang="cs-CZ" sz="2000" dirty="0"/>
              <a:t>v ČR se za posledních 30 let zvýšil o více než 6 let</a:t>
            </a:r>
          </a:p>
          <a:p>
            <a:pPr lvl="2"/>
            <a:r>
              <a:rPr lang="cs-CZ" sz="2000" dirty="0"/>
              <a:t>22,5 let v roce 1992     </a:t>
            </a:r>
          </a:p>
          <a:p>
            <a:pPr lvl="2"/>
            <a:r>
              <a:rPr lang="cs-CZ" sz="2000" b="1" dirty="0">
                <a:solidFill>
                  <a:srgbClr val="FF0000"/>
                </a:solidFill>
              </a:rPr>
              <a:t>28,8 let v roce 2022</a:t>
            </a:r>
          </a:p>
          <a:p>
            <a:pPr lvl="1"/>
            <a:r>
              <a:rPr lang="cs-CZ" sz="2000" i="1" dirty="0"/>
              <a:t>	(u rodiček celkem nárůst z 24,8 let na 30,4 let)</a:t>
            </a:r>
          </a:p>
          <a:p>
            <a:pPr lvl="1"/>
            <a:r>
              <a:rPr lang="cs-CZ" sz="2000" dirty="0"/>
              <a:t>Výrazně narostl </a:t>
            </a:r>
            <a:r>
              <a:rPr lang="cs-CZ" sz="2000" b="1" dirty="0"/>
              <a:t>podíl dětí narozených starším ženám  - ve věku 30 let a vyšším </a:t>
            </a:r>
          </a:p>
          <a:p>
            <a:pPr lvl="2"/>
            <a:r>
              <a:rPr lang="cs-CZ" sz="2000" dirty="0"/>
              <a:t>13 % dětí v roce 1992</a:t>
            </a:r>
          </a:p>
          <a:p>
            <a:pPr lvl="2"/>
            <a:r>
              <a:rPr lang="cs-CZ" sz="2000" b="1" dirty="0">
                <a:solidFill>
                  <a:srgbClr val="FF0000"/>
                </a:solidFill>
              </a:rPr>
              <a:t>59 % dětí v roce 2022</a:t>
            </a:r>
          </a:p>
          <a:p>
            <a:pPr lvl="1"/>
            <a:r>
              <a:rPr lang="cs-CZ" sz="2000" b="1" dirty="0"/>
              <a:t>- ve věku 35 let a vyšším </a:t>
            </a:r>
          </a:p>
          <a:p>
            <a:pPr lvl="2"/>
            <a:r>
              <a:rPr lang="cs-CZ" sz="2000" dirty="0"/>
              <a:t>4 % dětí v roce 1992</a:t>
            </a:r>
          </a:p>
          <a:p>
            <a:pPr lvl="2"/>
            <a:r>
              <a:rPr lang="cs-CZ" sz="2000" b="1" dirty="0">
                <a:solidFill>
                  <a:srgbClr val="FF0000"/>
                </a:solidFill>
              </a:rPr>
              <a:t>23 % dětí v roce 2022</a:t>
            </a:r>
          </a:p>
          <a:p>
            <a:pPr lvl="2"/>
            <a:endParaRPr lang="cs-CZ" sz="2000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4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64726"/>
            <a:ext cx="10515600" cy="786190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Velké výkyvy v počtech živě narozených dětí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88783" y="1685547"/>
            <a:ext cx="5653668" cy="88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cs typeface="Arial" panose="020B0604020202020204" pitchFamily="34" charset="0"/>
              </a:rPr>
              <a:t>Aktuálně pokles počtu živě narozených dětí na úroveň 2. poloviny 90. let. 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72301" y="3429000"/>
            <a:ext cx="5531632" cy="2646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Kocourková J, Slabá J, Šťastná A et al. 2023. Změny v reprodukčním chování a reprodukční stárnutí. Souhrnná výzkumná zpráva z šetření „Současná česká rodina 2020-2022“. Praha, Přírodovědecká fakulta UK.</a:t>
            </a:r>
          </a:p>
          <a:p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https://www.natur.cuni.cz/geografie/demografie-a-geodemografie/aktuality/zmeny-v-reprodukcnim-chovani-a-reprodukcni-starnuti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Němečková M.,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Štyglerová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</a:rPr>
              <a:t> T. 2024. Aktuální pokles porodnosti a plodnosti podle pořadí a věku. 53. konference ČDS, 22.-24.5.2024, Olomouc</a:t>
            </a:r>
          </a:p>
          <a:p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https://www.czechdemography.cz/akce/konference/konference-cds-2024/prispevky-z-konference/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4452" y="1229807"/>
            <a:ext cx="589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Vývoj počtu živě narozených dětí v letech 1990–2023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452" y="1707605"/>
            <a:ext cx="5948594" cy="388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610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9BBE2-52E4-4D2A-A001-2010B487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Co je za tím?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1723FE-16B4-4E89-BAA0-1A940DB69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dirty="0"/>
              <a:t>Porodnost</a:t>
            </a:r>
            <a:r>
              <a:rPr lang="cs-CZ" sz="3200" dirty="0"/>
              <a:t> je výsledkem 2 faktorů:</a:t>
            </a:r>
          </a:p>
          <a:p>
            <a:endParaRPr lang="cs-CZ" sz="3200" dirty="0"/>
          </a:p>
          <a:p>
            <a:pPr marL="514350" indent="-514350">
              <a:buFont typeface="+mj-lt"/>
              <a:buAutoNum type="arabicPeriod"/>
            </a:pPr>
            <a:r>
              <a:rPr lang="cs-CZ" sz="3200" dirty="0"/>
              <a:t>Intenzita plodnosti – počet narozených dětí na 1 ženu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/>
              <a:t>Počet a věkové složení žen v reprodukčním věku (15–49 let)</a:t>
            </a:r>
          </a:p>
        </p:txBody>
      </p:sp>
    </p:spTree>
    <p:extLst>
      <p:ext uri="{BB962C8B-B14F-4D97-AF65-F5344CB8AC3E}">
        <p14:creationId xmlns:p14="http://schemas.microsoft.com/office/powerpoint/2010/main" val="59870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97498-BEA3-40AC-A8AE-FDF5A2FA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43" y="266007"/>
            <a:ext cx="11586117" cy="1321725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výkyvy v počtech narozených stojí dva faktory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cs-CZ" sz="3200" b="1" dirty="0"/>
              <a:t> </a:t>
            </a:r>
            <a:r>
              <a:rPr lang="cs-CZ" sz="3200" dirty="0"/>
              <a:t>vývoj intenzity a struktury plodnosti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9359" y="1951464"/>
            <a:ext cx="5856524" cy="379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Šipka dolů 11"/>
          <p:cNvSpPr/>
          <p:nvPr/>
        </p:nvSpPr>
        <p:spPr>
          <a:xfrm>
            <a:off x="7961971" y="3144644"/>
            <a:ext cx="178419" cy="5575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8932127" y="4248614"/>
            <a:ext cx="836342" cy="167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16200000">
            <a:off x="9315613" y="3462960"/>
            <a:ext cx="579864" cy="189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189570" y="1561171"/>
            <a:ext cx="583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Úhrnná plodnost a průměrný věk ženy při narození 1. dítěte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22" y="1967533"/>
            <a:ext cx="5876693" cy="38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ovéPole 18"/>
          <p:cNvSpPr txBox="1"/>
          <p:nvPr/>
        </p:nvSpPr>
        <p:spPr>
          <a:xfrm>
            <a:off x="7504770" y="1583475"/>
            <a:ext cx="315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Míry plodnosti dle věku žen</a:t>
            </a:r>
          </a:p>
        </p:txBody>
      </p:sp>
    </p:spTree>
    <p:extLst>
      <p:ext uri="{BB962C8B-B14F-4D97-AF65-F5344CB8AC3E}">
        <p14:creationId xmlns:p14="http://schemas.microsoft.com/office/powerpoint/2010/main" val="371211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0EEEA-8814-46AD-B0FF-DF98AB4C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4" y="266007"/>
            <a:ext cx="12049496" cy="1099655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výkyvy v počtech narozených stojí dva faktory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2. vývoj počtu a složení žen v reprodukčním věku</a:t>
            </a: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47" y="1384494"/>
            <a:ext cx="7160940" cy="464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Přímá spojovací šipka 4"/>
          <p:cNvCxnSpPr/>
          <p:nvPr/>
        </p:nvCxnSpPr>
        <p:spPr>
          <a:xfrm flipV="1">
            <a:off x="3455719" y="2161310"/>
            <a:ext cx="1282535" cy="6056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5"/>
          <p:cNvCxnSpPr/>
          <p:nvPr/>
        </p:nvCxnSpPr>
        <p:spPr>
          <a:xfrm>
            <a:off x="5496296" y="4023757"/>
            <a:ext cx="1094509" cy="2513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861465" y="1864426"/>
            <a:ext cx="414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roce 2010 se do věku nejvyšší plodnosti dostávají méně početné generace narozených v 2. pol. 90. let</a:t>
            </a:r>
          </a:p>
          <a:p>
            <a:endParaRPr lang="cs-CZ" dirty="0"/>
          </a:p>
          <a:p>
            <a:r>
              <a:rPr lang="cs-CZ" dirty="0"/>
              <a:t>Počet živě narozených ale </a:t>
            </a:r>
            <a:r>
              <a:rPr lang="cs-CZ" b="1" dirty="0"/>
              <a:t>do roku 2021 neklesal, </a:t>
            </a:r>
            <a:r>
              <a:rPr lang="cs-CZ" dirty="0"/>
              <a:t>protože byl </a:t>
            </a:r>
            <a:r>
              <a:rPr lang="cs-CZ" b="1" dirty="0"/>
              <a:t>kompenzován růstem plodnosti</a:t>
            </a:r>
          </a:p>
        </p:txBody>
      </p:sp>
    </p:spTree>
    <p:extLst>
      <p:ext uri="{BB962C8B-B14F-4D97-AF65-F5344CB8AC3E}">
        <p14:creationId xmlns:p14="http://schemas.microsoft.com/office/powerpoint/2010/main" val="310016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1B790-4C37-4AFC-9163-7B846E7A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77" y="266007"/>
            <a:ext cx="11535507" cy="1321725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C00000"/>
                </a:solidFill>
              </a:rPr>
              <a:t>Budoucí vývoj počtu narozených při zohlednění obou faktorů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1D704AB-C5E8-4E43-98DD-DDB323BF949D}"/>
              </a:ext>
            </a:extLst>
          </p:cNvPr>
          <p:cNvSpPr txBox="1"/>
          <p:nvPr/>
        </p:nvSpPr>
        <p:spPr>
          <a:xfrm>
            <a:off x="5893395" y="1438103"/>
            <a:ext cx="511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dirty="0"/>
              <a:t>Simulace vývoje počtu živě narozených dětí</a:t>
            </a:r>
          </a:p>
          <a:p>
            <a:pPr algn="ctr"/>
            <a:r>
              <a:rPr lang="cs-CZ" b="1" i="1" dirty="0"/>
              <a:t>při zohlednění dvou variant intenzity plodnosti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2082" y="2160552"/>
            <a:ext cx="5472826" cy="35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ovéPole 14"/>
          <p:cNvSpPr txBox="1"/>
          <p:nvPr/>
        </p:nvSpPr>
        <p:spPr>
          <a:xfrm>
            <a:off x="273132" y="1472540"/>
            <a:ext cx="526641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7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b="1" i="1" dirty="0"/>
              <a:t>Odhad vývoje relativního počtu žen v reprodukčním věku v letech 2024–2039, střední varianta prognózy ČSÚ  </a:t>
            </a:r>
            <a:r>
              <a:rPr lang="en-US" b="1" i="1" dirty="0"/>
              <a:t> </a:t>
            </a:r>
            <a:endParaRPr lang="cs-CZ" i="1" dirty="0"/>
          </a:p>
          <a:p>
            <a:pPr algn="ctr">
              <a:defRPr sz="17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b="1" i="1" dirty="0"/>
              <a:t> </a:t>
            </a:r>
            <a:r>
              <a:rPr lang="en-US" b="1" i="1" dirty="0"/>
              <a:t> </a:t>
            </a:r>
          </a:p>
          <a:p>
            <a:endParaRPr lang="cs-CZ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11245931" y="2909454"/>
            <a:ext cx="368135" cy="7956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979" y="2167051"/>
            <a:ext cx="5462876" cy="35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11471564" y="3384468"/>
            <a:ext cx="720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20 tis.</a:t>
            </a:r>
          </a:p>
        </p:txBody>
      </p:sp>
    </p:spTree>
    <p:extLst>
      <p:ext uri="{BB962C8B-B14F-4D97-AF65-F5344CB8AC3E}">
        <p14:creationId xmlns:p14="http://schemas.microsoft.com/office/powerpoint/2010/main" val="3620209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D1F511DB-6BF0-0C64-E16E-7AB3F3134E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43" y="1961571"/>
            <a:ext cx="6009057" cy="38915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0A2453A-50C5-48A6-9FA2-2A815A5CE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5" y="190005"/>
            <a:ext cx="12025744" cy="1721922"/>
          </a:xfrm>
        </p:spPr>
        <p:txBody>
          <a:bodyPr>
            <a:noAutofit/>
          </a:bodyPr>
          <a:lstStyle/>
          <a:p>
            <a:r>
              <a:rPr lang="cs-CZ" sz="1800" dirty="0"/>
              <a:t>Období růstu plodnosti 2011 až 2021 – patrný </a:t>
            </a:r>
            <a:r>
              <a:rPr lang="cs-CZ" sz="1800" b="1" dirty="0"/>
              <a:t>nárůst intenzity plodnosti </a:t>
            </a:r>
            <a:r>
              <a:rPr lang="cs-CZ" sz="1800" dirty="0"/>
              <a:t>ve všech věcích (s výjimkou nejmladších žen)</a:t>
            </a:r>
            <a:br>
              <a:rPr lang="cs-CZ" sz="1800" dirty="0"/>
            </a:br>
            <a:r>
              <a:rPr lang="cs-CZ" sz="1800" dirty="0"/>
              <a:t>Pokles mezi rokem 2021 a 2022 – propad na úroveň roku 2017, ale ve věku 29–34 let propad až na úroveň roku 2014</a:t>
            </a:r>
            <a:br>
              <a:rPr lang="cs-CZ" sz="1800" dirty="0"/>
            </a:br>
            <a:r>
              <a:rPr lang="cs-CZ" sz="1800" dirty="0">
                <a:solidFill>
                  <a:srgbClr val="FF0000"/>
                </a:solidFill>
              </a:rPr>
              <a:t>Pokles mezi rokem 2022 a 2023 </a:t>
            </a:r>
            <a:r>
              <a:rPr lang="cs-CZ" sz="1800" dirty="0" smtClean="0"/>
              <a:t>– </a:t>
            </a:r>
            <a:r>
              <a:rPr lang="cs-CZ" sz="1800" dirty="0"/>
              <a:t>propad na úroveň roku 2014, ale </a:t>
            </a:r>
            <a:r>
              <a:rPr lang="cs-CZ" sz="1800" b="1" u="sng" dirty="0"/>
              <a:t>ve věku 27–32 let propad pod úroveň roku 2011 </a:t>
            </a: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Období růstu plodnosti – </a:t>
            </a:r>
            <a:r>
              <a:rPr lang="cs-CZ" sz="1800" b="1" dirty="0"/>
              <a:t>nárůst pravděpodobnosti mít 1. dítě</a:t>
            </a:r>
            <a:r>
              <a:rPr lang="cs-CZ" sz="1800" dirty="0"/>
              <a:t>, pravděpodobnost mít 2. dítě byla stabilní, růst až v roce 2021</a:t>
            </a:r>
            <a:br>
              <a:rPr lang="cs-CZ" sz="1800" dirty="0"/>
            </a:br>
            <a:r>
              <a:rPr lang="cs-CZ" sz="1800" dirty="0">
                <a:solidFill>
                  <a:srgbClr val="FF0000"/>
                </a:solidFill>
              </a:rPr>
              <a:t>Období poklesu </a:t>
            </a:r>
            <a:r>
              <a:rPr lang="cs-CZ" sz="1800" dirty="0">
                <a:solidFill>
                  <a:srgbClr val="FF0000"/>
                </a:solidFill>
              </a:rPr>
              <a:t>2022–2023 </a:t>
            </a:r>
            <a:r>
              <a:rPr lang="cs-CZ" sz="1800" b="1" dirty="0"/>
              <a:t>– </a:t>
            </a:r>
            <a:r>
              <a:rPr lang="cs-CZ" sz="1800" b="1" u="sng" dirty="0"/>
              <a:t>pokles pravděpodobnosti mít 1. dítě</a:t>
            </a:r>
            <a:r>
              <a:rPr lang="cs-CZ" sz="1800" dirty="0"/>
              <a:t>, </a:t>
            </a:r>
            <a:r>
              <a:rPr lang="cs-CZ" sz="1800" dirty="0" smtClean="0"/>
              <a:t>zatímco </a:t>
            </a:r>
            <a:r>
              <a:rPr lang="cs-CZ" sz="1800" b="1" u="sng" dirty="0" smtClean="0"/>
              <a:t>pravděpodobnost </a:t>
            </a:r>
            <a:r>
              <a:rPr lang="cs-CZ" sz="1800" b="1" u="sng" dirty="0"/>
              <a:t>mít 2. dítě </a:t>
            </a:r>
            <a:r>
              <a:rPr lang="cs-CZ" sz="1800" b="1" u="sng" dirty="0" smtClean="0"/>
              <a:t>se nezměnila</a:t>
            </a:r>
            <a:endParaRPr lang="cs-CZ" sz="1800" b="1" u="sng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51B67AF-125B-1FA5-1612-2BC2316019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08" y="1953323"/>
            <a:ext cx="6021792" cy="389982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7A1B753-9FC1-3B93-94E4-E1D1C729B5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2611" y="1961570"/>
            <a:ext cx="6000882" cy="389158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D76D284-FF5A-465E-FC11-390BAA788F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2610" y="1961570"/>
            <a:ext cx="6000883" cy="389158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2A118D14-9A87-47C1-5597-AC07DC2502F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07" y="1953323"/>
            <a:ext cx="6021792" cy="3899827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9853E86-3C73-615A-80BE-77F00612DD8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32609" y="1953323"/>
            <a:ext cx="6021792" cy="3905140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4A528D87-783C-619F-6D27-E7B9C5097F77}"/>
              </a:ext>
            </a:extLst>
          </p:cNvPr>
          <p:cNvSpPr/>
          <p:nvPr/>
        </p:nvSpPr>
        <p:spPr>
          <a:xfrm rot="19813368">
            <a:off x="6674519" y="2283904"/>
            <a:ext cx="586417" cy="902368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70009525-49D0-C37A-8A13-909696AF3408}"/>
              </a:ext>
            </a:extLst>
          </p:cNvPr>
          <p:cNvSpPr/>
          <p:nvPr/>
        </p:nvSpPr>
        <p:spPr>
          <a:xfrm rot="19813368">
            <a:off x="11419236" y="2283903"/>
            <a:ext cx="586417" cy="902368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999</Words>
  <Application>Microsoft Office PowerPoint</Application>
  <PresentationFormat>Širokoúhlá obrazovka</PresentationFormat>
  <Paragraphs>81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Vlastní návrh</vt:lpstr>
      <vt:lpstr>Demografické aspekty plodnosti, potratovosti a užívání antikoncepce  Doc. RNDr. Jiřina Kocourková, Ph.D.</vt:lpstr>
      <vt:lpstr>Tematické okruhy</vt:lpstr>
      <vt:lpstr>Odklad reprodukce</vt:lpstr>
      <vt:lpstr>Velké výkyvy v počtech živě narozených dětí </vt:lpstr>
      <vt:lpstr>Co je za tím? </vt:lpstr>
      <vt:lpstr>Za výkyvy v počtech narozených stojí dva faktory  1. vývoj intenzity a struktury plodnosti</vt:lpstr>
      <vt:lpstr>Za výkyvy v počtech narozených stojí dva faktory  2. vývoj počtu a složení žen v reprodukčním věku</vt:lpstr>
      <vt:lpstr>Budoucí vývoj počtu narozených při zohlednění obou faktorů</vt:lpstr>
      <vt:lpstr>Období růstu plodnosti 2011 až 2021 – patrný nárůst intenzity plodnosti ve všech věcích (s výjimkou nejmladších žen) Pokles mezi rokem 2021 a 2022 – propad na úroveň roku 2017, ale ve věku 29–34 let propad až na úroveň roku 2014 Pokles mezi rokem 2022 a 2023 – propad na úroveň roku 2014, ale ve věku 27–32 let propad pod úroveň roku 2011   Období růstu plodnosti – nárůst pravděpodobnosti mít 1. dítě, pravděpodobnost mít 2. dítě byla stabilní, růst až v roce 2021 Období poklesu 2022–2023 – pokles pravděpodobnosti mít 1. dítě, zatímco pravděpodobnost mít 2. dítě se nezměnila</vt:lpstr>
      <vt:lpstr>Vývoj úhrnné plodnosti  ve vybraných státech, 2013–2022, Eurostat data</vt:lpstr>
      <vt:lpstr> </vt:lpstr>
      <vt:lpstr>Co lze očekávat v budoucnosti?</vt:lpstr>
      <vt:lpstr>Rozšíření hormonální antikoncepce jako jeden z faktorů umožňující výrazný odklad reprodukce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Kocourková Jiřina</dc:creator>
  <cp:lastModifiedBy>Jiřina Kocourková</cp:lastModifiedBy>
  <cp:revision>202</cp:revision>
  <dcterms:created xsi:type="dcterms:W3CDTF">2023-10-06T14:29:00Z</dcterms:created>
  <dcterms:modified xsi:type="dcterms:W3CDTF">2024-06-20T04:08:00Z</dcterms:modified>
</cp:coreProperties>
</file>