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8" r:id="rId4"/>
    <p:sldId id="258" r:id="rId5"/>
    <p:sldId id="265" r:id="rId6"/>
    <p:sldId id="259" r:id="rId7"/>
    <p:sldId id="260" r:id="rId8"/>
    <p:sldId id="266" r:id="rId9"/>
    <p:sldId id="267" r:id="rId10"/>
    <p:sldId id="261" r:id="rId11"/>
    <p:sldId id="262" r:id="rId12"/>
    <p:sldId id="273" r:id="rId13"/>
    <p:sldId id="263" r:id="rId14"/>
    <p:sldId id="264" r:id="rId15"/>
    <p:sldId id="270" r:id="rId16"/>
    <p:sldId id="269" r:id="rId17"/>
    <p:sldId id="272" r:id="rId18"/>
    <p:sldId id="275" r:id="rId19"/>
    <p:sldId id="274" r:id="rId20"/>
    <p:sldId id="271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72"/>
  </p:normalViewPr>
  <p:slideViewPr>
    <p:cSldViewPr snapToGrid="0">
      <p:cViewPr varScale="1">
        <p:scale>
          <a:sx n="112" d="100"/>
          <a:sy n="112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F692FC-7389-EEF7-46F6-06F685F66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A6E7F6C-654F-7EEA-2EBD-9B9A05A5A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F74F8F-F510-585E-062A-67C49BE8F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9211-AF5F-B24D-A435-6E12BB2357E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7017CA-E586-EA21-D566-D4038F03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86E4B5-4B83-0EBD-6F8D-6228A93F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92F-949B-CE42-A292-C2CA081287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851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1419C-EB8D-6D0D-EDAF-661696E55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205696E-B930-AB2A-19CB-CBE7D82BE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89EA68-1717-085E-CF6B-12FCD298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9211-AF5F-B24D-A435-6E12BB2357E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3CC4A4-8216-6CDD-6FB1-ECA3F100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3DDC96-22DD-2B95-4610-998A5ECD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92F-949B-CE42-A292-C2CA081287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8580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F204C5C-F492-59D2-D353-E87E63AD3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A6CCAD3-654B-03E4-6793-0EA6FD45A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71D2EE-84A9-8713-5A66-2B9AFC83A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9211-AF5F-B24D-A435-6E12BB2357E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AFEBCE-F1F0-386F-AA99-5AB07B6F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D17E50-9F6A-FCB7-1BB8-EBEC0DF2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92F-949B-CE42-A292-C2CA081287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285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B97979-F1ED-0567-A843-069C4B870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A54FE4-F24B-C74F-1B40-3AB91997E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EF76A7-C2CF-BC3B-1FCD-96B70C3F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9211-AF5F-B24D-A435-6E12BB2357E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CC45F5-48F6-B3F1-C0E0-3A129163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4E53FC-D9EA-822D-AF87-A492971C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92F-949B-CE42-A292-C2CA081287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587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B878DC-1A92-4A1F-2849-BFDBA902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48F9291-AB0B-6EA0-1171-B43040348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505B76-3BDF-CE5F-17D9-369DC4C4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9211-AF5F-B24D-A435-6E12BB2357E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326671-3FB1-DDDC-7531-F58979FE5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BFCFD7-B8A0-7896-5C1B-D1EBC2397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92F-949B-CE42-A292-C2CA081287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22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5F5DCD-5EAC-6980-DD27-B712A1B5C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7CDDDB-60BD-5CE6-47DF-57ACD8EAD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B6FF06-D4E2-CC62-6CC6-BEACEF905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E5205A-47A9-27F8-D1C7-57ABE95F7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9211-AF5F-B24D-A435-6E12BB2357E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C1113B1-EC79-8C52-ED64-45C9CDD2E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2931A9-FFB4-61B0-7204-F06458D88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92F-949B-CE42-A292-C2CA081287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071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6977EE-F2D0-9A66-AF38-C532A38B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9621FD-3F5A-5657-02F8-3FCF6C24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71FEAB8-E796-F117-4228-EE0C47885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88BD9F1-EF58-7DF7-1FED-873E45B16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E4E7A54-9D7A-DE98-F589-A1A9C6C0F0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64FEF66-356C-FFCB-3261-8BD0BD824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9211-AF5F-B24D-A435-6E12BB2357E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B4909BA-8DC1-A1CA-531B-BC9084207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0D49096-DE88-DD7B-260F-0DCA4CDF8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92F-949B-CE42-A292-C2CA081287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844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39F6BA-1015-0495-CF6D-CDF3E81BD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6334FD1-51D2-6870-E204-2CFE0E876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9211-AF5F-B24D-A435-6E12BB2357E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08C559D-E9D8-68A3-DA00-AA39B55A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C0D7545-75D6-D67F-0B85-FFA87799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92F-949B-CE42-A292-C2CA081287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94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67DC751-F0F7-8526-4CBE-C8C647445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9211-AF5F-B24D-A435-6E12BB2357E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2322A87-E645-000C-B1B6-8C1F2902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9DF25C1-C5F0-0B48-1177-233C0DEF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92F-949B-CE42-A292-C2CA081287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2407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907BAE-25BB-8695-AE56-A1A5BA313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2F8D1F-4165-9343-74F8-A9B1DDA17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EFADE52-B5F5-A4C2-58D1-66C52BB29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05BAE8-6CD4-20A4-B16B-A1DEB3D9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9211-AF5F-B24D-A435-6E12BB2357E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587C5E-8631-EDB3-C65F-258C71AE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3CD2233-CB06-A559-C211-7858DCB1D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92F-949B-CE42-A292-C2CA081287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6235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1D8DA-59E6-4F79-A3B0-8CF0B6C6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A3C9E3-CA03-F77E-3090-FBABB3E733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36813FC-A9D9-BCDA-2710-7BDF32348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E53521-FFE3-AA37-B49F-00F089C52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9211-AF5F-B24D-A435-6E12BB2357E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5C27B2A-FF86-1D7F-B539-470468127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5EFF8EC-CFDA-59BD-4D83-42AE8AE92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492F-949B-CE42-A292-C2CA081287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32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FF1B6C8-417E-F4C5-26CB-476CBC39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F98D1D-C328-C79F-BAC5-AF721CE8F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99A9E3-2318-E552-9CEB-B3EB72D798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49211-AF5F-B24D-A435-6E12BB2357E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E0AB84-985A-DFAC-6672-668C89AAB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345015-8E96-E1E8-CD36-FC3669984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B492F-949B-CE42-A292-C2CA081287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606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pubmed.ncbi.nlm.nih.gov/?term=da%20Silva%20Ferreira%20RD%5BAuthor%5D" TargetMode="External"/><Relationship Id="rId7" Type="http://schemas.openxmlformats.org/officeDocument/2006/relationships/image" Target="../media/image15.gif"/><Relationship Id="rId2" Type="http://schemas.openxmlformats.org/officeDocument/2006/relationships/hyperlink" Target="https://pubmed.ncbi.nlm.nih.gov/?term=Negrini%20R%5BAuthor%5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86%2Fs12884-021-03798-2" TargetMode="External"/><Relationship Id="rId5" Type="http://schemas.openxmlformats.org/officeDocument/2006/relationships/hyperlink" Target="https://www.ncbi.nlm.nih.gov/pmc/articles/PMC8077850/" TargetMode="External"/><Relationship Id="rId4" Type="http://schemas.openxmlformats.org/officeDocument/2006/relationships/hyperlink" Target="https://pubmed.ncbi.nlm.nih.gov/?term=Guimar&#227;es%20DZ%5BAuthor%5D" TargetMode="Externa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vbaclink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9B7C20-CC41-38D5-C22B-B2F23A46F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8920"/>
            <a:ext cx="9144000" cy="1165859"/>
          </a:xfrm>
        </p:spPr>
        <p:txBody>
          <a:bodyPr/>
          <a:lstStyle/>
          <a:p>
            <a:r>
              <a:rPr lang="cs-CZ" dirty="0"/>
              <a:t>Komplikace císařského řezu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7F6CC6C-B013-D825-ADB5-969B4E287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513" y="453425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Petra </a:t>
            </a:r>
            <a:r>
              <a:rPr lang="cs-CZ" dirty="0" err="1"/>
              <a:t>Herboltová</a:t>
            </a:r>
            <a:r>
              <a:rPr lang="cs-CZ" dirty="0"/>
              <a:t>, GPO Nemocnice Jihlava</a:t>
            </a:r>
          </a:p>
          <a:p>
            <a:r>
              <a:rPr lang="cs-CZ" b="1" dirty="0"/>
              <a:t>11. Jihlavská konference </a:t>
            </a:r>
            <a:r>
              <a:rPr lang="cs-CZ" b="1" dirty="0" err="1"/>
              <a:t>fetomaternální</a:t>
            </a:r>
            <a:r>
              <a:rPr lang="cs-CZ" b="1" dirty="0"/>
              <a:t> a perinatální medicíny</a:t>
            </a:r>
            <a:r>
              <a:rPr lang="cs-CZ" dirty="0"/>
              <a:t>: „Zdravý jedinec, zdravá společnost“</a:t>
            </a:r>
          </a:p>
          <a:p>
            <a:r>
              <a:rPr lang="cs-CZ" dirty="0"/>
              <a:t>VŠPJ 20.6.2024 Jihlava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8C6AB-C7F2-7808-5894-F49F7B30E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515" y="501322"/>
            <a:ext cx="2740969" cy="204858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DD7AF5D-9925-BC2E-D937-ECC8F93EF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19" y="-7420"/>
            <a:ext cx="3687571" cy="27963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F88265F-3FD4-1606-6686-54FF308D9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930" y="381817"/>
            <a:ext cx="2248394" cy="21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1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AE99FD-7B0B-0F89-B768-FBF584C35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Pozitivní následky - benefity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19C1A3-6398-BD05-8961-1055BD3A1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Psychologické</a:t>
            </a:r>
          </a:p>
          <a:p>
            <a:r>
              <a:rPr lang="cs-CZ" dirty="0"/>
              <a:t>Rodinné</a:t>
            </a:r>
          </a:p>
          <a:p>
            <a:pPr algn="l"/>
            <a:r>
              <a:rPr lang="cs-CZ" dirty="0" err="1"/>
              <a:t>Caesarean</a:t>
            </a:r>
            <a:r>
              <a:rPr lang="cs-CZ" dirty="0"/>
              <a:t> </a:t>
            </a:r>
            <a:r>
              <a:rPr lang="cs-CZ" dirty="0" err="1"/>
              <a:t>Delivery</a:t>
            </a:r>
            <a:r>
              <a:rPr lang="cs-CZ" dirty="0"/>
              <a:t> on </a:t>
            </a:r>
            <a:r>
              <a:rPr lang="cs-CZ" dirty="0" err="1"/>
              <a:t>Maternal</a:t>
            </a:r>
            <a:r>
              <a:rPr lang="cs-CZ" dirty="0"/>
              <a:t> </a:t>
            </a:r>
            <a:r>
              <a:rPr lang="cs-CZ" dirty="0" err="1"/>
              <a:t>Request</a:t>
            </a:r>
            <a:r>
              <a:rPr lang="cs-CZ" dirty="0"/>
              <a:t> (CDMR) – podmínky - </a:t>
            </a:r>
            <a:r>
              <a:rPr lang="cs-CZ" sz="1400" b="0" i="0" u="none" strike="noStrike" dirty="0" err="1">
                <a:solidFill>
                  <a:srgbClr val="2A2A2A"/>
                </a:solidFill>
                <a:effectLst/>
              </a:rPr>
              <a:t>The</a:t>
            </a:r>
            <a:r>
              <a:rPr lang="cs-CZ" sz="1400" b="0" i="0" u="none" strike="noStrike" dirty="0">
                <a:solidFill>
                  <a:srgbClr val="2A2A2A"/>
                </a:solidFill>
                <a:effectLst/>
              </a:rPr>
              <a:t> 2013 </a:t>
            </a:r>
            <a:r>
              <a:rPr lang="cs-CZ" sz="1400" b="0" i="0" u="none" strike="noStrike" dirty="0" err="1">
                <a:solidFill>
                  <a:srgbClr val="2A2A2A"/>
                </a:solidFill>
                <a:effectLst/>
              </a:rPr>
              <a:t>American</a:t>
            </a:r>
            <a:r>
              <a:rPr lang="cs-CZ" sz="1400" b="0" i="0" u="none" strike="noStrike" dirty="0">
                <a:solidFill>
                  <a:srgbClr val="2A2A2A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2A2A2A"/>
                </a:solidFill>
                <a:effectLst/>
              </a:rPr>
              <a:t>College</a:t>
            </a:r>
            <a:r>
              <a:rPr lang="cs-CZ" sz="1400" b="0" i="0" u="none" strike="noStrike" dirty="0">
                <a:solidFill>
                  <a:srgbClr val="2A2A2A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2A2A2A"/>
                </a:solidFill>
                <a:effectLst/>
              </a:rPr>
              <a:t>of</a:t>
            </a:r>
            <a:r>
              <a:rPr lang="cs-CZ" sz="1400" b="0" i="0" u="none" strike="noStrike" dirty="0">
                <a:solidFill>
                  <a:srgbClr val="2A2A2A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2A2A2A"/>
                </a:solidFill>
                <a:effectLst/>
              </a:rPr>
              <a:t>Obstetricians</a:t>
            </a:r>
            <a:r>
              <a:rPr lang="cs-CZ" sz="1400" b="0" i="0" u="none" strike="noStrike" dirty="0">
                <a:solidFill>
                  <a:srgbClr val="2A2A2A"/>
                </a:solidFill>
                <a:effectLst/>
              </a:rPr>
              <a:t> and </a:t>
            </a:r>
            <a:r>
              <a:rPr lang="cs-CZ" sz="1400" b="0" i="0" u="none" strike="noStrike" dirty="0" err="1">
                <a:solidFill>
                  <a:srgbClr val="2A2A2A"/>
                </a:solidFill>
                <a:effectLst/>
              </a:rPr>
              <a:t>Gynecologists</a:t>
            </a:r>
            <a:r>
              <a:rPr lang="cs-CZ" sz="1400" b="0" i="0" u="none" strike="noStrike" dirty="0">
                <a:solidFill>
                  <a:srgbClr val="2A2A2A"/>
                </a:solidFill>
                <a:effectLst/>
              </a:rPr>
              <a:t> (ACOG) </a:t>
            </a:r>
            <a:r>
              <a:rPr lang="cs-CZ" sz="1400" b="0" i="0" u="none" strike="noStrike" dirty="0" err="1">
                <a:solidFill>
                  <a:srgbClr val="2A2A2A"/>
                </a:solidFill>
                <a:effectLst/>
              </a:rPr>
              <a:t>Committee</a:t>
            </a:r>
            <a:r>
              <a:rPr lang="cs-CZ" sz="1400" b="0" i="0" u="none" strike="noStrike" dirty="0">
                <a:solidFill>
                  <a:srgbClr val="2A2A2A"/>
                </a:solidFill>
                <a:effectLst/>
              </a:rPr>
              <a:t> on </a:t>
            </a:r>
            <a:r>
              <a:rPr lang="cs-CZ" sz="1400" b="0" i="0" u="none" strike="noStrike" dirty="0" err="1">
                <a:solidFill>
                  <a:srgbClr val="2A2A2A"/>
                </a:solidFill>
                <a:effectLst/>
              </a:rPr>
              <a:t>Obstetric</a:t>
            </a:r>
            <a:r>
              <a:rPr lang="cs-CZ" sz="1400" b="0" i="0" u="none" strike="noStrike" dirty="0">
                <a:solidFill>
                  <a:srgbClr val="2A2A2A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2A2A2A"/>
                </a:solidFill>
                <a:effectLst/>
              </a:rPr>
              <a:t>Practice</a:t>
            </a:r>
            <a:r>
              <a:rPr lang="cs-CZ" sz="1400" b="0" i="0" u="none" strike="noStrike" baseline="30000" dirty="0">
                <a:solidFill>
                  <a:srgbClr val="2A2A2A"/>
                </a:solidFill>
                <a:effectLst/>
              </a:rPr>
              <a:t>  </a:t>
            </a:r>
            <a:r>
              <a:rPr lang="cs-CZ" sz="1400" b="0" i="0" u="none" strike="noStrike" dirty="0">
                <a:solidFill>
                  <a:srgbClr val="2A2A2A"/>
                </a:solidFill>
                <a:effectLst/>
              </a:rPr>
              <a:t>and 2006 </a:t>
            </a:r>
            <a:r>
              <a:rPr lang="cs-CZ" sz="1400" b="0" i="0" u="none" strike="noStrike" dirty="0" err="1">
                <a:solidFill>
                  <a:srgbClr val="2A2A2A"/>
                </a:solidFill>
                <a:effectLst/>
              </a:rPr>
              <a:t>National</a:t>
            </a:r>
            <a:r>
              <a:rPr lang="cs-CZ" sz="1400" b="0" i="0" u="none" strike="noStrike" dirty="0">
                <a:solidFill>
                  <a:srgbClr val="2A2A2A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2A2A2A"/>
                </a:solidFill>
                <a:effectLst/>
              </a:rPr>
              <a:t>Institutes</a:t>
            </a:r>
            <a:r>
              <a:rPr lang="cs-CZ" sz="1400" b="0" i="0" u="none" strike="noStrike" dirty="0">
                <a:solidFill>
                  <a:srgbClr val="2A2A2A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2A2A2A"/>
                </a:solidFill>
                <a:effectLst/>
              </a:rPr>
              <a:t>of</a:t>
            </a:r>
            <a:r>
              <a:rPr lang="cs-CZ" sz="1400" b="0" i="0" u="none" strike="noStrike" dirty="0">
                <a:solidFill>
                  <a:srgbClr val="2A2A2A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2A2A2A"/>
                </a:solidFill>
                <a:effectLst/>
              </a:rPr>
              <a:t>Health</a:t>
            </a:r>
            <a:r>
              <a:rPr lang="cs-CZ" sz="1400" b="0" i="0" u="none" strike="noStrike" dirty="0">
                <a:solidFill>
                  <a:srgbClr val="2A2A2A"/>
                </a:solidFill>
                <a:effectLst/>
              </a:rPr>
              <a:t> (NIH) </a:t>
            </a:r>
            <a:r>
              <a:rPr lang="cs-CZ" sz="1400" b="0" i="0" u="none" strike="noStrike" dirty="0" err="1">
                <a:solidFill>
                  <a:srgbClr val="2A2A2A"/>
                </a:solidFill>
                <a:effectLst/>
              </a:rPr>
              <a:t>consensus</a:t>
            </a:r>
            <a:r>
              <a:rPr lang="cs-CZ" sz="1400" b="0" i="0" u="none" strike="noStrike" dirty="0">
                <a:solidFill>
                  <a:srgbClr val="2A2A2A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2A2A2A"/>
                </a:solidFill>
                <a:effectLst/>
              </a:rPr>
              <a:t>committee</a:t>
            </a:r>
            <a:r>
              <a:rPr lang="cs-CZ" sz="1400" b="0" i="0" u="none" strike="noStrike" dirty="0">
                <a:solidFill>
                  <a:srgbClr val="2A2A2A"/>
                </a:solidFill>
                <a:effectLst/>
              </a:rPr>
              <a:t>, </a:t>
            </a:r>
            <a:r>
              <a:rPr lang="cs-CZ" sz="1400" i="1" u="none" strike="noStrike" dirty="0" err="1">
                <a:effectLst/>
                <a:latin typeface="proxima_nova_rgbold"/>
              </a:rPr>
              <a:t>Cesarean</a:t>
            </a:r>
            <a:r>
              <a:rPr lang="cs-CZ" sz="1400" i="1" u="none" strike="noStrike" dirty="0">
                <a:effectLst/>
                <a:latin typeface="proxima_nova_rgbold"/>
              </a:rPr>
              <a:t> </a:t>
            </a:r>
            <a:r>
              <a:rPr lang="cs-CZ" sz="1400" i="1" u="none" strike="noStrike" dirty="0" err="1">
                <a:effectLst/>
                <a:latin typeface="proxima_nova_rgbold"/>
              </a:rPr>
              <a:t>Delivery</a:t>
            </a:r>
            <a:r>
              <a:rPr lang="cs-CZ" sz="1400" i="1" u="none" strike="noStrike" dirty="0">
                <a:effectLst/>
                <a:latin typeface="proxima_nova_rgbold"/>
              </a:rPr>
              <a:t> </a:t>
            </a:r>
            <a:r>
              <a:rPr lang="cs-CZ" sz="1400" i="1" u="none" strike="noStrike" dirty="0" err="1">
                <a:effectLst/>
                <a:latin typeface="proxima_nova_rgregular"/>
              </a:rPr>
              <a:t>Updated</a:t>
            </a:r>
            <a:r>
              <a:rPr lang="cs-CZ" sz="1400" i="1" u="none" strike="noStrike" dirty="0">
                <a:effectLst/>
                <a:latin typeface="proxima_nova_rgregular"/>
              </a:rPr>
              <a:t>: </a:t>
            </a:r>
            <a:r>
              <a:rPr lang="cs-CZ" sz="1400" i="1" u="none" strike="noStrike" dirty="0" err="1">
                <a:effectLst/>
                <a:latin typeface="proxima_nova_rgregular"/>
              </a:rPr>
              <a:t>Sep</a:t>
            </a:r>
            <a:r>
              <a:rPr lang="cs-CZ" sz="1400" i="1" u="none" strike="noStrike" dirty="0">
                <a:effectLst/>
                <a:latin typeface="proxima_nova_rgregular"/>
              </a:rPr>
              <a:t> 06, 2023 </a:t>
            </a:r>
            <a:r>
              <a:rPr lang="cs-CZ" sz="1400" i="1" u="none" strike="noStrike" dirty="0" err="1">
                <a:effectLst/>
                <a:latin typeface="proxima_nova_rgregular"/>
              </a:rPr>
              <a:t>Author</a:t>
            </a:r>
            <a:r>
              <a:rPr lang="cs-CZ" sz="1400" i="1" u="none" strike="noStrike" dirty="0">
                <a:effectLst/>
                <a:latin typeface="proxima_nova_rgregular"/>
              </a:rPr>
              <a:t>: </a:t>
            </a:r>
            <a:r>
              <a:rPr lang="cs-CZ" sz="1400" i="1" u="none" strike="noStrike" dirty="0" err="1">
                <a:effectLst/>
                <a:latin typeface="proxima_nova_rgregular"/>
              </a:rPr>
              <a:t>Hedwige</a:t>
            </a:r>
            <a:r>
              <a:rPr lang="cs-CZ" sz="1400" i="1" u="none" strike="noStrike" dirty="0">
                <a:effectLst/>
                <a:latin typeface="proxima_nova_rgregular"/>
              </a:rPr>
              <a:t> Saint Louis, MD, MPH, FACOG; </a:t>
            </a:r>
            <a:r>
              <a:rPr lang="cs-CZ" sz="1400" i="1" u="none" strike="noStrike" dirty="0" err="1">
                <a:effectLst/>
                <a:latin typeface="proxima_nova_rgregular"/>
              </a:rPr>
              <a:t>Chief</a:t>
            </a:r>
            <a:r>
              <a:rPr lang="cs-CZ" sz="1400" i="1" u="none" strike="noStrike" dirty="0">
                <a:effectLst/>
                <a:latin typeface="proxima_nova_rgregular"/>
              </a:rPr>
              <a:t> Editor: Christine </a:t>
            </a:r>
            <a:r>
              <a:rPr lang="cs-CZ" sz="1400" i="1" u="none" strike="noStrike" dirty="0" err="1">
                <a:effectLst/>
                <a:latin typeface="proxima_nova_rgregular"/>
              </a:rPr>
              <a:t>Isaacs</a:t>
            </a:r>
            <a:r>
              <a:rPr lang="cs-CZ" sz="1400" i="1" u="none" strike="noStrike" dirty="0">
                <a:effectLst/>
                <a:latin typeface="proxima_nova_rgregular"/>
              </a:rPr>
              <a:t>, MD  more...</a:t>
            </a:r>
            <a:endParaRPr lang="cs-CZ" sz="1400" dirty="0"/>
          </a:p>
          <a:p>
            <a:r>
              <a:rPr lang="cs-CZ" dirty="0"/>
              <a:t>Pánevní dno – prevence poranění</a:t>
            </a:r>
          </a:p>
          <a:p>
            <a:pPr marL="0" indent="0">
              <a:buNone/>
            </a:pPr>
            <a:r>
              <a:rPr lang="cs-CZ" dirty="0"/>
              <a:t>   </a:t>
            </a:r>
            <a:r>
              <a:rPr lang="cs-CZ" dirty="0" err="1"/>
              <a:t>x</a:t>
            </a:r>
            <a:r>
              <a:rPr lang="cs-CZ" dirty="0"/>
              <a:t> dysfunkce pánevního dna, morfologické změny </a:t>
            </a:r>
            <a:r>
              <a:rPr lang="cs-CZ" dirty="0" err="1"/>
              <a:t>m.LA</a:t>
            </a:r>
            <a:r>
              <a:rPr lang="cs-CZ" dirty="0"/>
              <a:t>, 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inkontinence moči a stolice, sestup dělohy a poševních stěn, sexuální dysfunkce.</a:t>
            </a:r>
            <a:endParaRPr lang="cs-CZ" dirty="0"/>
          </a:p>
          <a:p>
            <a:pPr marL="457200" lvl="1" indent="0">
              <a:buNone/>
            </a:pPr>
            <a:r>
              <a:rPr lang="cs-CZ" dirty="0"/>
              <a:t>- věk prvního </a:t>
            </a:r>
            <a:r>
              <a:rPr lang="cs-CZ" dirty="0" err="1"/>
              <a:t>vag</a:t>
            </a:r>
            <a:r>
              <a:rPr lang="cs-CZ" dirty="0"/>
              <a:t>. porodu 35 let -  informace rodičky o rizicích </a:t>
            </a:r>
            <a:r>
              <a:rPr lang="cs-CZ" dirty="0" err="1"/>
              <a:t>vag</a:t>
            </a:r>
            <a:r>
              <a:rPr lang="cs-CZ" dirty="0"/>
              <a:t>. porodu</a:t>
            </a:r>
          </a:p>
        </p:txBody>
      </p:sp>
    </p:spTree>
    <p:extLst>
      <p:ext uri="{BB962C8B-B14F-4D97-AF65-F5344CB8AC3E}">
        <p14:creationId xmlns:p14="http://schemas.microsoft.com/office/powerpoint/2010/main" val="4249444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20606E-209D-15D7-8B95-3DB7963FF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Novorozenec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D9DDD5-10A6-3C64-4524-B3F26F01B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Iatrogenní</a:t>
            </a:r>
            <a:r>
              <a:rPr lang="cs-CZ" dirty="0"/>
              <a:t> poranění novorozence (chirurgické)</a:t>
            </a:r>
          </a:p>
          <a:p>
            <a:r>
              <a:rPr lang="cs-CZ" dirty="0"/>
              <a:t>Pobyt NJIP</a:t>
            </a:r>
          </a:p>
          <a:p>
            <a:r>
              <a:rPr lang="cs-CZ" dirty="0"/>
              <a:t>Delší hospitalizace, riziko </a:t>
            </a:r>
            <a:r>
              <a:rPr lang="cs-CZ" dirty="0" err="1"/>
              <a:t>rehospitalizace</a:t>
            </a:r>
            <a:endParaRPr lang="cs-CZ" dirty="0"/>
          </a:p>
          <a:p>
            <a:r>
              <a:rPr lang="cs-CZ" dirty="0" err="1"/>
              <a:t>Neonatal</a:t>
            </a:r>
            <a:r>
              <a:rPr lang="cs-CZ" dirty="0"/>
              <a:t> </a:t>
            </a:r>
            <a:r>
              <a:rPr lang="cs-CZ" dirty="0" err="1"/>
              <a:t>respiratory</a:t>
            </a:r>
            <a:r>
              <a:rPr lang="cs-CZ" dirty="0"/>
              <a:t> </a:t>
            </a:r>
            <a:r>
              <a:rPr lang="cs-CZ" dirty="0" err="1"/>
              <a:t>distress</a:t>
            </a:r>
            <a:r>
              <a:rPr lang="cs-CZ" dirty="0"/>
              <a:t> syndrome RDS</a:t>
            </a:r>
          </a:p>
          <a:p>
            <a:r>
              <a:rPr lang="cs-CZ" dirty="0"/>
              <a:t>Long term – riziko obesity, riziko </a:t>
            </a:r>
            <a:r>
              <a:rPr lang="cs-CZ" dirty="0" err="1"/>
              <a:t>asthmatu</a:t>
            </a:r>
            <a:r>
              <a:rPr lang="cs-CZ" dirty="0"/>
              <a:t>, DM 1, alergie, snížená imunitní funkce, snížení kognitivních schopností do 8 let, zhoršení vazby matka-dítě, …?</a:t>
            </a:r>
          </a:p>
        </p:txBody>
      </p:sp>
    </p:spTree>
    <p:extLst>
      <p:ext uri="{BB962C8B-B14F-4D97-AF65-F5344CB8AC3E}">
        <p14:creationId xmlns:p14="http://schemas.microsoft.com/office/powerpoint/2010/main" val="3432173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1A9CB-3C8A-A1D4-647C-A1B75F61A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15D501-831A-F5EB-D995-4B4FA2C91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48940"/>
            <a:ext cx="10515600" cy="3809306"/>
          </a:xfrm>
        </p:spPr>
        <p:txBody>
          <a:bodyPr>
            <a:normAutofit lnSpcReduction="10000"/>
          </a:bodyPr>
          <a:lstStyle/>
          <a:p>
            <a:r>
              <a:rPr lang="cs-CZ" sz="1400" i="1" u="none" strike="noStrike" dirty="0">
                <a:solidFill>
                  <a:srgbClr val="333333"/>
                </a:solidFill>
                <a:effectLst/>
              </a:rPr>
              <a:t>BMJ </a:t>
            </a:r>
            <a:r>
              <a:rPr lang="cs-CZ" sz="1400" i="1" u="none" strike="noStrike" dirty="0" err="1">
                <a:solidFill>
                  <a:srgbClr val="333333"/>
                </a:solidFill>
                <a:effectLst/>
              </a:rPr>
              <a:t>Paediatrics</a:t>
            </a:r>
            <a:r>
              <a:rPr lang="cs-CZ" sz="1400" i="1" u="none" strike="noStrike" dirty="0">
                <a:solidFill>
                  <a:srgbClr val="333333"/>
                </a:solidFill>
                <a:effectLst/>
              </a:rPr>
              <a:t> Open </a:t>
            </a:r>
            <a:r>
              <a:rPr lang="cs-CZ" sz="1400" i="0" u="none" strike="noStrike" dirty="0">
                <a:solidFill>
                  <a:srgbClr val="333333"/>
                </a:solidFill>
                <a:effectLst/>
              </a:rPr>
              <a:t>2022;6:e001519. </a:t>
            </a:r>
            <a:r>
              <a:rPr lang="cs-CZ" sz="1400" i="0" u="none" strike="noStrike" dirty="0" err="1">
                <a:solidFill>
                  <a:srgbClr val="333333"/>
                </a:solidFill>
                <a:effectLst/>
              </a:rPr>
              <a:t>doi</a:t>
            </a:r>
            <a:r>
              <a:rPr lang="cs-CZ" sz="1400" i="0" u="none" strike="noStrike" dirty="0">
                <a:solidFill>
                  <a:srgbClr val="333333"/>
                </a:solidFill>
                <a:effectLst/>
              </a:rPr>
              <a:t>: 10.1136/bmjpo-2022-001519</a:t>
            </a:r>
          </a:p>
          <a:p>
            <a:endParaRPr lang="cs-CZ" sz="1400" dirty="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cs-CZ" sz="1400" b="0" i="0" u="none" strike="noStrike" dirty="0">
              <a:solidFill>
                <a:srgbClr val="333333"/>
              </a:solidFill>
              <a:effectLst/>
            </a:endParaRPr>
          </a:p>
          <a:p>
            <a:r>
              <a:rPr lang="cs-CZ" sz="1400" b="0" i="0" u="none" strike="noStrike" dirty="0" err="1">
                <a:solidFill>
                  <a:srgbClr val="333333"/>
                </a:solidFill>
                <a:effectLst/>
              </a:rPr>
              <a:t>National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</a:rPr>
              <a:t>retrospective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</a:rPr>
              <a:t>population-based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</a:rPr>
              <a:t>register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</a:rPr>
              <a:t> study. A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</a:rPr>
              <a:t>cohort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</a:rPr>
              <a:t>of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</a:rPr>
              <a:t>94 451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</a:rPr>
              <a:t>neonates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</a:rPr>
              <a:t>who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</a:rPr>
              <a:t>were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</a:rPr>
              <a:t>born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</a:rPr>
              <a:t> in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</a:rPr>
              <a:t>Sweden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333333"/>
                </a:solidFill>
                <a:effectLst/>
              </a:rPr>
              <a:t>between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</a:rPr>
              <a:t> 1999 and 2015 as a 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</a:rPr>
              <a:t>second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</a:rPr>
              <a:t>child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</a:rPr>
              <a:t> to a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</a:rPr>
              <a:t>mother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</a:rPr>
              <a:t>who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</a:rPr>
              <a:t> had her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</a:rPr>
              <a:t>first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</a:rPr>
              <a:t>birth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</a:rPr>
              <a:t> by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</a:rPr>
              <a:t>emergency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</a:rPr>
              <a:t>or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</a:rPr>
              <a:t>planned</a:t>
            </a:r>
            <a:r>
              <a:rPr lang="cs-CZ" sz="14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1400" b="1" i="0" u="none" strike="noStrike" dirty="0" err="1">
                <a:solidFill>
                  <a:srgbClr val="333333"/>
                </a:solidFill>
                <a:effectLst/>
              </a:rPr>
              <a:t>caesarean</a:t>
            </a:r>
            <a:r>
              <a:rPr lang="cs-CZ" sz="1400" b="0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endParaRPr lang="cs-CZ" sz="1400" b="0" i="0" u="none" strike="noStrike" dirty="0">
              <a:solidFill>
                <a:srgbClr val="333333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Caesarean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section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(CS)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rates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are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rising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in many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countries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Repeat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planned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CS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is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common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after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previous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CS.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A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planned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vaginal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birth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after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previous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CS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may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result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in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an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emergency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CS and risk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of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worse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neonatal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outcomes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Spontaneous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vaginal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birth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after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previous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CS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was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related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to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lower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risk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of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neonatal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asphyxia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and/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or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respiratory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distress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when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compared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with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any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other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mode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of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050" b="0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birth</a:t>
            </a:r>
            <a:r>
              <a:rPr lang="cs-CZ" sz="1050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Spontaneous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vaginal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birth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after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previous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CS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was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related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to a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lower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risk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of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neonatal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hospital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care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when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compared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with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instrumental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vaginal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or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emergency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CS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birth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Spontaneous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vaginal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birth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after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previous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CS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was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related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to a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lower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risk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of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neonatal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death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when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compared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with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instrumental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vaginal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or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emergency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CS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birth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Vaginal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birth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may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be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recommended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as a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safe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option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after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cs-CZ" sz="1200" b="1" i="0" u="none" strike="noStrike" dirty="0" err="1">
                <a:solidFill>
                  <a:srgbClr val="333333"/>
                </a:solidFill>
                <a:effectLst/>
                <a:latin typeface="interfaceregular"/>
              </a:rPr>
              <a:t>previous</a:t>
            </a:r>
            <a:r>
              <a:rPr lang="cs-CZ" sz="1200" b="1" i="0" u="none" strike="noStrike" dirty="0">
                <a:solidFill>
                  <a:srgbClr val="333333"/>
                </a:solidFill>
                <a:effectLst/>
                <a:latin typeface="interfaceregular"/>
              </a:rPr>
              <a:t> CS.</a:t>
            </a:r>
          </a:p>
          <a:p>
            <a:endParaRPr lang="cs-CZ" sz="1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ED7D0A-EF0B-4356-CB0D-AFF59AF6C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754"/>
            <a:ext cx="7772400" cy="284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89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99ABE2-1D66-D637-9058-6AEED66A8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01600"/>
            <a:ext cx="10515600" cy="56134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Ekonomika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B268C0-3FE6-8961-CF5B-87DD7F328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5830"/>
            <a:ext cx="10515600" cy="5171123"/>
          </a:xfrm>
        </p:spPr>
        <p:txBody>
          <a:bodyPr>
            <a:normAutofit/>
          </a:bodyPr>
          <a:lstStyle/>
          <a:p>
            <a:r>
              <a:rPr lang="cs-CZ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USA – SC  US$13,590.00 per event, vaginální porod US$9,131.00  (o 30% méně) 2013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effectLst/>
              </a:rPr>
              <a:t>Value-based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effectLst/>
              </a:rPr>
              <a:t> care in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effectLst/>
              </a:rPr>
              <a:t>obstetrics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effectLst/>
              </a:rPr>
              <a:t>: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effectLst/>
              </a:rPr>
              <a:t>comparison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effectLst/>
              </a:rPr>
              <a:t>between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effectLst/>
              </a:rPr>
              <a:t>vaginal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effectLst/>
              </a:rPr>
              <a:t>birth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effectLst/>
              </a:rPr>
              <a:t> and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effectLst/>
              </a:rPr>
              <a:t>caesarean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effectLst/>
              </a:rPr>
              <a:t>section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cs-CZ" altLang="cs-CZ" sz="1200" b="0" i="0" strike="noStrike" cap="none" normalizeH="0" baseline="0" dirty="0">
                <a:ln>
                  <a:noFill/>
                </a:ln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Romulo Negrini</a:t>
            </a:r>
            <a:r>
              <a:rPr kumimoji="0" lang="cs-CZ" altLang="cs-CZ" sz="1200" b="0" i="0" strike="noStrike" cap="none" normalizeH="0" baseline="0" dirty="0">
                <a:ln>
                  <a:noFill/>
                </a:ln>
                <a:effectLst/>
              </a:rPr>
              <a:t>,</a:t>
            </a:r>
            <a:r>
              <a:rPr kumimoji="0" lang="cs-CZ" altLang="cs-CZ" sz="1200" b="0" i="0" strike="noStrike" cap="none" normalizeH="0" baseline="30000" dirty="0">
                <a:ln>
                  <a:noFill/>
                </a:ln>
                <a:effectLst/>
              </a:rPr>
              <a:t>        </a:t>
            </a:r>
            <a:r>
              <a:rPr kumimoji="0" lang="cs-CZ" altLang="cs-CZ" sz="1200" b="0" i="0" strike="noStrike" cap="none" normalizeH="0" baseline="0" dirty="0">
                <a:ln>
                  <a:noFill/>
                </a:ln>
                <a:effectLst/>
              </a:rPr>
              <a:t> </a:t>
            </a:r>
            <a:r>
              <a:rPr kumimoji="0" lang="cs-CZ" altLang="cs-CZ" sz="1200" b="0" i="0" strike="noStrike" cap="none" normalizeH="0" baseline="0" dirty="0">
                <a:ln>
                  <a:noFill/>
                </a:ln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Raquel Domingues da Silva Ferreira</a:t>
            </a:r>
            <a:r>
              <a:rPr kumimoji="0" lang="cs-CZ" altLang="cs-CZ" sz="1200" b="0" i="0" strike="noStrike" cap="none" normalizeH="0" baseline="0" dirty="0">
                <a:ln>
                  <a:noFill/>
                </a:ln>
                <a:effectLst/>
              </a:rPr>
              <a:t>, and  </a:t>
            </a:r>
            <a:r>
              <a:rPr kumimoji="0" lang="cs-CZ" altLang="cs-CZ" sz="1200" b="0" i="0" strike="noStrike" cap="none" normalizeH="0" baseline="0" dirty="0">
                <a:ln>
                  <a:noFill/>
                </a:ln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Daniela Zaros Guimarães</a:t>
            </a:r>
            <a:r>
              <a:rPr kumimoji="0" lang="cs-CZ" altLang="cs-CZ" sz="1200" b="0" i="0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cs-CZ" altLang="cs-CZ" sz="1200" b="0" i="0" strike="noStrike" cap="none" normalizeH="0" baseline="0" dirty="0" err="1">
                <a:ln>
                  <a:noFill/>
                </a:ln>
                <a:effectLst/>
              </a:rPr>
              <a:t>Brazil</a:t>
            </a:r>
            <a:endParaRPr kumimoji="0" lang="cs-CZ" altLang="cs-CZ" sz="1200" b="0" i="0" strike="noStrike" cap="none" normalizeH="0" baseline="0" dirty="0">
              <a:ln>
                <a:noFill/>
              </a:ln>
              <a:effectLst/>
            </a:endParaRPr>
          </a:p>
          <a:p>
            <a:pPr marL="0" indent="0" algn="l">
              <a:buNone/>
            </a:pPr>
            <a:r>
              <a:rPr lang="cs-CZ" sz="1200" b="0" i="0" strike="noStrike" dirty="0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BMC Pregnancy Childbirth.</a:t>
            </a:r>
            <a:r>
              <a:rPr lang="cs-CZ" sz="1200" b="0" i="0" strike="noStrike" dirty="0">
                <a:effectLst/>
              </a:rPr>
              <a:t> 2021; 21: 333. </a:t>
            </a:r>
          </a:p>
          <a:p>
            <a:pPr marL="0" indent="0" algn="l">
              <a:buNone/>
            </a:pPr>
            <a:r>
              <a:rPr lang="cs-CZ" sz="1200" b="0" i="0" strike="noStrike" dirty="0" err="1">
                <a:effectLst/>
              </a:rPr>
              <a:t>Published</a:t>
            </a:r>
            <a:r>
              <a:rPr lang="cs-CZ" sz="1200" b="0" i="0" strike="noStrike" dirty="0">
                <a:effectLst/>
              </a:rPr>
              <a:t> online 2021 </a:t>
            </a:r>
            <a:r>
              <a:rPr lang="cs-CZ" sz="1200" b="0" i="0" strike="noStrike" dirty="0" err="1">
                <a:effectLst/>
              </a:rPr>
              <a:t>Apr</a:t>
            </a:r>
            <a:r>
              <a:rPr lang="cs-CZ" sz="1200" b="0" i="0" strike="noStrike" dirty="0">
                <a:effectLst/>
              </a:rPr>
              <a:t> 26. </a:t>
            </a:r>
            <a:r>
              <a:rPr lang="cs-CZ" sz="1200" b="0" i="0" strike="noStrike" dirty="0" err="1">
                <a:effectLst/>
              </a:rPr>
              <a:t>doi</a:t>
            </a:r>
            <a:r>
              <a:rPr lang="cs-CZ" sz="1200" b="0" i="0" strike="noStrike" dirty="0">
                <a:effectLst/>
              </a:rPr>
              <a:t>: </a:t>
            </a:r>
            <a:r>
              <a:rPr lang="cs-CZ" sz="1200" b="0" i="0" strike="noStrike" dirty="0"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10.1186/s12884-021-03798-2</a:t>
            </a:r>
            <a:endParaRPr lang="cs-CZ" sz="1200" b="0" i="0" strike="noStrike" dirty="0">
              <a:effectLst/>
            </a:endParaRPr>
          </a:p>
          <a:p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Truven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Health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Analytics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. </a:t>
            </a:r>
            <a:r>
              <a:rPr lang="cs-CZ" sz="1200" b="0" i="1" u="none" strike="noStrike" dirty="0" err="1">
                <a:solidFill>
                  <a:srgbClr val="212121"/>
                </a:solidFill>
                <a:effectLst/>
              </a:rPr>
              <a:t>The</a:t>
            </a:r>
            <a:r>
              <a:rPr lang="cs-CZ" sz="1200" b="0" i="1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0" i="1" u="none" strike="noStrike" dirty="0" err="1">
                <a:solidFill>
                  <a:srgbClr val="212121"/>
                </a:solidFill>
                <a:effectLst/>
              </a:rPr>
              <a:t>cost</a:t>
            </a:r>
            <a:r>
              <a:rPr lang="cs-CZ" sz="1200" b="0" i="1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0" i="1" u="none" strike="noStrike" dirty="0" err="1">
                <a:solidFill>
                  <a:srgbClr val="212121"/>
                </a:solidFill>
                <a:effectLst/>
              </a:rPr>
              <a:t>of</a:t>
            </a:r>
            <a:r>
              <a:rPr lang="cs-CZ" sz="1200" b="0" i="1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0" i="1" u="none" strike="noStrike" dirty="0" err="1">
                <a:solidFill>
                  <a:srgbClr val="212121"/>
                </a:solidFill>
                <a:effectLst/>
              </a:rPr>
              <a:t>having</a:t>
            </a:r>
            <a:r>
              <a:rPr lang="cs-CZ" sz="1200" b="0" i="1" u="none" strike="noStrike" dirty="0">
                <a:solidFill>
                  <a:srgbClr val="212121"/>
                </a:solidFill>
                <a:effectLst/>
              </a:rPr>
              <a:t> a baby in </a:t>
            </a:r>
            <a:r>
              <a:rPr lang="cs-CZ" sz="1200" b="0" i="1" u="none" strike="noStrike" dirty="0" err="1">
                <a:solidFill>
                  <a:srgbClr val="212121"/>
                </a:solidFill>
                <a:effectLst/>
              </a:rPr>
              <a:t>the</a:t>
            </a:r>
            <a:r>
              <a:rPr lang="cs-CZ" sz="1200" b="0" i="1" u="none" strike="noStrike" dirty="0">
                <a:solidFill>
                  <a:srgbClr val="212121"/>
                </a:solidFill>
                <a:effectLst/>
              </a:rPr>
              <a:t> United </a:t>
            </a:r>
            <a:r>
              <a:rPr lang="cs-CZ" sz="1200" b="0" i="1" u="none" strike="noStrike" dirty="0" err="1">
                <a:solidFill>
                  <a:srgbClr val="212121"/>
                </a:solidFill>
                <a:effectLst/>
              </a:rPr>
              <a:t>States</a:t>
            </a:r>
            <a:r>
              <a:rPr lang="cs-CZ" sz="1200" b="0" i="1" u="none" strike="noStrike" dirty="0">
                <a:solidFill>
                  <a:srgbClr val="212121"/>
                </a:solidFill>
                <a:effectLst/>
              </a:rPr>
              <a:t>.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 2013</a:t>
            </a:r>
            <a:endParaRPr lang="cs-CZ" sz="1200" dirty="0">
              <a:solidFill>
                <a:srgbClr val="212121"/>
              </a:solidFill>
            </a:endParaRPr>
          </a:p>
          <a:p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For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 </a:t>
            </a:r>
            <a:r>
              <a:rPr lang="cs-CZ" sz="1200" b="0" i="1" u="none" strike="noStrike" dirty="0" err="1">
                <a:solidFill>
                  <a:srgbClr val="212121"/>
                </a:solidFill>
                <a:effectLst/>
              </a:rPr>
              <a:t>Medicaid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,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the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average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costs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involved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in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cesarean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delivery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1" i="0" u="none" strike="noStrike" dirty="0" err="1">
                <a:solidFill>
                  <a:srgbClr val="212121"/>
                </a:solidFill>
                <a:effectLst/>
              </a:rPr>
              <a:t>including</a:t>
            </a:r>
            <a:r>
              <a:rPr lang="cs-CZ" sz="1200" b="1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1" i="0" u="none" strike="noStrike" dirty="0" err="1">
                <a:solidFill>
                  <a:srgbClr val="212121"/>
                </a:solidFill>
                <a:effectLst/>
              </a:rPr>
              <a:t>prenatal</a:t>
            </a:r>
            <a:r>
              <a:rPr lang="cs-CZ" sz="1200" b="1" i="0" u="none" strike="noStrike" dirty="0">
                <a:solidFill>
                  <a:srgbClr val="212121"/>
                </a:solidFill>
                <a:effectLst/>
              </a:rPr>
              <a:t> care, </a:t>
            </a:r>
            <a:r>
              <a:rPr lang="cs-CZ" sz="1200" b="1" i="0" u="none" strike="noStrike" dirty="0" err="1">
                <a:solidFill>
                  <a:srgbClr val="212121"/>
                </a:solidFill>
                <a:effectLst/>
              </a:rPr>
              <a:t>childbirth</a:t>
            </a:r>
            <a:r>
              <a:rPr lang="cs-CZ" sz="1200" b="1" i="0" u="none" strike="noStrike" dirty="0">
                <a:solidFill>
                  <a:srgbClr val="212121"/>
                </a:solidFill>
                <a:effectLst/>
              </a:rPr>
              <a:t>, and </a:t>
            </a:r>
            <a:r>
              <a:rPr lang="cs-CZ" sz="1200" b="1" i="0" u="none" strike="noStrike" dirty="0" err="1">
                <a:solidFill>
                  <a:srgbClr val="212121"/>
                </a:solidFill>
                <a:effectLst/>
              </a:rPr>
              <a:t>postnatal</a:t>
            </a:r>
            <a:r>
              <a:rPr lang="cs-CZ" sz="1200" b="1" i="0" u="none" strike="noStrike" dirty="0">
                <a:solidFill>
                  <a:srgbClr val="212121"/>
                </a:solidFill>
                <a:effectLst/>
              </a:rPr>
              <a:t> care 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are US$13,590.00 per event. On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the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other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hand,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for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vaginal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deliveries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this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cost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is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about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 30%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lower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, </a:t>
            </a:r>
            <a:r>
              <a:rPr lang="cs-CZ" sz="1200" b="0" i="0" u="none" strike="noStrike" dirty="0" err="1">
                <a:solidFill>
                  <a:srgbClr val="212121"/>
                </a:solidFill>
                <a:effectLst/>
              </a:rPr>
              <a:t>i.e</a:t>
            </a:r>
            <a:r>
              <a:rPr lang="cs-CZ" sz="1200" b="0" i="0" u="none" strike="noStrike" dirty="0">
                <a:solidFill>
                  <a:srgbClr val="212121"/>
                </a:solidFill>
                <a:effectLst/>
              </a:rPr>
              <a:t>., US$9,131.00</a:t>
            </a:r>
            <a:endParaRPr lang="cs-CZ" dirty="0">
              <a:solidFill>
                <a:srgbClr val="21212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b="0" i="0" u="none" strike="noStrike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  <a:p>
            <a:r>
              <a:rPr lang="cs-CZ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USA 2023: </a:t>
            </a:r>
            <a:r>
              <a:rPr lang="cs-CZ" sz="2000" b="0" i="0" u="none" strike="noStrike" dirty="0" err="1">
                <a:solidFill>
                  <a:srgbClr val="333333"/>
                </a:solidFill>
                <a:effectLst/>
              </a:rPr>
              <a:t>Here’s</a:t>
            </a:r>
            <a:r>
              <a:rPr lang="cs-CZ" sz="2000" b="0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2000" b="0" i="0" u="none" strike="noStrike" dirty="0" err="1">
                <a:solidFill>
                  <a:srgbClr val="333333"/>
                </a:solidFill>
                <a:effectLst/>
              </a:rPr>
              <a:t>the</a:t>
            </a:r>
            <a:r>
              <a:rPr lang="cs-CZ" sz="2000" b="0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2000" b="0" i="0" u="none" strike="noStrike" dirty="0" err="1">
                <a:solidFill>
                  <a:srgbClr val="333333"/>
                </a:solidFill>
                <a:effectLst/>
              </a:rPr>
              <a:t>average</a:t>
            </a:r>
            <a:r>
              <a:rPr lang="cs-CZ" sz="2000" b="0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2000" b="0" i="0" u="none" strike="noStrike" dirty="0" err="1">
                <a:solidFill>
                  <a:srgbClr val="333333"/>
                </a:solidFill>
                <a:effectLst/>
              </a:rPr>
              <a:t>cost</a:t>
            </a:r>
            <a:r>
              <a:rPr lang="cs-CZ" sz="2000" b="0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2000" b="0" i="0" u="none" strike="noStrike" dirty="0" err="1">
                <a:solidFill>
                  <a:srgbClr val="333333"/>
                </a:solidFill>
                <a:effectLst/>
              </a:rPr>
              <a:t>of</a:t>
            </a:r>
            <a:r>
              <a:rPr lang="cs-CZ" sz="2000" b="0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cs-CZ" sz="2000" b="0" i="0" u="none" strike="noStrike" dirty="0" err="1">
                <a:solidFill>
                  <a:srgbClr val="333333"/>
                </a:solidFill>
                <a:effectLst/>
              </a:rPr>
              <a:t>delivery</a:t>
            </a:r>
            <a:endParaRPr lang="cs-CZ" sz="2000" b="0" i="0" u="none" strike="noStrike" dirty="0">
              <a:solidFill>
                <a:srgbClr val="212121"/>
              </a:solidFill>
              <a:effectLst/>
            </a:endParaRPr>
          </a:p>
          <a:p>
            <a:endParaRPr lang="cs-CZ" b="0" i="0" u="none" strike="noStrike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b="0" i="0" u="none" strike="noStrike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  <a:p>
            <a:endParaRPr lang="cs-CZ" sz="1800" dirty="0">
              <a:solidFill>
                <a:srgbClr val="212121"/>
              </a:solidFill>
              <a:latin typeface="Cambria" panose="02040503050406030204" pitchFamily="18" charset="0"/>
            </a:endParaRPr>
          </a:p>
          <a:p>
            <a:endParaRPr lang="cs-CZ" sz="1800" dirty="0">
              <a:solidFill>
                <a:srgbClr val="21212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rgbClr val="212121"/>
              </a:solidFill>
              <a:latin typeface="Cambria" panose="02040503050406030204" pitchFamily="18" charset="0"/>
            </a:endParaRPr>
          </a:p>
          <a:p>
            <a:endParaRPr lang="cs-CZ" sz="1800" dirty="0">
              <a:solidFill>
                <a:srgbClr val="212121"/>
              </a:solidFill>
              <a:latin typeface="Cambria" panose="02040503050406030204" pitchFamily="18" charset="0"/>
            </a:endParaRPr>
          </a:p>
          <a:p>
            <a:endParaRPr lang="cs-CZ" sz="1800" dirty="0">
              <a:solidFill>
                <a:srgbClr val="212121"/>
              </a:solidFill>
              <a:latin typeface="Cambria" panose="02040503050406030204" pitchFamily="18" charset="0"/>
            </a:endParaRPr>
          </a:p>
          <a:p>
            <a:endParaRPr lang="cs-CZ" sz="1800" dirty="0"/>
          </a:p>
        </p:txBody>
      </p:sp>
      <p:pic>
        <p:nvPicPr>
          <p:cNvPr id="1026" name="Picture 2" descr="corresponding author">
            <a:extLst>
              <a:ext uri="{FF2B5EF4-FFF2-40B4-BE49-F238E27FC236}">
                <a16:creationId xmlns:a16="http://schemas.microsoft.com/office/drawing/2014/main" id="{8335707A-E327-457D-EC8C-460AA29A0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101600"/>
            <a:ext cx="889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CF238C7-056B-28A8-C44A-781154155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2175" y="4597549"/>
            <a:ext cx="4109603" cy="19404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995099C-B3D4-88F3-4BC2-3ECAB4B42F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5569" y="4643044"/>
            <a:ext cx="3852630" cy="14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03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4D931-92E5-04E9-E8FD-7CE331895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15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IIp</a:t>
            </a:r>
            <a:r>
              <a:rPr lang="cs-CZ" dirty="0"/>
              <a:t>, 26 let, FGR SC, 8.den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401519D-ADB5-AC9A-25D2-9807662D6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49495"/>
          </a:xfrm>
        </p:spPr>
        <p:txBody>
          <a:bodyPr>
            <a:normAutofit fontScale="77500" lnSpcReduction="2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Anaerococcus</a:t>
            </a:r>
            <a:r>
              <a:rPr lang="cs-CZ" dirty="0"/>
              <a:t> </a:t>
            </a:r>
            <a:r>
              <a:rPr lang="cs-CZ" dirty="0" err="1"/>
              <a:t>tetradius</a:t>
            </a:r>
            <a:r>
              <a:rPr lang="cs-CZ" dirty="0"/>
              <a:t> (</a:t>
            </a:r>
            <a:r>
              <a:rPr lang="cs-CZ" dirty="0" err="1"/>
              <a:t>Peptostreptococcus</a:t>
            </a:r>
            <a:r>
              <a:rPr lang="cs-CZ" dirty="0"/>
              <a:t>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DA67A2-0F4B-85E5-D0BD-E422EED10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44" y="1240879"/>
            <a:ext cx="2115273" cy="27203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A86C5B1-919E-D425-6088-0056BBBC5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42" y="1256348"/>
            <a:ext cx="2722959" cy="45410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C3F6696-4B4E-111A-19F1-68B5D8E0C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955" y="1256348"/>
            <a:ext cx="3027375" cy="22705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56673EB-BA4C-E7D9-16FC-7AFAFEDB8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926" y="3749949"/>
            <a:ext cx="3027374" cy="22705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6D583E1-B0E2-2AC2-A88F-E770C6A2F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825" y="2293734"/>
            <a:ext cx="3027376" cy="227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94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A60DE5-6648-0601-4854-8DEA90396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cs-CZ" dirty="0"/>
              <a:t>ME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567FF8A-CD28-29C7-D68C-348FFB8E9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06645"/>
          </a:xfrm>
        </p:spPr>
        <p:txBody>
          <a:bodyPr>
            <a:normAutofit fontScale="55000" lnSpcReduction="2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1. IM myom 7 cm, </a:t>
            </a:r>
            <a:r>
              <a:rPr lang="cs-CZ" dirty="0" err="1"/>
              <a:t>nulipara</a:t>
            </a:r>
            <a:r>
              <a:rPr lang="cs-CZ"/>
              <a:t>                                                           </a:t>
            </a:r>
            <a:r>
              <a:rPr lang="cs-CZ" dirty="0"/>
              <a:t>2.  SS myom 8x5 cm </a:t>
            </a:r>
            <a:r>
              <a:rPr lang="cs-CZ" dirty="0" err="1"/>
              <a:t>nulipara</a:t>
            </a:r>
            <a:r>
              <a:rPr lang="cs-CZ" dirty="0"/>
              <a:t> nar. 1989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7D0D7E1-E520-1E98-C0CC-0D7C77F4D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650" y="903287"/>
            <a:ext cx="4194810" cy="235958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A79E2B4-7ECD-2BBF-B928-663C19A44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3280647"/>
            <a:ext cx="4377690" cy="246245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6B8B7A4-662A-90F7-AEEE-BDDBF2F93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750" y="2340529"/>
            <a:ext cx="3342640" cy="188023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81F9FE5-F776-10C5-3FA9-4542E32CE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4" y="903287"/>
            <a:ext cx="4194811" cy="235958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5980B1F-1AC0-6E19-9E4C-D7D677E50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5" y="3432094"/>
            <a:ext cx="4194810" cy="23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11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7674F5-AB12-E4DE-7731-71D6D328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8517"/>
            <a:ext cx="10515600" cy="533053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Rpt</a:t>
            </a:r>
            <a:r>
              <a:rPr lang="cs-CZ" dirty="0"/>
              <a:t> dělohy SC </a:t>
            </a:r>
            <a:br>
              <a:rPr lang="cs-CZ" dirty="0"/>
            </a:br>
            <a:r>
              <a:rPr lang="cs-CZ" dirty="0"/>
              <a:t>  </a:t>
            </a:r>
            <a:br>
              <a:rPr lang="cs-CZ" dirty="0"/>
            </a:br>
            <a:r>
              <a:rPr lang="cs-CZ" dirty="0"/>
              <a:t>1. po LSK ME                                                 2. po HSK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162E2EA-4472-6133-676B-53E9033A0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0789" y="1990263"/>
            <a:ext cx="3438668" cy="361267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0BC267A-ECBC-AC09-604B-CEB7C6BAB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27" y="1897092"/>
            <a:ext cx="3218498" cy="429133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2191B9F-A727-55E8-847F-2C715A5DF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737" y="4042757"/>
            <a:ext cx="3753657" cy="281524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E7BA296-3C2A-819B-AD88-FDFF33F59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822" y="507077"/>
            <a:ext cx="2583180" cy="34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94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F91B60-AD2C-35F2-1912-D76E3101C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Péče po SC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5B5ECD-943B-F5DE-8B55-CA73B1259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690689"/>
            <a:ext cx="11182350" cy="448627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Perioperační prostředí – přátelské + bezpečné</a:t>
            </a:r>
          </a:p>
          <a:p>
            <a:r>
              <a:rPr lang="cs-CZ" dirty="0"/>
              <a:t>Pooperační péče, prevence TEN, infekční, </a:t>
            </a:r>
          </a:p>
          <a:p>
            <a:pPr marL="0" indent="0">
              <a:buNone/>
            </a:pPr>
            <a:r>
              <a:rPr lang="cs-CZ" dirty="0"/>
              <a:t>      včasná vertikalizace, extrakce PMK, časná </a:t>
            </a:r>
            <a:r>
              <a:rPr lang="cs-CZ" dirty="0" err="1"/>
              <a:t>dimise</a:t>
            </a:r>
            <a:endParaRPr lang="cs-CZ" dirty="0"/>
          </a:p>
          <a:p>
            <a:r>
              <a:rPr lang="cs-CZ" dirty="0" err="1"/>
              <a:t>Rooming</a:t>
            </a:r>
            <a:r>
              <a:rPr lang="cs-CZ" dirty="0"/>
              <a:t> in</a:t>
            </a:r>
          </a:p>
          <a:p>
            <a:r>
              <a:rPr lang="cs-CZ" dirty="0"/>
              <a:t>Rodinný pokoj</a:t>
            </a:r>
          </a:p>
          <a:p>
            <a:r>
              <a:rPr lang="cs-CZ" dirty="0"/>
              <a:t>RHC</a:t>
            </a:r>
          </a:p>
          <a:p>
            <a:r>
              <a:rPr lang="cs-CZ" dirty="0"/>
              <a:t>Péče o jizvu</a:t>
            </a:r>
          </a:p>
          <a:p>
            <a:r>
              <a:rPr lang="cs-CZ" dirty="0"/>
              <a:t>Psychologická péče</a:t>
            </a:r>
          </a:p>
          <a:p>
            <a:r>
              <a:rPr lang="cs-CZ" dirty="0"/>
              <a:t>Nutriční podpora</a:t>
            </a:r>
          </a:p>
          <a:p>
            <a:r>
              <a:rPr lang="cs-CZ" dirty="0"/>
              <a:t>Laktační poradenství</a:t>
            </a:r>
          </a:p>
          <a:p>
            <a:r>
              <a:rPr lang="cs-CZ" dirty="0"/>
              <a:t>Plánované </a:t>
            </a:r>
            <a:r>
              <a:rPr lang="cs-CZ" dirty="0" err="1"/>
              <a:t>gyn</a:t>
            </a:r>
            <a:r>
              <a:rPr lang="cs-CZ" dirty="0"/>
              <a:t>. kontroly</a:t>
            </a:r>
          </a:p>
          <a:p>
            <a:r>
              <a:rPr lang="cs-CZ" dirty="0"/>
              <a:t>Péče OG</a:t>
            </a:r>
          </a:p>
          <a:p>
            <a:r>
              <a:rPr lang="cs-CZ" dirty="0"/>
              <a:t>Možnost VBAC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E4DFE6-3115-6036-BF19-885718E98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278" y="92063"/>
            <a:ext cx="4587931" cy="3429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825AFE6-6BE7-56D0-81F4-F06414EB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15" y="3591985"/>
            <a:ext cx="3414040" cy="255164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8DE8BD3-8BBB-76B0-DBDE-B9681FFC5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378" y="3591985"/>
            <a:ext cx="3363754" cy="25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4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38B88F-51EE-4656-123C-0F8D7EFEE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2385"/>
          </a:xfrm>
        </p:spPr>
        <p:txBody>
          <a:bodyPr/>
          <a:lstStyle/>
          <a:p>
            <a:pPr algn="ctr"/>
            <a:r>
              <a:rPr lang="cs-CZ" dirty="0"/>
              <a:t>„Pooperační rodinný pokoj“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038E8E-1A7D-8DF5-6B00-8ADF4CE8D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C9B5163-0843-1ADC-466E-AA5B1EE30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585" y="3718958"/>
            <a:ext cx="3322320" cy="24917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3E02793-26A5-97CC-5719-134696C5D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660" y="3702091"/>
            <a:ext cx="3322320" cy="249174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C5CFFCE-6EF0-F805-56B7-04BC3D454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580" y="1660601"/>
            <a:ext cx="7772400" cy="176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53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3761FD-E3AD-3497-15D5-EB25CEE4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Pozvánka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5BA2CC-5444-F252-8282-359A35E1A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čtvrtek 25.9.2024 Seminář prim. MUDr. Petr </a:t>
            </a:r>
            <a:r>
              <a:rPr lang="cs-CZ" dirty="0" err="1"/>
              <a:t>Kessler</a:t>
            </a:r>
            <a:r>
              <a:rPr lang="cs-CZ" dirty="0"/>
              <a:t> (</a:t>
            </a:r>
            <a:r>
              <a:rPr lang="cs-CZ" dirty="0" err="1"/>
              <a:t>Nem</a:t>
            </a:r>
            <a:r>
              <a:rPr lang="cs-CZ" dirty="0"/>
              <a:t>. Jihlava)</a:t>
            </a:r>
          </a:p>
          <a:p>
            <a:pPr lvl="1" fontAlgn="base"/>
            <a:r>
              <a:rPr lang="cs-CZ" sz="2000" dirty="0">
                <a:effectLst/>
                <a:latin typeface="inherit"/>
              </a:rPr>
              <a:t>Hematologická péče o gravidní ženy s rizikem trombotických komplikací</a:t>
            </a:r>
          </a:p>
          <a:p>
            <a:pPr lvl="1" fontAlgn="base"/>
            <a:r>
              <a:rPr lang="cs-CZ" sz="2000" dirty="0">
                <a:effectLst/>
                <a:latin typeface="inherit"/>
              </a:rPr>
              <a:t>Hormonální antikoncepce z pohledu hematologa 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čtvrtek 7.11.2024 Konference porodních asistentek Jihlava 15.ročník (VŠPJ)</a:t>
            </a:r>
          </a:p>
          <a:p>
            <a:pPr marL="0" indent="0">
              <a:buNone/>
            </a:pPr>
            <a:r>
              <a:rPr lang="cs-CZ" sz="1600" dirty="0"/>
              <a:t> - prim. dr. P. </a:t>
            </a:r>
            <a:r>
              <a:rPr lang="cs-CZ" sz="1600" dirty="0" err="1"/>
              <a:t>Kaščák</a:t>
            </a:r>
            <a:r>
              <a:rPr lang="cs-CZ" sz="1600" dirty="0"/>
              <a:t>, dr. M. Kameníková, Mgr. D. Ondroušková, Mgr. Z. Volavá, Mgr. J Křemenová, PA R. Daňhelová, PA A. </a:t>
            </a:r>
            <a:r>
              <a:rPr lang="cs-CZ" sz="1600" dirty="0" err="1"/>
              <a:t>Fančovičová</a:t>
            </a:r>
            <a:r>
              <a:rPr lang="cs-CZ" sz="1600" dirty="0"/>
              <a:t>, PA A. Nováková, dr. V. Dvořáková, dr. Škorpíková, s. </a:t>
            </a:r>
            <a:r>
              <a:rPr lang="cs-CZ" sz="1600" dirty="0" err="1"/>
              <a:t>Hosová</a:t>
            </a:r>
            <a:r>
              <a:rPr lang="cs-CZ" sz="1600" dirty="0"/>
              <a:t>, s. Sedmíková, s. Zemanová, …</a:t>
            </a:r>
          </a:p>
        </p:txBody>
      </p:sp>
    </p:spTree>
    <p:extLst>
      <p:ext uri="{BB962C8B-B14F-4D97-AF65-F5344CB8AC3E}">
        <p14:creationId xmlns:p14="http://schemas.microsoft.com/office/powerpoint/2010/main" val="4214971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3BF950-B72C-1FF8-4C4F-8EDC60999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CAB72D-BF07-0581-363A-6DBCE2C31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Operace </a:t>
            </a:r>
            <a:r>
              <a:rPr lang="cs-CZ" sz="2400" dirty="0"/>
              <a:t>– indikace, podmínky, následky, rizika, komplikace</a:t>
            </a:r>
          </a:p>
          <a:p>
            <a:r>
              <a:rPr lang="cs-CZ" dirty="0"/>
              <a:t>WHO: </a:t>
            </a:r>
            <a:r>
              <a:rPr lang="cs-CZ" sz="1800" dirty="0" err="1">
                <a:effectLst/>
                <a:latin typeface="UniSansBook"/>
              </a:rPr>
              <a:t>Caesarean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section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rates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b="1" dirty="0" err="1">
                <a:effectLst/>
                <a:latin typeface="UniSansBook"/>
              </a:rPr>
              <a:t>have</a:t>
            </a:r>
            <a:r>
              <a:rPr lang="cs-CZ" sz="1800" b="1" dirty="0">
                <a:effectLst/>
                <a:latin typeface="UniSansBook"/>
              </a:rPr>
              <a:t> </a:t>
            </a:r>
            <a:r>
              <a:rPr lang="cs-CZ" sz="1800" b="1" dirty="0" err="1">
                <a:effectLst/>
                <a:latin typeface="UniSansBook"/>
              </a:rPr>
              <a:t>increased</a:t>
            </a:r>
            <a:r>
              <a:rPr lang="cs-CZ" sz="1800" b="1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steadily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worldwide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over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last </a:t>
            </a:r>
            <a:r>
              <a:rPr lang="cs-CZ" sz="1800" dirty="0" err="1">
                <a:effectLst/>
                <a:latin typeface="UniSansBook"/>
              </a:rPr>
              <a:t>decades</a:t>
            </a:r>
            <a:r>
              <a:rPr lang="cs-CZ" sz="1800" dirty="0">
                <a:effectLst/>
                <a:latin typeface="UniSansBook"/>
              </a:rPr>
              <a:t>. </a:t>
            </a:r>
            <a:r>
              <a:rPr lang="cs-CZ" sz="1800" dirty="0" err="1">
                <a:effectLst/>
                <a:latin typeface="UniSansBook"/>
              </a:rPr>
              <a:t>This</a:t>
            </a:r>
            <a:r>
              <a:rPr lang="cs-CZ" sz="1800" dirty="0">
                <a:effectLst/>
                <a:latin typeface="UniSansBook"/>
              </a:rPr>
              <a:t> trend has </a:t>
            </a:r>
            <a:r>
              <a:rPr lang="cs-CZ" sz="1800" b="1" dirty="0">
                <a:effectLst/>
                <a:latin typeface="UniSansBook"/>
              </a:rPr>
              <a:t>not </a:t>
            </a:r>
            <a:r>
              <a:rPr lang="cs-CZ" sz="1800" b="1" dirty="0" err="1">
                <a:effectLst/>
                <a:latin typeface="UniSansBook"/>
              </a:rPr>
              <a:t>been</a:t>
            </a:r>
            <a:r>
              <a:rPr lang="cs-CZ" sz="1800" b="1" dirty="0">
                <a:effectLst/>
                <a:latin typeface="UniSansBook"/>
              </a:rPr>
              <a:t> </a:t>
            </a:r>
            <a:r>
              <a:rPr lang="cs-CZ" sz="1800" b="1" dirty="0" err="1">
                <a:effectLst/>
                <a:latin typeface="UniSansBook"/>
              </a:rPr>
              <a:t>accompanied</a:t>
            </a:r>
            <a:r>
              <a:rPr lang="cs-CZ" sz="1800" b="1" dirty="0">
                <a:effectLst/>
                <a:latin typeface="UniSansBook"/>
              </a:rPr>
              <a:t> by </a:t>
            </a:r>
            <a:r>
              <a:rPr lang="cs-CZ" sz="1800" b="1" dirty="0" err="1">
                <a:effectLst/>
                <a:latin typeface="UniSansBook"/>
              </a:rPr>
              <a:t>significant</a:t>
            </a:r>
            <a:r>
              <a:rPr lang="cs-CZ" sz="1800" b="1" dirty="0">
                <a:effectLst/>
                <a:latin typeface="UniSansBook"/>
              </a:rPr>
              <a:t> </a:t>
            </a:r>
            <a:r>
              <a:rPr lang="cs-CZ" sz="1800" b="1" dirty="0" err="1">
                <a:effectLst/>
                <a:latin typeface="UniSansBook"/>
              </a:rPr>
              <a:t>maternal</a:t>
            </a:r>
            <a:r>
              <a:rPr lang="cs-CZ" sz="1800" b="1" dirty="0">
                <a:effectLst/>
                <a:latin typeface="UniSansBook"/>
              </a:rPr>
              <a:t> </a:t>
            </a:r>
            <a:r>
              <a:rPr lang="cs-CZ" sz="1800" b="1" dirty="0" err="1">
                <a:effectLst/>
                <a:latin typeface="UniSansBook"/>
              </a:rPr>
              <a:t>or</a:t>
            </a:r>
            <a:r>
              <a:rPr lang="cs-CZ" sz="1800" b="1" dirty="0">
                <a:effectLst/>
                <a:latin typeface="UniSansBook"/>
              </a:rPr>
              <a:t> </a:t>
            </a:r>
            <a:r>
              <a:rPr lang="cs-CZ" sz="1800" b="1" dirty="0" err="1">
                <a:effectLst/>
                <a:latin typeface="UniSansBook"/>
              </a:rPr>
              <a:t>perinatal</a:t>
            </a:r>
            <a:r>
              <a:rPr lang="cs-CZ" sz="1800" b="1" dirty="0">
                <a:effectLst/>
                <a:latin typeface="UniSansBook"/>
              </a:rPr>
              <a:t> </a:t>
            </a:r>
            <a:r>
              <a:rPr lang="cs-CZ" sz="1800" b="1" dirty="0" err="1">
                <a:effectLst/>
                <a:latin typeface="UniSansBook"/>
              </a:rPr>
              <a:t>benefits</a:t>
            </a:r>
            <a:r>
              <a:rPr lang="cs-CZ" sz="1800" dirty="0">
                <a:effectLst/>
                <a:latin typeface="UniSansBook"/>
              </a:rPr>
              <a:t>. On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contrary</a:t>
            </a:r>
            <a:r>
              <a:rPr lang="cs-CZ" sz="1800" dirty="0">
                <a:effectLst/>
                <a:latin typeface="UniSansBook"/>
              </a:rPr>
              <a:t>, </a:t>
            </a:r>
            <a:r>
              <a:rPr lang="cs-CZ" sz="1800" dirty="0" err="1">
                <a:effectLst/>
                <a:latin typeface="UniSansBook"/>
              </a:rPr>
              <a:t>there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is</a:t>
            </a:r>
            <a:r>
              <a:rPr lang="cs-CZ" sz="1800" dirty="0">
                <a:effectLst/>
                <a:latin typeface="UniSansBook"/>
              </a:rPr>
              <a:t> evidence </a:t>
            </a:r>
            <a:r>
              <a:rPr lang="cs-CZ" sz="1800" dirty="0" err="1">
                <a:effectLst/>
                <a:latin typeface="UniSansBook"/>
              </a:rPr>
              <a:t>that</a:t>
            </a:r>
            <a:r>
              <a:rPr lang="cs-CZ" sz="1800" dirty="0">
                <a:effectLst/>
                <a:latin typeface="UniSansBook"/>
              </a:rPr>
              <a:t>, </a:t>
            </a:r>
            <a:r>
              <a:rPr lang="cs-CZ" sz="1800" dirty="0" err="1">
                <a:effectLst/>
                <a:latin typeface="UniSansBook"/>
              </a:rPr>
              <a:t>beyond</a:t>
            </a:r>
            <a:r>
              <a:rPr lang="cs-CZ" sz="1800" dirty="0">
                <a:effectLst/>
                <a:latin typeface="UniSansBook"/>
              </a:rPr>
              <a:t> a </a:t>
            </a:r>
            <a:r>
              <a:rPr lang="cs-CZ" sz="1800" dirty="0" err="1">
                <a:effectLst/>
                <a:latin typeface="UniSansBook"/>
              </a:rPr>
              <a:t>certain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threshold</a:t>
            </a:r>
            <a:r>
              <a:rPr lang="cs-CZ" sz="1800" dirty="0">
                <a:effectLst/>
                <a:latin typeface="UniSansBook"/>
              </a:rPr>
              <a:t>, </a:t>
            </a:r>
            <a:r>
              <a:rPr lang="cs-CZ" sz="1800" dirty="0" err="1">
                <a:effectLst/>
                <a:latin typeface="UniSansBook"/>
              </a:rPr>
              <a:t>increasing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caesarean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section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rates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may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be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associated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with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b="1" dirty="0" err="1">
                <a:effectLst/>
                <a:latin typeface="UniSansBook"/>
              </a:rPr>
              <a:t>increased</a:t>
            </a:r>
            <a:r>
              <a:rPr lang="cs-CZ" sz="1800" b="1" dirty="0">
                <a:effectLst/>
                <a:latin typeface="UniSansBook"/>
              </a:rPr>
              <a:t> </a:t>
            </a:r>
            <a:r>
              <a:rPr lang="cs-CZ" sz="1800" b="1" dirty="0" err="1">
                <a:effectLst/>
                <a:latin typeface="UniSansBook"/>
              </a:rPr>
              <a:t>maternal</a:t>
            </a:r>
            <a:r>
              <a:rPr lang="cs-CZ" sz="1800" b="1" dirty="0">
                <a:effectLst/>
                <a:latin typeface="UniSansBook"/>
              </a:rPr>
              <a:t> and </a:t>
            </a:r>
            <a:r>
              <a:rPr lang="cs-CZ" sz="1800" b="1" dirty="0" err="1">
                <a:effectLst/>
                <a:latin typeface="UniSansBook"/>
              </a:rPr>
              <a:t>perinatal</a:t>
            </a:r>
            <a:r>
              <a:rPr lang="cs-CZ" sz="1800" b="1" dirty="0">
                <a:effectLst/>
                <a:latin typeface="UniSansBook"/>
              </a:rPr>
              <a:t> morbidity</a:t>
            </a:r>
            <a:r>
              <a:rPr lang="cs-CZ" sz="1800" dirty="0">
                <a:effectLst/>
                <a:latin typeface="UniSansBook"/>
              </a:rPr>
              <a:t>. 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F0DB0CB-AD0C-B9B8-8D54-6D6F796E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100" y="3707869"/>
            <a:ext cx="5476240" cy="278500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5911315-000C-815E-ED40-DC1FB7E15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759" y="12047"/>
            <a:ext cx="2976241" cy="167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27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C7B2FF-634A-1813-7AC9-8C1A5D0A8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935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646780-1D1C-FE88-CCFA-E9411A1BA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5820"/>
            <a:ext cx="10515600" cy="5330191"/>
          </a:xfrm>
        </p:spPr>
        <p:txBody>
          <a:bodyPr/>
          <a:lstStyle/>
          <a:p>
            <a:pPr marL="0" indent="0">
              <a:buNone/>
            </a:pPr>
            <a:r>
              <a:rPr lang="cs-CZ" sz="3600" dirty="0"/>
              <a:t>Děkuji za pozornost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                                                    </a:t>
            </a:r>
            <a:r>
              <a:rPr lang="cs-CZ" dirty="0" err="1"/>
              <a:t>herboltovap@nemji.cz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E991D2-86B7-5561-3A74-26A03CC7F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070" y="2611088"/>
            <a:ext cx="3201239" cy="310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03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B8C93-7129-E6D3-4673-5755D9FB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WHO 2018: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F09F9A-C95F-8DFE-3771-66A815AF3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1800" dirty="0" err="1">
                <a:effectLst/>
                <a:latin typeface="UniSansBook"/>
              </a:rPr>
              <a:t>According</a:t>
            </a:r>
            <a:r>
              <a:rPr lang="cs-CZ" sz="1800" dirty="0">
                <a:effectLst/>
                <a:latin typeface="UniSansBook"/>
              </a:rPr>
              <a:t> to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latest</a:t>
            </a:r>
            <a:r>
              <a:rPr lang="cs-CZ" sz="1800" dirty="0">
                <a:effectLst/>
                <a:latin typeface="UniSansBook"/>
              </a:rPr>
              <a:t> data </a:t>
            </a:r>
            <a:r>
              <a:rPr lang="cs-CZ" sz="1800" dirty="0" err="1">
                <a:effectLst/>
                <a:latin typeface="UniSansBook"/>
              </a:rPr>
              <a:t>from</a:t>
            </a:r>
            <a:r>
              <a:rPr lang="cs-CZ" sz="1800" dirty="0">
                <a:effectLst/>
                <a:latin typeface="UniSansBook"/>
              </a:rPr>
              <a:t> 150 </a:t>
            </a:r>
            <a:r>
              <a:rPr lang="cs-CZ" sz="1800" dirty="0" err="1">
                <a:effectLst/>
                <a:latin typeface="UniSansBook"/>
              </a:rPr>
              <a:t>countries</a:t>
            </a:r>
            <a:r>
              <a:rPr lang="cs-CZ" sz="1800" dirty="0">
                <a:effectLst/>
                <a:latin typeface="UniSansBook"/>
              </a:rPr>
              <a:t>, </a:t>
            </a:r>
            <a:r>
              <a:rPr lang="cs-CZ" sz="1800" dirty="0" err="1">
                <a:effectLst/>
                <a:latin typeface="UniSansBook"/>
              </a:rPr>
              <a:t>currently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b="1" dirty="0">
                <a:effectLst/>
                <a:latin typeface="UniSansBook"/>
              </a:rPr>
              <a:t>18.6%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of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all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births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occur</a:t>
            </a:r>
            <a:r>
              <a:rPr lang="cs-CZ" sz="1800" dirty="0">
                <a:effectLst/>
                <a:latin typeface="UniSansBook"/>
              </a:rPr>
              <a:t> by </a:t>
            </a:r>
            <a:r>
              <a:rPr lang="cs-CZ" sz="1800" dirty="0" err="1">
                <a:effectLst/>
                <a:latin typeface="UniSansBook"/>
              </a:rPr>
              <a:t>caesarean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section</a:t>
            </a:r>
            <a:r>
              <a:rPr lang="cs-CZ" sz="1800" dirty="0">
                <a:effectLst/>
                <a:latin typeface="UniSansBook"/>
              </a:rPr>
              <a:t>, </a:t>
            </a:r>
            <a:r>
              <a:rPr lang="cs-CZ" sz="1800" dirty="0" err="1">
                <a:effectLst/>
                <a:latin typeface="UniSansBook"/>
              </a:rPr>
              <a:t>ranging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from</a:t>
            </a:r>
            <a:r>
              <a:rPr lang="cs-CZ" sz="1800" dirty="0">
                <a:effectLst/>
                <a:latin typeface="UniSansBook"/>
              </a:rPr>
              <a:t> 1.4% to 56.4% </a:t>
            </a:r>
            <a:r>
              <a:rPr lang="cs-CZ" sz="1800" dirty="0">
                <a:effectLst/>
                <a:latin typeface="UniSansBookItalic"/>
              </a:rPr>
              <a:t>(11)</a:t>
            </a:r>
            <a:r>
              <a:rPr lang="cs-CZ" sz="1800" dirty="0">
                <a:effectLst/>
                <a:latin typeface="UniSansBook"/>
              </a:rPr>
              <a:t>. Latin America and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Caribbean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currently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have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highest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caesarean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section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rates</a:t>
            </a:r>
            <a:r>
              <a:rPr lang="cs-CZ" sz="1800" dirty="0">
                <a:effectLst/>
                <a:latin typeface="UniSansBook"/>
              </a:rPr>
              <a:t> (40.5%), </a:t>
            </a:r>
            <a:r>
              <a:rPr lang="cs-CZ" sz="1800" dirty="0" err="1">
                <a:effectLst/>
                <a:latin typeface="UniSansBook"/>
              </a:rPr>
              <a:t>followed</a:t>
            </a:r>
            <a:r>
              <a:rPr lang="cs-CZ" sz="1800" dirty="0">
                <a:effectLst/>
                <a:latin typeface="UniSansBook"/>
              </a:rPr>
              <a:t> by </a:t>
            </a:r>
            <a:r>
              <a:rPr lang="cs-CZ" sz="1800" dirty="0" err="1">
                <a:effectLst/>
                <a:latin typeface="UniSansBook"/>
              </a:rPr>
              <a:t>North</a:t>
            </a:r>
            <a:r>
              <a:rPr lang="cs-CZ" sz="1800" dirty="0">
                <a:effectLst/>
                <a:latin typeface="UniSansBook"/>
              </a:rPr>
              <a:t> America (32.3%), </a:t>
            </a:r>
            <a:r>
              <a:rPr lang="cs-CZ" sz="1800" dirty="0" err="1">
                <a:effectLst/>
                <a:latin typeface="UniSansBook"/>
              </a:rPr>
              <a:t>Oceania</a:t>
            </a:r>
            <a:r>
              <a:rPr lang="cs-CZ" sz="1800" dirty="0">
                <a:effectLst/>
                <a:latin typeface="UniSansBook"/>
              </a:rPr>
              <a:t> (31.1%), </a:t>
            </a:r>
            <a:r>
              <a:rPr lang="cs-CZ" sz="1800" dirty="0" err="1">
                <a:effectLst/>
                <a:latin typeface="UniSansBook"/>
              </a:rPr>
              <a:t>Europe</a:t>
            </a:r>
            <a:r>
              <a:rPr lang="cs-CZ" sz="1800" dirty="0">
                <a:effectLst/>
                <a:latin typeface="UniSansBook"/>
              </a:rPr>
              <a:t> (25%), </a:t>
            </a:r>
            <a:r>
              <a:rPr lang="cs-CZ" sz="1800" dirty="0" err="1">
                <a:effectLst/>
                <a:latin typeface="UniSansBook"/>
              </a:rPr>
              <a:t>Asia</a:t>
            </a:r>
            <a:r>
              <a:rPr lang="cs-CZ" sz="1800" dirty="0">
                <a:effectLst/>
                <a:latin typeface="UniSansBook"/>
              </a:rPr>
              <a:t> (19.2%) and </a:t>
            </a:r>
            <a:r>
              <a:rPr lang="cs-CZ" sz="1800" dirty="0" err="1">
                <a:effectLst/>
                <a:latin typeface="UniSansBook"/>
              </a:rPr>
              <a:t>Africa</a:t>
            </a:r>
            <a:r>
              <a:rPr lang="cs-CZ" sz="1800" dirty="0">
                <a:effectLst/>
                <a:latin typeface="UniSansBook"/>
              </a:rPr>
              <a:t> (7.3%). Trend </a:t>
            </a:r>
            <a:r>
              <a:rPr lang="cs-CZ" sz="1800" dirty="0" err="1">
                <a:effectLst/>
                <a:latin typeface="UniSansBook"/>
              </a:rPr>
              <a:t>analysis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based</a:t>
            </a:r>
            <a:r>
              <a:rPr lang="cs-CZ" sz="1800" dirty="0">
                <a:effectLst/>
                <a:latin typeface="UniSansBook"/>
              </a:rPr>
              <a:t> on data </a:t>
            </a:r>
            <a:r>
              <a:rPr lang="cs-CZ" sz="1800" dirty="0" err="1">
                <a:effectLst/>
                <a:latin typeface="UniSansBook"/>
              </a:rPr>
              <a:t>from</a:t>
            </a:r>
            <a:r>
              <a:rPr lang="cs-CZ" sz="1800" dirty="0">
                <a:effectLst/>
                <a:latin typeface="UniSansBook"/>
              </a:rPr>
              <a:t> 121 </a:t>
            </a:r>
            <a:r>
              <a:rPr lang="cs-CZ" sz="1800" dirty="0" err="1">
                <a:effectLst/>
                <a:latin typeface="UniSansBook"/>
              </a:rPr>
              <a:t>countries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shows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that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between</a:t>
            </a:r>
            <a:r>
              <a:rPr lang="cs-CZ" sz="1800" dirty="0">
                <a:effectLst/>
                <a:latin typeface="UniSansBook"/>
              </a:rPr>
              <a:t> 1990 and 2014,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global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average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caesarean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section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rate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almost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tripled</a:t>
            </a:r>
            <a:r>
              <a:rPr lang="cs-CZ" sz="1800" dirty="0">
                <a:effectLst/>
                <a:latin typeface="UniSansBook"/>
              </a:rPr>
              <a:t> (</a:t>
            </a:r>
            <a:r>
              <a:rPr lang="cs-CZ" sz="1800" dirty="0" err="1">
                <a:effectLst/>
                <a:latin typeface="UniSansBook"/>
              </a:rPr>
              <a:t>from</a:t>
            </a:r>
            <a:r>
              <a:rPr lang="cs-CZ" sz="1800" dirty="0">
                <a:effectLst/>
                <a:latin typeface="UniSansBook"/>
              </a:rPr>
              <a:t> 6.7% to 19.1%) </a:t>
            </a:r>
            <a:r>
              <a:rPr lang="cs-CZ" sz="1800" dirty="0" err="1">
                <a:effectLst/>
                <a:latin typeface="UniSansBook"/>
              </a:rPr>
              <a:t>with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an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average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annual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rate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of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increase</a:t>
            </a:r>
            <a:r>
              <a:rPr lang="cs-CZ" sz="1800" dirty="0">
                <a:effectLst/>
                <a:latin typeface="UniSansBook"/>
              </a:rPr>
              <a:t> (AARI) </a:t>
            </a:r>
            <a:r>
              <a:rPr lang="cs-CZ" sz="1800" dirty="0" err="1">
                <a:effectLst/>
                <a:latin typeface="UniSansBook"/>
              </a:rPr>
              <a:t>of</a:t>
            </a:r>
            <a:r>
              <a:rPr lang="cs-CZ" sz="1800" dirty="0">
                <a:effectLst/>
                <a:latin typeface="UniSansBook"/>
              </a:rPr>
              <a:t> 4.4%.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largest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absolute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increases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occurred</a:t>
            </a:r>
            <a:r>
              <a:rPr lang="cs-CZ" sz="1800" dirty="0">
                <a:effectLst/>
                <a:latin typeface="UniSansBook"/>
              </a:rPr>
              <a:t> in Latin America and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Caribbean</a:t>
            </a:r>
            <a:r>
              <a:rPr lang="cs-CZ" sz="1800" dirty="0">
                <a:effectLst/>
                <a:latin typeface="UniSansBook"/>
              </a:rPr>
              <a:t> (by 19.4 </a:t>
            </a:r>
            <a:r>
              <a:rPr lang="cs-CZ" sz="1800" dirty="0" err="1">
                <a:effectLst/>
                <a:latin typeface="UniSansBook"/>
              </a:rPr>
              <a:t>percentage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points</a:t>
            </a:r>
            <a:r>
              <a:rPr lang="cs-CZ" sz="1800" dirty="0">
                <a:effectLst/>
                <a:latin typeface="UniSansBook"/>
              </a:rPr>
              <a:t>, </a:t>
            </a:r>
            <a:r>
              <a:rPr lang="cs-CZ" sz="1800" dirty="0" err="1">
                <a:effectLst/>
                <a:latin typeface="UniSansBook"/>
              </a:rPr>
              <a:t>from</a:t>
            </a:r>
            <a:r>
              <a:rPr lang="cs-CZ" sz="1800" dirty="0">
                <a:effectLst/>
                <a:latin typeface="UniSansBook"/>
              </a:rPr>
              <a:t> 22.8% to </a:t>
            </a:r>
            <a:r>
              <a:rPr lang="cs-CZ" sz="1800" b="1" dirty="0">
                <a:effectLst/>
                <a:latin typeface="UniSansBook"/>
              </a:rPr>
              <a:t>42.2%</a:t>
            </a:r>
            <a:r>
              <a:rPr lang="cs-CZ" sz="1800" dirty="0">
                <a:effectLst/>
                <a:latin typeface="UniSansBook"/>
              </a:rPr>
              <a:t>), </a:t>
            </a:r>
            <a:r>
              <a:rPr lang="cs-CZ" sz="1800" dirty="0" err="1">
                <a:effectLst/>
                <a:latin typeface="UniSansBook"/>
              </a:rPr>
              <a:t>followed</a:t>
            </a:r>
            <a:r>
              <a:rPr lang="cs-CZ" sz="1800" dirty="0">
                <a:effectLst/>
                <a:latin typeface="UniSansBook"/>
              </a:rPr>
              <a:t> by </a:t>
            </a:r>
            <a:r>
              <a:rPr lang="cs-CZ" sz="1800" dirty="0" err="1">
                <a:effectLst/>
                <a:latin typeface="UniSansBook"/>
              </a:rPr>
              <a:t>Asia</a:t>
            </a:r>
            <a:r>
              <a:rPr lang="cs-CZ" sz="1800" dirty="0">
                <a:effectLst/>
                <a:latin typeface="UniSansBook"/>
              </a:rPr>
              <a:t> (by 15.1 </a:t>
            </a:r>
            <a:r>
              <a:rPr lang="cs-CZ" sz="1800" dirty="0" err="1">
                <a:effectLst/>
                <a:latin typeface="UniSansBook"/>
              </a:rPr>
              <a:t>points</a:t>
            </a:r>
            <a:r>
              <a:rPr lang="cs-CZ" sz="1800" dirty="0">
                <a:effectLst/>
                <a:latin typeface="UniSansBook"/>
              </a:rPr>
              <a:t>, </a:t>
            </a:r>
            <a:r>
              <a:rPr lang="cs-CZ" sz="1800" dirty="0" err="1">
                <a:effectLst/>
                <a:latin typeface="UniSansBook"/>
              </a:rPr>
              <a:t>from</a:t>
            </a:r>
            <a:r>
              <a:rPr lang="cs-CZ" sz="1800" dirty="0">
                <a:effectLst/>
                <a:latin typeface="UniSansBook"/>
              </a:rPr>
              <a:t> 4.4% to </a:t>
            </a:r>
            <a:r>
              <a:rPr lang="cs-CZ" sz="1800" b="1" dirty="0">
                <a:effectLst/>
                <a:latin typeface="UniSansBook"/>
              </a:rPr>
              <a:t>19.5%</a:t>
            </a:r>
            <a:r>
              <a:rPr lang="cs-CZ" sz="1800" dirty="0">
                <a:effectLst/>
                <a:latin typeface="UniSansBook"/>
              </a:rPr>
              <a:t>), </a:t>
            </a:r>
            <a:r>
              <a:rPr lang="cs-CZ" sz="1800" dirty="0" err="1">
                <a:effectLst/>
                <a:latin typeface="UniSansBook"/>
              </a:rPr>
              <a:t>Oceania</a:t>
            </a:r>
            <a:r>
              <a:rPr lang="cs-CZ" sz="1800" dirty="0">
                <a:effectLst/>
                <a:latin typeface="UniSansBook"/>
              </a:rPr>
              <a:t> (by 14.1 </a:t>
            </a:r>
            <a:r>
              <a:rPr lang="cs-CZ" sz="1800" dirty="0" err="1">
                <a:effectLst/>
                <a:latin typeface="UniSansBook"/>
              </a:rPr>
              <a:t>points</a:t>
            </a:r>
            <a:r>
              <a:rPr lang="cs-CZ" sz="1800" dirty="0">
                <a:effectLst/>
                <a:latin typeface="UniSansBook"/>
              </a:rPr>
              <a:t>, </a:t>
            </a:r>
            <a:r>
              <a:rPr lang="cs-CZ" sz="1800" dirty="0" err="1">
                <a:effectLst/>
                <a:latin typeface="UniSansBook"/>
              </a:rPr>
              <a:t>from</a:t>
            </a:r>
            <a:r>
              <a:rPr lang="cs-CZ" sz="1800" dirty="0">
                <a:effectLst/>
                <a:latin typeface="UniSansBook"/>
              </a:rPr>
              <a:t> 18.5% to 32.6%), </a:t>
            </a:r>
            <a:r>
              <a:rPr lang="cs-CZ" sz="1800" dirty="0" err="1">
                <a:effectLst/>
                <a:latin typeface="UniSansBook"/>
              </a:rPr>
              <a:t>Europe</a:t>
            </a:r>
            <a:r>
              <a:rPr lang="cs-CZ" sz="1800" dirty="0">
                <a:effectLst/>
                <a:latin typeface="UniSansBook"/>
              </a:rPr>
              <a:t> (by 13.8 </a:t>
            </a:r>
            <a:r>
              <a:rPr lang="cs-CZ" sz="1800" dirty="0" err="1">
                <a:effectLst/>
                <a:latin typeface="UniSansBook"/>
              </a:rPr>
              <a:t>points</a:t>
            </a:r>
            <a:r>
              <a:rPr lang="cs-CZ" sz="1800" dirty="0">
                <a:effectLst/>
                <a:latin typeface="UniSansBook"/>
              </a:rPr>
              <a:t>, </a:t>
            </a:r>
            <a:r>
              <a:rPr lang="cs-CZ" sz="1800" dirty="0" err="1">
                <a:effectLst/>
                <a:latin typeface="UniSansBook"/>
              </a:rPr>
              <a:t>from</a:t>
            </a:r>
            <a:r>
              <a:rPr lang="cs-CZ" sz="1800" dirty="0">
                <a:effectLst/>
                <a:latin typeface="UniSansBook"/>
              </a:rPr>
              <a:t> 11.2% to </a:t>
            </a:r>
            <a:r>
              <a:rPr lang="cs-CZ" sz="1800" b="1" dirty="0">
                <a:effectLst/>
                <a:latin typeface="UniSansBook"/>
              </a:rPr>
              <a:t>25%</a:t>
            </a:r>
            <a:r>
              <a:rPr lang="cs-CZ" sz="1800" dirty="0">
                <a:effectLst/>
                <a:latin typeface="UniSansBook"/>
              </a:rPr>
              <a:t>), </a:t>
            </a:r>
            <a:r>
              <a:rPr lang="cs-CZ" sz="1800" dirty="0" err="1">
                <a:effectLst/>
                <a:latin typeface="UniSansBook"/>
              </a:rPr>
              <a:t>North</a:t>
            </a:r>
            <a:r>
              <a:rPr lang="cs-CZ" sz="1800" dirty="0">
                <a:effectLst/>
                <a:latin typeface="UniSansBook"/>
              </a:rPr>
              <a:t> America (by 10 </a:t>
            </a:r>
            <a:r>
              <a:rPr lang="cs-CZ" sz="1800" dirty="0" err="1">
                <a:effectLst/>
                <a:latin typeface="UniSansBook"/>
              </a:rPr>
              <a:t>points</a:t>
            </a:r>
            <a:r>
              <a:rPr lang="cs-CZ" sz="1800" dirty="0">
                <a:effectLst/>
                <a:latin typeface="UniSansBook"/>
              </a:rPr>
              <a:t>, </a:t>
            </a:r>
            <a:r>
              <a:rPr lang="cs-CZ" sz="1800" dirty="0" err="1">
                <a:effectLst/>
                <a:latin typeface="UniSansBook"/>
              </a:rPr>
              <a:t>from</a:t>
            </a:r>
            <a:r>
              <a:rPr lang="cs-CZ" sz="1800" dirty="0">
                <a:effectLst/>
                <a:latin typeface="UniSansBook"/>
              </a:rPr>
              <a:t> 22.3% to </a:t>
            </a:r>
            <a:r>
              <a:rPr lang="cs-CZ" sz="1800" b="1" dirty="0">
                <a:effectLst/>
                <a:latin typeface="UniSansBook"/>
              </a:rPr>
              <a:t>32.3%</a:t>
            </a:r>
            <a:r>
              <a:rPr lang="cs-CZ" sz="1800" dirty="0">
                <a:effectLst/>
                <a:latin typeface="UniSansBook"/>
              </a:rPr>
              <a:t>) and </a:t>
            </a:r>
            <a:r>
              <a:rPr lang="cs-CZ" sz="1800" dirty="0" err="1">
                <a:effectLst/>
                <a:latin typeface="UniSansBook"/>
              </a:rPr>
              <a:t>Africa</a:t>
            </a:r>
            <a:r>
              <a:rPr lang="cs-CZ" sz="1800" dirty="0">
                <a:effectLst/>
                <a:latin typeface="UniSansBook"/>
              </a:rPr>
              <a:t> (by 4.5 </a:t>
            </a:r>
            <a:r>
              <a:rPr lang="cs-CZ" sz="1800" dirty="0" err="1">
                <a:effectLst/>
                <a:latin typeface="UniSansBook"/>
              </a:rPr>
              <a:t>points</a:t>
            </a:r>
            <a:r>
              <a:rPr lang="cs-CZ" sz="1800" dirty="0">
                <a:effectLst/>
                <a:latin typeface="UniSansBook"/>
              </a:rPr>
              <a:t>, </a:t>
            </a:r>
            <a:r>
              <a:rPr lang="cs-CZ" sz="1800" dirty="0" err="1">
                <a:effectLst/>
                <a:latin typeface="UniSansBook"/>
              </a:rPr>
              <a:t>from</a:t>
            </a:r>
            <a:r>
              <a:rPr lang="cs-CZ" sz="1800" dirty="0">
                <a:effectLst/>
                <a:latin typeface="UniSansBook"/>
              </a:rPr>
              <a:t> 2.9% to </a:t>
            </a:r>
            <a:r>
              <a:rPr lang="cs-CZ" sz="1800" b="1" dirty="0">
                <a:effectLst/>
                <a:latin typeface="UniSansBook"/>
              </a:rPr>
              <a:t>7.4%</a:t>
            </a:r>
            <a:r>
              <a:rPr lang="cs-CZ" sz="1800" dirty="0">
                <a:effectLst/>
                <a:latin typeface="UniSansBook"/>
              </a:rPr>
              <a:t>). </a:t>
            </a:r>
            <a:r>
              <a:rPr lang="cs-CZ" sz="1800" dirty="0" err="1">
                <a:effectLst/>
                <a:latin typeface="UniSansBook"/>
              </a:rPr>
              <a:t>This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steady</a:t>
            </a:r>
            <a:r>
              <a:rPr lang="cs-CZ" sz="1800" dirty="0">
                <a:effectLst/>
                <a:latin typeface="UniSansBook"/>
              </a:rPr>
              <a:t> and </a:t>
            </a:r>
            <a:r>
              <a:rPr lang="cs-CZ" sz="1800" dirty="0" err="1">
                <a:effectLst/>
                <a:latin typeface="UniSansBook"/>
              </a:rPr>
              <a:t>unprecedented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rise</a:t>
            </a:r>
            <a:r>
              <a:rPr lang="cs-CZ" sz="1800" dirty="0">
                <a:effectLst/>
                <a:latin typeface="UniSansBook"/>
              </a:rPr>
              <a:t> in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use </a:t>
            </a:r>
            <a:r>
              <a:rPr lang="cs-CZ" sz="1800" dirty="0" err="1">
                <a:effectLst/>
                <a:latin typeface="UniSansBook"/>
              </a:rPr>
              <a:t>of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caesarean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section</a:t>
            </a:r>
            <a:r>
              <a:rPr lang="cs-CZ" sz="1800" dirty="0">
                <a:effectLst/>
                <a:latin typeface="UniSansBook"/>
              </a:rPr>
              <a:t> in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last </a:t>
            </a:r>
            <a:r>
              <a:rPr lang="cs-CZ" sz="1800" dirty="0" err="1">
                <a:effectLst/>
                <a:latin typeface="UniSansBook"/>
              </a:rPr>
              <a:t>decades</a:t>
            </a:r>
            <a:r>
              <a:rPr lang="cs-CZ" sz="1800" dirty="0">
                <a:effectLst/>
                <a:latin typeface="UniSansBook"/>
              </a:rPr>
              <a:t> has </a:t>
            </a:r>
            <a:r>
              <a:rPr lang="cs-CZ" sz="1800" dirty="0" err="1">
                <a:effectLst/>
                <a:latin typeface="UniSansBook"/>
              </a:rPr>
              <a:t>resulted</a:t>
            </a:r>
            <a:r>
              <a:rPr lang="cs-CZ" sz="1800" dirty="0">
                <a:effectLst/>
                <a:latin typeface="UniSansBook"/>
              </a:rPr>
              <a:t> in </a:t>
            </a:r>
            <a:r>
              <a:rPr lang="cs-CZ" sz="1800" dirty="0" err="1">
                <a:effectLst/>
                <a:latin typeface="UniSansBook"/>
              </a:rPr>
              <a:t>global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concern</a:t>
            </a:r>
            <a:r>
              <a:rPr lang="cs-CZ" sz="1800" dirty="0">
                <a:effectLst/>
                <a:latin typeface="UniSansBook"/>
              </a:rPr>
              <a:t>, </a:t>
            </a:r>
            <a:r>
              <a:rPr lang="cs-CZ" sz="1800" dirty="0" err="1">
                <a:effectLst/>
                <a:latin typeface="UniSansBook"/>
              </a:rPr>
              <a:t>debate</a:t>
            </a:r>
            <a:r>
              <a:rPr lang="cs-CZ" sz="1800" dirty="0">
                <a:effectLst/>
                <a:latin typeface="UniSansBook"/>
              </a:rPr>
              <a:t> and a call </a:t>
            </a:r>
            <a:r>
              <a:rPr lang="cs-CZ" sz="1800" dirty="0" err="1">
                <a:effectLst/>
                <a:latin typeface="UniSansBook"/>
              </a:rPr>
              <a:t>for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action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from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scientific</a:t>
            </a:r>
            <a:r>
              <a:rPr lang="cs-CZ" sz="1800" dirty="0">
                <a:effectLst/>
                <a:latin typeface="UniSansBook"/>
              </a:rPr>
              <a:t>, public </a:t>
            </a:r>
            <a:r>
              <a:rPr lang="cs-CZ" sz="1800" dirty="0" err="1">
                <a:effectLst/>
                <a:latin typeface="UniSansBook"/>
              </a:rPr>
              <a:t>health</a:t>
            </a:r>
            <a:r>
              <a:rPr lang="cs-CZ" sz="1800" dirty="0">
                <a:effectLst/>
                <a:latin typeface="UniSansBook"/>
              </a:rPr>
              <a:t> and </a:t>
            </a:r>
            <a:r>
              <a:rPr lang="cs-CZ" sz="1800" dirty="0" err="1">
                <a:effectLst/>
                <a:latin typeface="UniSansBook"/>
              </a:rPr>
              <a:t>medical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communities</a:t>
            </a:r>
            <a:r>
              <a:rPr lang="cs-CZ" sz="1800" dirty="0">
                <a:effectLst/>
                <a:latin typeface="UniSansBook"/>
              </a:rPr>
              <a:t>, </a:t>
            </a:r>
            <a:r>
              <a:rPr lang="cs-CZ" sz="1800" dirty="0" err="1">
                <a:effectLst/>
                <a:latin typeface="UniSansBook"/>
              </a:rPr>
              <a:t>particularly</a:t>
            </a:r>
            <a:r>
              <a:rPr lang="cs-CZ" sz="1800" dirty="0">
                <a:effectLst/>
                <a:latin typeface="UniSansBook"/>
              </a:rPr>
              <a:t> in </a:t>
            </a:r>
            <a:r>
              <a:rPr lang="cs-CZ" sz="1800" dirty="0" err="1">
                <a:effectLst/>
                <a:latin typeface="UniSansBook"/>
              </a:rPr>
              <a:t>view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of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2015 </a:t>
            </a:r>
            <a:r>
              <a:rPr lang="cs-CZ" sz="1800" dirty="0" err="1">
                <a:effectLst/>
                <a:latin typeface="UniSansBook"/>
              </a:rPr>
              <a:t>World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Health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Organization</a:t>
            </a:r>
            <a:r>
              <a:rPr lang="cs-CZ" sz="1800" dirty="0">
                <a:effectLst/>
                <a:latin typeface="UniSansBook"/>
              </a:rPr>
              <a:t> (WHO) </a:t>
            </a:r>
            <a:r>
              <a:rPr lang="cs-CZ" sz="1800" dirty="0" err="1">
                <a:effectLst/>
                <a:latin typeface="UniSansBook"/>
              </a:rPr>
              <a:t>statement</a:t>
            </a:r>
            <a:r>
              <a:rPr lang="cs-CZ" sz="1800" dirty="0">
                <a:effectLst/>
                <a:latin typeface="UniSansBook"/>
              </a:rPr>
              <a:t> on </a:t>
            </a:r>
            <a:r>
              <a:rPr lang="cs-CZ" sz="1800" dirty="0" err="1">
                <a:effectLst/>
                <a:latin typeface="UniSansBook"/>
              </a:rPr>
              <a:t>caesarean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section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rates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>
                <a:effectLst/>
                <a:latin typeface="UniSansBookItalic"/>
              </a:rPr>
              <a:t>(12,13)</a:t>
            </a:r>
            <a:r>
              <a:rPr lang="cs-CZ" sz="1800" dirty="0">
                <a:effectLst/>
                <a:latin typeface="UniSansBook"/>
              </a:rPr>
              <a:t>. </a:t>
            </a:r>
            <a:endParaRPr lang="cs-CZ" dirty="0"/>
          </a:p>
          <a:p>
            <a:r>
              <a:rPr lang="cs-CZ" sz="1800" b="1" dirty="0">
                <a:effectLst/>
                <a:latin typeface="Solomon"/>
              </a:rPr>
              <a:t>1.2 WHO </a:t>
            </a:r>
            <a:r>
              <a:rPr lang="cs-CZ" sz="1800" b="1" dirty="0" err="1">
                <a:effectLst/>
                <a:latin typeface="Solomon"/>
              </a:rPr>
              <a:t>statements</a:t>
            </a:r>
            <a:br>
              <a:rPr lang="cs-CZ" sz="1800" b="1" dirty="0">
                <a:effectLst/>
                <a:latin typeface="Solomon"/>
              </a:rPr>
            </a:br>
            <a:r>
              <a:rPr lang="cs-CZ" sz="1800" b="1" dirty="0">
                <a:effectLst/>
                <a:latin typeface="Solomon"/>
              </a:rPr>
              <a:t>on </a:t>
            </a:r>
            <a:r>
              <a:rPr lang="cs-CZ" sz="1800" b="1" dirty="0" err="1">
                <a:effectLst/>
                <a:latin typeface="Solomon"/>
              </a:rPr>
              <a:t>caesarean</a:t>
            </a:r>
            <a:r>
              <a:rPr lang="cs-CZ" sz="1800" b="1" dirty="0">
                <a:effectLst/>
                <a:latin typeface="Solomon"/>
              </a:rPr>
              <a:t> </a:t>
            </a:r>
            <a:r>
              <a:rPr lang="cs-CZ" sz="1800" b="1" dirty="0" err="1">
                <a:effectLst/>
                <a:latin typeface="Solomon"/>
              </a:rPr>
              <a:t>section</a:t>
            </a:r>
            <a:r>
              <a:rPr lang="cs-CZ" sz="1800" b="1" dirty="0">
                <a:effectLst/>
                <a:latin typeface="Solomon"/>
              </a:rPr>
              <a:t> </a:t>
            </a:r>
            <a:r>
              <a:rPr lang="cs-CZ" sz="1800" b="1" dirty="0" err="1">
                <a:effectLst/>
                <a:latin typeface="Solomon"/>
              </a:rPr>
              <a:t>rates</a:t>
            </a:r>
            <a:r>
              <a:rPr lang="cs-CZ" sz="1800" b="1" dirty="0">
                <a:effectLst/>
                <a:latin typeface="Solomon"/>
              </a:rPr>
              <a:t> </a:t>
            </a:r>
            <a:endParaRPr lang="cs-CZ" dirty="0"/>
          </a:p>
          <a:p>
            <a:r>
              <a:rPr lang="cs-CZ" sz="1800" dirty="0" err="1">
                <a:effectLst/>
                <a:latin typeface="UniSansBook"/>
              </a:rPr>
              <a:t>For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nearly</a:t>
            </a:r>
            <a:r>
              <a:rPr lang="cs-CZ" sz="1800" dirty="0">
                <a:effectLst/>
                <a:latin typeface="UniSansBook"/>
              </a:rPr>
              <a:t> 30 </a:t>
            </a:r>
            <a:r>
              <a:rPr lang="cs-CZ" sz="1800" dirty="0" err="1">
                <a:effectLst/>
                <a:latin typeface="UniSansBook"/>
              </a:rPr>
              <a:t>years</a:t>
            </a:r>
            <a:r>
              <a:rPr lang="cs-CZ" sz="1800" dirty="0">
                <a:effectLst/>
                <a:latin typeface="UniSansBook"/>
              </a:rPr>
              <a:t>,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international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health</a:t>
            </a:r>
            <a:r>
              <a:rPr lang="cs-CZ" sz="1800" dirty="0">
                <a:effectLst/>
                <a:latin typeface="UniSansBook"/>
              </a:rPr>
              <a:t>-care </a:t>
            </a:r>
            <a:r>
              <a:rPr lang="cs-CZ" sz="1800" dirty="0" err="1">
                <a:effectLst/>
                <a:latin typeface="UniSansBook"/>
              </a:rPr>
              <a:t>community</a:t>
            </a:r>
            <a:r>
              <a:rPr lang="cs-CZ" sz="1800" dirty="0">
                <a:effectLst/>
                <a:latin typeface="UniSansBook"/>
              </a:rPr>
              <a:t> has </a:t>
            </a:r>
            <a:r>
              <a:rPr lang="cs-CZ" sz="1800" dirty="0" err="1">
                <a:effectLst/>
                <a:latin typeface="UniSansBook"/>
              </a:rPr>
              <a:t>considered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ideal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rate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for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caesarean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section</a:t>
            </a:r>
            <a:r>
              <a:rPr lang="cs-CZ" sz="1800" dirty="0">
                <a:effectLst/>
                <a:latin typeface="UniSansBook"/>
              </a:rPr>
              <a:t> to </a:t>
            </a:r>
            <a:r>
              <a:rPr lang="cs-CZ" sz="1800" dirty="0" err="1">
                <a:effectLst/>
                <a:latin typeface="UniSansBook"/>
              </a:rPr>
              <a:t>be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between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b="1" dirty="0">
                <a:effectLst/>
                <a:latin typeface="UniSansBook"/>
              </a:rPr>
              <a:t>10% and 15%</a:t>
            </a:r>
            <a:r>
              <a:rPr lang="cs-CZ" sz="1800" dirty="0">
                <a:effectLst/>
                <a:latin typeface="UniSansBook"/>
              </a:rPr>
              <a:t>. </a:t>
            </a:r>
            <a:r>
              <a:rPr lang="cs-CZ" sz="1800" dirty="0" err="1">
                <a:effectLst/>
                <a:latin typeface="UniSansBook"/>
              </a:rPr>
              <a:t>This</a:t>
            </a:r>
            <a:r>
              <a:rPr lang="cs-CZ" sz="1800" dirty="0">
                <a:effectLst/>
                <a:latin typeface="UniSansBook"/>
              </a:rPr>
              <a:t> has </a:t>
            </a:r>
            <a:r>
              <a:rPr lang="cs-CZ" sz="1800" dirty="0" err="1">
                <a:effectLst/>
                <a:latin typeface="UniSansBook"/>
              </a:rPr>
              <a:t>been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based</a:t>
            </a:r>
            <a:r>
              <a:rPr lang="cs-CZ" sz="1800" dirty="0">
                <a:effectLst/>
                <a:latin typeface="UniSansBook"/>
              </a:rPr>
              <a:t> on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following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statement</a:t>
            </a:r>
            <a:r>
              <a:rPr lang="cs-CZ" sz="1800" dirty="0">
                <a:effectLst/>
                <a:latin typeface="UniSansBook"/>
              </a:rPr>
              <a:t> by a panel </a:t>
            </a:r>
            <a:r>
              <a:rPr lang="cs-CZ" sz="1800" dirty="0" err="1">
                <a:effectLst/>
                <a:latin typeface="UniSansBook"/>
              </a:rPr>
              <a:t>of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reproductive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health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experts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at</a:t>
            </a:r>
            <a:r>
              <a:rPr lang="cs-CZ" sz="1800" dirty="0">
                <a:effectLst/>
                <a:latin typeface="UniSansBook"/>
              </a:rPr>
              <a:t> a meeting </a:t>
            </a:r>
            <a:r>
              <a:rPr lang="cs-CZ" sz="1800" dirty="0" err="1">
                <a:effectLst/>
                <a:latin typeface="UniSansBook"/>
              </a:rPr>
              <a:t>organized</a:t>
            </a:r>
            <a:r>
              <a:rPr lang="cs-CZ" sz="1800" dirty="0">
                <a:effectLst/>
                <a:latin typeface="UniSansBook"/>
              </a:rPr>
              <a:t> by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World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Health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Organization</a:t>
            </a:r>
            <a:r>
              <a:rPr lang="cs-CZ" sz="1800" dirty="0">
                <a:effectLst/>
                <a:latin typeface="UniSansBook"/>
              </a:rPr>
              <a:t> in </a:t>
            </a:r>
            <a:r>
              <a:rPr lang="cs-CZ" sz="1800" b="1" dirty="0">
                <a:effectLst/>
                <a:latin typeface="UniSansBook"/>
              </a:rPr>
              <a:t>1985</a:t>
            </a:r>
            <a:r>
              <a:rPr lang="cs-CZ" sz="1800" dirty="0">
                <a:effectLst/>
                <a:latin typeface="UniSansBook"/>
              </a:rPr>
              <a:t>, in </a:t>
            </a:r>
            <a:r>
              <a:rPr lang="cs-CZ" sz="1800" dirty="0" err="1">
                <a:effectLst/>
                <a:latin typeface="UniSansBook"/>
              </a:rPr>
              <a:t>Fortaleza</a:t>
            </a:r>
            <a:r>
              <a:rPr lang="cs-CZ" sz="1800" dirty="0">
                <a:effectLst/>
                <a:latin typeface="UniSansBook"/>
              </a:rPr>
              <a:t>, </a:t>
            </a:r>
            <a:r>
              <a:rPr lang="cs-CZ" sz="1800" dirty="0" err="1">
                <a:effectLst/>
                <a:latin typeface="UniSansBook"/>
              </a:rPr>
              <a:t>Brazil</a:t>
            </a:r>
            <a:r>
              <a:rPr lang="cs-CZ" sz="1800" dirty="0">
                <a:effectLst/>
                <a:latin typeface="UniSansBook"/>
              </a:rPr>
              <a:t>: “</a:t>
            </a:r>
            <a:r>
              <a:rPr lang="cs-CZ" sz="1800" dirty="0" err="1">
                <a:effectLst/>
                <a:latin typeface="UniSansBook"/>
              </a:rPr>
              <a:t>There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is</a:t>
            </a:r>
            <a:r>
              <a:rPr lang="cs-CZ" sz="1800" dirty="0">
                <a:effectLst/>
                <a:latin typeface="UniSansBook"/>
              </a:rPr>
              <a:t> no </a:t>
            </a:r>
            <a:r>
              <a:rPr lang="cs-CZ" sz="1800" dirty="0" err="1">
                <a:effectLst/>
                <a:latin typeface="UniSansBook"/>
              </a:rPr>
              <a:t>justification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for</a:t>
            </a:r>
            <a:r>
              <a:rPr lang="cs-CZ" sz="1800" dirty="0">
                <a:effectLst/>
                <a:latin typeface="UniSansBook"/>
              </a:rPr>
              <a:t> any region to </a:t>
            </a:r>
            <a:r>
              <a:rPr lang="cs-CZ" sz="1800" dirty="0" err="1">
                <a:effectLst/>
                <a:latin typeface="UniSansBook"/>
              </a:rPr>
              <a:t>have</a:t>
            </a:r>
            <a:r>
              <a:rPr lang="cs-CZ" sz="1800" dirty="0">
                <a:effectLst/>
                <a:latin typeface="UniSansBook"/>
              </a:rPr>
              <a:t> a </a:t>
            </a:r>
            <a:r>
              <a:rPr lang="cs-CZ" sz="1800" dirty="0" err="1">
                <a:effectLst/>
                <a:latin typeface="UniSansBook"/>
              </a:rPr>
              <a:t>rate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higher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than</a:t>
            </a:r>
            <a:r>
              <a:rPr lang="cs-CZ" sz="1800" dirty="0">
                <a:effectLst/>
                <a:latin typeface="UniSansBook"/>
              </a:rPr>
              <a:t> 10–15%” </a:t>
            </a:r>
            <a:r>
              <a:rPr lang="cs-CZ" sz="1800" dirty="0">
                <a:effectLst/>
                <a:latin typeface="UniSansBookItalic"/>
              </a:rPr>
              <a:t>(14)</a:t>
            </a:r>
            <a:r>
              <a:rPr lang="cs-CZ" sz="1800" dirty="0">
                <a:effectLst/>
                <a:latin typeface="UniSansBook"/>
              </a:rPr>
              <a:t>.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panel’s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conclusion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was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drawn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from</a:t>
            </a:r>
            <a:r>
              <a:rPr lang="cs-CZ" sz="1800" dirty="0">
                <a:effectLst/>
                <a:latin typeface="UniSansBook"/>
              </a:rPr>
              <a:t> a </a:t>
            </a:r>
            <a:r>
              <a:rPr lang="cs-CZ" sz="1800" dirty="0" err="1">
                <a:effectLst/>
                <a:latin typeface="UniSansBook"/>
              </a:rPr>
              <a:t>review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of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limited data </a:t>
            </a:r>
            <a:r>
              <a:rPr lang="cs-CZ" sz="1800" dirty="0" err="1">
                <a:effectLst/>
                <a:latin typeface="UniSansBook"/>
              </a:rPr>
              <a:t>available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at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the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time</a:t>
            </a:r>
            <a:r>
              <a:rPr lang="cs-CZ" sz="1800" dirty="0">
                <a:effectLst/>
                <a:latin typeface="UniSansBook"/>
              </a:rPr>
              <a:t>, </a:t>
            </a:r>
            <a:r>
              <a:rPr lang="cs-CZ" sz="1800" dirty="0" err="1">
                <a:effectLst/>
                <a:latin typeface="UniSansBook"/>
              </a:rPr>
              <a:t>mainly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from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northern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European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countries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that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demonstrated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good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maternal</a:t>
            </a:r>
            <a:r>
              <a:rPr lang="cs-CZ" sz="1800" dirty="0">
                <a:effectLst/>
                <a:latin typeface="UniSansBook"/>
              </a:rPr>
              <a:t> and </a:t>
            </a:r>
            <a:r>
              <a:rPr lang="cs-CZ" sz="1800" dirty="0" err="1">
                <a:effectLst/>
                <a:latin typeface="UniSansBook"/>
              </a:rPr>
              <a:t>perinatal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outcomes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with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this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rate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of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caesarean</a:t>
            </a:r>
            <a:r>
              <a:rPr lang="cs-CZ" sz="1800" dirty="0">
                <a:effectLst/>
                <a:latin typeface="UniSansBook"/>
              </a:rPr>
              <a:t> </a:t>
            </a:r>
            <a:r>
              <a:rPr lang="cs-CZ" sz="1800" dirty="0" err="1">
                <a:effectLst/>
                <a:latin typeface="UniSansBook"/>
              </a:rPr>
              <a:t>section</a:t>
            </a:r>
            <a:r>
              <a:rPr lang="cs-CZ" sz="1800" dirty="0">
                <a:effectLst/>
                <a:latin typeface="UniSansBook"/>
              </a:rPr>
              <a:t>.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845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4E2454-358E-DB94-8FAD-2D5F9260C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2115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D75A75-DA40-8BD4-9CD1-ED6D4FBE0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8700"/>
            <a:ext cx="10515600" cy="570357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sz="2000" dirty="0"/>
          </a:p>
          <a:p>
            <a:r>
              <a:rPr lang="cs-CZ" sz="2000" dirty="0" err="1"/>
              <a:t>Nem</a:t>
            </a:r>
            <a:r>
              <a:rPr lang="cs-CZ" sz="2000" dirty="0"/>
              <a:t>. Jihlava 2023: </a:t>
            </a:r>
          </a:p>
          <a:p>
            <a:pPr lvl="1"/>
            <a:r>
              <a:rPr lang="cs-CZ" sz="1400" dirty="0"/>
              <a:t>1235 … 314 SC</a:t>
            </a:r>
          </a:p>
          <a:p>
            <a:pPr lvl="1"/>
            <a:r>
              <a:rPr lang="cs-CZ" sz="1400" dirty="0"/>
              <a:t>25,43%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831EDE1-76AE-16F9-4595-EF5757D2F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03" y="1028700"/>
            <a:ext cx="5923924" cy="36233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9B4A389-BB7A-E5E0-3ED3-79AD542F3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997" y="176992"/>
            <a:ext cx="4216400" cy="321217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C38A5F1-F7B9-5C2B-874B-EF04563D3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950" y="3545539"/>
            <a:ext cx="3930650" cy="313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20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299CBD-2DD8-93D5-2E80-637AB73F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565"/>
          </a:xfrm>
        </p:spPr>
        <p:txBody>
          <a:bodyPr>
            <a:normAutofit fontScale="90000"/>
          </a:bodyPr>
          <a:lstStyle/>
          <a:p>
            <a:r>
              <a:rPr lang="cs-CZ" dirty="0"/>
              <a:t>Vysočina 2023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A8B143-0EDB-9A11-25F5-D8B8BB1E1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1532256"/>
            <a:ext cx="10862310" cy="5165724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2000" dirty="0" err="1"/>
              <a:t>Nem</a:t>
            </a:r>
            <a:r>
              <a:rPr lang="cs-CZ" sz="2000" dirty="0"/>
              <a:t>. Jihlava 2023: </a:t>
            </a:r>
          </a:p>
          <a:p>
            <a:pPr lvl="1"/>
            <a:r>
              <a:rPr lang="cs-CZ" sz="1400" dirty="0"/>
              <a:t>1235 … 314 SC</a:t>
            </a:r>
          </a:p>
          <a:p>
            <a:pPr lvl="1"/>
            <a:r>
              <a:rPr lang="cs-CZ" sz="1400" dirty="0"/>
              <a:t>25,43%</a:t>
            </a:r>
          </a:p>
          <a:p>
            <a:pPr lvl="1"/>
            <a:r>
              <a:rPr lang="cs-CZ" sz="1400" dirty="0"/>
              <a:t>elektivní 159, akutní 155</a:t>
            </a:r>
          </a:p>
          <a:p>
            <a:pPr lvl="1"/>
            <a:r>
              <a:rPr lang="cs-CZ" sz="1400" dirty="0"/>
              <a:t>KP 46, </a:t>
            </a:r>
            <a:r>
              <a:rPr lang="cs-CZ" sz="1400" dirty="0" err="1"/>
              <a:t>gemini</a:t>
            </a:r>
            <a:r>
              <a:rPr lang="cs-CZ" sz="1400" dirty="0"/>
              <a:t> 6, indukce + SC 12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AC7CD9A-CA48-AEA5-B8FD-FA3A15F5B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415" y="948690"/>
            <a:ext cx="6968942" cy="487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73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042382-B172-2B64-0390-74FE1FD7D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„Jisté/pravděpodobné“ následky SC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63465F-A245-A3F4-B2BD-DC4170B8A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Omezená mobilita, omezení péče o novorozence, omezení kontaktu s novorozencem, s rodinou</a:t>
            </a:r>
          </a:p>
          <a:p>
            <a:r>
              <a:rPr lang="cs-CZ" dirty="0"/>
              <a:t>Opožděný začátek laktace? (první hodina)</a:t>
            </a:r>
          </a:p>
          <a:p>
            <a:r>
              <a:rPr lang="cs-CZ" dirty="0"/>
              <a:t>Jizva 100 %</a:t>
            </a:r>
          </a:p>
          <a:p>
            <a:pPr lvl="1"/>
            <a:r>
              <a:rPr lang="cs-CZ" dirty="0"/>
              <a:t>Kožní část – estetický efekt</a:t>
            </a:r>
          </a:p>
          <a:p>
            <a:pPr lvl="1"/>
            <a:r>
              <a:rPr lang="cs-CZ" dirty="0"/>
              <a:t>Jizva na děloze – riziko</a:t>
            </a:r>
          </a:p>
          <a:p>
            <a:pPr lvl="2"/>
            <a:r>
              <a:rPr lang="cs-CZ" b="0" i="0" u="none" strike="noStrike" dirty="0">
                <a:solidFill>
                  <a:srgbClr val="323232"/>
                </a:solidFill>
                <a:effectLst/>
              </a:rPr>
              <a:t>Risk </a:t>
            </a:r>
            <a:r>
              <a:rPr lang="cs-CZ" b="0" i="0" u="none" strike="noStrike" dirty="0" err="1">
                <a:solidFill>
                  <a:srgbClr val="323232"/>
                </a:solidFill>
                <a:effectLst/>
              </a:rPr>
              <a:t>of</a:t>
            </a:r>
            <a:r>
              <a:rPr lang="cs-CZ" b="0" i="0" u="none" strike="noStrike" dirty="0">
                <a:solidFill>
                  <a:srgbClr val="323232"/>
                </a:solidFill>
                <a:effectLst/>
              </a:rPr>
              <a:t> placenta </a:t>
            </a:r>
            <a:r>
              <a:rPr lang="cs-CZ" dirty="0" err="1">
                <a:solidFill>
                  <a:srgbClr val="323232"/>
                </a:solidFill>
              </a:rPr>
              <a:t>p</a:t>
            </a:r>
            <a:r>
              <a:rPr lang="cs-CZ" b="0" i="0" u="none" strike="noStrike" dirty="0" err="1">
                <a:solidFill>
                  <a:srgbClr val="323232"/>
                </a:solidFill>
                <a:effectLst/>
              </a:rPr>
              <a:t>revia</a:t>
            </a:r>
            <a:r>
              <a:rPr lang="cs-CZ" b="0" i="0" u="none" strike="noStrike" dirty="0">
                <a:solidFill>
                  <a:srgbClr val="323232"/>
                </a:solidFill>
                <a:effectLst/>
              </a:rPr>
              <a:t> 0.05% (CS)  </a:t>
            </a:r>
            <a:r>
              <a:rPr lang="cs-CZ" b="0" i="0" u="none" strike="noStrike" dirty="0" err="1">
                <a:solidFill>
                  <a:srgbClr val="323232"/>
                </a:solidFill>
                <a:effectLst/>
              </a:rPr>
              <a:t>compared</a:t>
            </a:r>
            <a:r>
              <a:rPr lang="cs-CZ" b="0" i="0" u="none" strike="noStrike" dirty="0">
                <a:solidFill>
                  <a:srgbClr val="323232"/>
                </a:solidFill>
                <a:effectLst/>
              </a:rPr>
              <a:t> to 0.027% (</a:t>
            </a:r>
            <a:r>
              <a:rPr lang="cs-CZ" b="0" i="0" u="none" strike="noStrike" dirty="0" err="1">
                <a:solidFill>
                  <a:srgbClr val="323232"/>
                </a:solidFill>
                <a:effectLst/>
              </a:rPr>
              <a:t>vaginal</a:t>
            </a:r>
            <a:r>
              <a:rPr lang="cs-CZ" b="0" i="0" u="none" strike="noStrike" dirty="0">
                <a:solidFill>
                  <a:srgbClr val="323232"/>
                </a:solidFill>
                <a:effectLst/>
              </a:rPr>
              <a:t> </a:t>
            </a:r>
            <a:r>
              <a:rPr lang="cs-CZ" b="0" i="0" u="none" strike="noStrike" dirty="0" err="1">
                <a:solidFill>
                  <a:srgbClr val="323232"/>
                </a:solidFill>
                <a:effectLst/>
              </a:rPr>
              <a:t>delivery</a:t>
            </a:r>
            <a:r>
              <a:rPr lang="cs-CZ" b="0" i="0" u="none" strike="noStrike" dirty="0">
                <a:solidFill>
                  <a:srgbClr val="323232"/>
                </a:solidFill>
                <a:effectLst/>
              </a:rPr>
              <a:t>) (CS 2x)</a:t>
            </a:r>
          </a:p>
          <a:p>
            <a:pPr lvl="2"/>
            <a:r>
              <a:rPr lang="cs-CZ" dirty="0">
                <a:solidFill>
                  <a:srgbClr val="323232"/>
                </a:solidFill>
              </a:rPr>
              <a:t>Risk </a:t>
            </a:r>
            <a:r>
              <a:rPr lang="cs-CZ" dirty="0" err="1">
                <a:solidFill>
                  <a:srgbClr val="323232"/>
                </a:solidFill>
              </a:rPr>
              <a:t>of</a:t>
            </a:r>
            <a:r>
              <a:rPr lang="cs-CZ" dirty="0">
                <a:solidFill>
                  <a:srgbClr val="323232"/>
                </a:solidFill>
              </a:rPr>
              <a:t> placenta </a:t>
            </a:r>
            <a:r>
              <a:rPr lang="cs-CZ" dirty="0" err="1">
                <a:solidFill>
                  <a:srgbClr val="323232"/>
                </a:solidFill>
              </a:rPr>
              <a:t>accreta</a:t>
            </a:r>
            <a:r>
              <a:rPr lang="cs-CZ" b="0" i="0" u="none" strike="noStrike" dirty="0">
                <a:solidFill>
                  <a:srgbClr val="323232"/>
                </a:solidFill>
                <a:effectLst/>
              </a:rPr>
              <a:t> </a:t>
            </a:r>
            <a:r>
              <a:rPr lang="cs-CZ" b="0" i="0" u="none" strike="noStrike" dirty="0" err="1">
                <a:solidFill>
                  <a:srgbClr val="323232"/>
                </a:solidFill>
                <a:effectLst/>
              </a:rPr>
              <a:t>from</a:t>
            </a:r>
            <a:r>
              <a:rPr lang="cs-CZ" b="0" i="0" u="none" strike="noStrike" dirty="0">
                <a:solidFill>
                  <a:srgbClr val="323232"/>
                </a:solidFill>
                <a:effectLst/>
              </a:rPr>
              <a:t> </a:t>
            </a:r>
            <a:r>
              <a:rPr lang="cs-CZ" b="0" i="0" u="none" strike="noStrike" dirty="0" err="1">
                <a:solidFill>
                  <a:srgbClr val="323232"/>
                </a:solidFill>
                <a:effectLst/>
              </a:rPr>
              <a:t>roughly</a:t>
            </a:r>
            <a:r>
              <a:rPr lang="cs-CZ" b="0" i="0" u="none" strike="noStrike" dirty="0">
                <a:solidFill>
                  <a:srgbClr val="323232"/>
                </a:solidFill>
                <a:effectLst/>
              </a:rPr>
              <a:t> 0.00029% to 0.0006% (CS 2x)</a:t>
            </a:r>
          </a:p>
          <a:p>
            <a:pPr lvl="2"/>
            <a:r>
              <a:rPr lang="cs-CZ" b="0" i="0" u="none" strike="noStrike" dirty="0">
                <a:solidFill>
                  <a:srgbClr val="323232"/>
                </a:solidFill>
                <a:effectLst/>
              </a:rPr>
              <a:t>Risk </a:t>
            </a:r>
            <a:r>
              <a:rPr lang="cs-CZ" b="0" i="0" u="none" strike="noStrike" dirty="0" err="1">
                <a:solidFill>
                  <a:srgbClr val="323232"/>
                </a:solidFill>
                <a:effectLst/>
              </a:rPr>
              <a:t>of</a:t>
            </a:r>
            <a:r>
              <a:rPr lang="cs-CZ" b="0" i="0" u="none" strike="noStrike" dirty="0">
                <a:solidFill>
                  <a:srgbClr val="323232"/>
                </a:solidFill>
                <a:effectLst/>
              </a:rPr>
              <a:t> </a:t>
            </a:r>
            <a:r>
              <a:rPr lang="cs-CZ" b="0" i="0" u="none" strike="noStrike" dirty="0" err="1">
                <a:solidFill>
                  <a:srgbClr val="323232"/>
                </a:solidFill>
                <a:effectLst/>
              </a:rPr>
              <a:t>placental</a:t>
            </a:r>
            <a:r>
              <a:rPr lang="cs-CZ" b="0" i="0" u="none" strike="noStrike" dirty="0">
                <a:solidFill>
                  <a:srgbClr val="323232"/>
                </a:solidFill>
                <a:effectLst/>
              </a:rPr>
              <a:t> </a:t>
            </a:r>
            <a:r>
              <a:rPr lang="cs-CZ" b="0" i="0" u="none" strike="noStrike" dirty="0" err="1">
                <a:solidFill>
                  <a:srgbClr val="323232"/>
                </a:solidFill>
                <a:effectLst/>
              </a:rPr>
              <a:t>abruption</a:t>
            </a:r>
            <a:r>
              <a:rPr lang="cs-CZ" b="0" i="0" u="none" strike="noStrike" dirty="0">
                <a:solidFill>
                  <a:srgbClr val="323232"/>
                </a:solidFill>
                <a:effectLst/>
              </a:rPr>
              <a:t> 0.005% to 0.007% (CS 2x)</a:t>
            </a:r>
          </a:p>
          <a:p>
            <a:pPr marL="914400" lvl="2" indent="0">
              <a:buNone/>
            </a:pPr>
            <a:r>
              <a:rPr lang="cs-CZ" sz="1500" b="0" i="1" u="none" strike="noStrike" dirty="0">
                <a:solidFill>
                  <a:srgbClr val="323232"/>
                </a:solidFill>
                <a:effectLst/>
                <a:hlinkClick r:id="rId2"/>
              </a:rPr>
              <a:t>www.thevbaclink.com</a:t>
            </a:r>
            <a:endParaRPr lang="cs-CZ" sz="1500" b="0" i="1" u="none" strike="noStrike" dirty="0">
              <a:solidFill>
                <a:srgbClr val="323232"/>
              </a:solidFill>
              <a:effectLst/>
            </a:endParaRPr>
          </a:p>
          <a:p>
            <a:pPr lvl="2"/>
            <a:r>
              <a:rPr lang="cs-CZ" dirty="0"/>
              <a:t>Riziko ruptury děložní stěny, KZ, hypoxie/úmrtí plodu, HE</a:t>
            </a:r>
          </a:p>
          <a:p>
            <a:pPr marL="914400" lvl="2" indent="0">
              <a:buNone/>
            </a:pPr>
            <a:r>
              <a:rPr lang="cs-CZ" dirty="0"/>
              <a:t>     - riziko </a:t>
            </a:r>
            <a:r>
              <a:rPr lang="cs-CZ" dirty="0" err="1"/>
              <a:t>rpt</a:t>
            </a:r>
            <a:r>
              <a:rPr lang="cs-CZ" dirty="0"/>
              <a:t> dělohy během gravidity nebo porodu s děl. jizvou 0,15-2,3% (bez jizvy 0,035%)</a:t>
            </a:r>
          </a:p>
          <a:p>
            <a:pPr marL="914400" lvl="2" indent="0">
              <a:buNone/>
            </a:pPr>
            <a:r>
              <a:rPr lang="cs-CZ" dirty="0"/>
              <a:t>     - úspěch VBAC = 60-70%</a:t>
            </a:r>
          </a:p>
          <a:p>
            <a:r>
              <a:rPr lang="cs-CZ" dirty="0"/>
              <a:t>Jistota: anestezie, analgesie, bolest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1046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5DFE80-DDF8-D7A7-DF95-41DD1F159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“Méně pravděpodobné“ následky SC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8815DE-A28B-ECCC-89E7-7D0C1354E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1650"/>
            <a:ext cx="10515600" cy="463391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Akutní </a:t>
            </a:r>
          </a:p>
          <a:p>
            <a:pPr lvl="1"/>
            <a:r>
              <a:rPr lang="cs-CZ" dirty="0"/>
              <a:t>Krevní ztráta</a:t>
            </a:r>
          </a:p>
          <a:p>
            <a:pPr lvl="1"/>
            <a:r>
              <a:rPr lang="cs-CZ" dirty="0"/>
              <a:t>Poranění okolních orgánů</a:t>
            </a:r>
          </a:p>
          <a:p>
            <a:pPr lvl="1"/>
            <a:r>
              <a:rPr lang="cs-CZ" dirty="0"/>
              <a:t>Anesteziologické komplikace</a:t>
            </a:r>
          </a:p>
          <a:p>
            <a:pPr lvl="1"/>
            <a:r>
              <a:rPr lang="cs-CZ" dirty="0"/>
              <a:t>TEN, KV, embolie PV</a:t>
            </a:r>
          </a:p>
          <a:p>
            <a:pPr lvl="1"/>
            <a:r>
              <a:rPr lang="cs-CZ" dirty="0"/>
              <a:t>Pobyt na JIP</a:t>
            </a:r>
          </a:p>
          <a:p>
            <a:pPr lvl="1"/>
            <a:r>
              <a:rPr lang="cs-CZ" dirty="0"/>
              <a:t>Infekční komplikace</a:t>
            </a:r>
          </a:p>
          <a:p>
            <a:pPr lvl="1"/>
            <a:r>
              <a:rPr lang="cs-CZ" dirty="0"/>
              <a:t>Pomalý nástup střevní peristaltiky</a:t>
            </a:r>
          </a:p>
          <a:p>
            <a:pPr lvl="1"/>
            <a:r>
              <a:rPr lang="cs-CZ" dirty="0"/>
              <a:t>Úmrtí</a:t>
            </a:r>
          </a:p>
          <a:p>
            <a:r>
              <a:rPr lang="cs-CZ" dirty="0"/>
              <a:t>Long term</a:t>
            </a:r>
          </a:p>
          <a:p>
            <a:pPr lvl="1"/>
            <a:r>
              <a:rPr lang="cs-CZ" dirty="0"/>
              <a:t>Adheze v dutině břišní</a:t>
            </a:r>
          </a:p>
          <a:p>
            <a:pPr lvl="1"/>
            <a:r>
              <a:rPr lang="cs-CZ" dirty="0"/>
              <a:t>Následky akutních komplikací</a:t>
            </a:r>
          </a:p>
          <a:p>
            <a:pPr lvl="1"/>
            <a:r>
              <a:rPr lang="cs-CZ" dirty="0" err="1"/>
              <a:t>Endometriosa</a:t>
            </a:r>
            <a:r>
              <a:rPr lang="cs-CZ" dirty="0"/>
              <a:t>? </a:t>
            </a:r>
          </a:p>
          <a:p>
            <a:pPr lvl="1"/>
            <a:r>
              <a:rPr lang="cs-CZ" dirty="0"/>
              <a:t>Kýla v jizvě</a:t>
            </a:r>
          </a:p>
          <a:p>
            <a:pPr lvl="1"/>
            <a:r>
              <a:rPr lang="cs-CZ" dirty="0"/>
              <a:t>Změny menstruačního cyklu</a:t>
            </a:r>
          </a:p>
          <a:p>
            <a:pPr lvl="1"/>
            <a:r>
              <a:rPr lang="cs-CZ" dirty="0"/>
              <a:t>Psychologické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AB4CB13-6584-DC5D-80B8-4516C4335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820" y="3086100"/>
            <a:ext cx="4386491" cy="284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71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48CB9C-13B7-EAEF-58C4-3BA1DF922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4064E8-47E5-EDBB-6A71-EAFA910BC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2276"/>
            <a:ext cx="10515600" cy="3464686"/>
          </a:xfrm>
        </p:spPr>
        <p:txBody>
          <a:bodyPr/>
          <a:lstStyle/>
          <a:p>
            <a:pPr marL="0" indent="0">
              <a:buNone/>
            </a:pPr>
            <a:r>
              <a:rPr lang="cs-CZ" sz="1400" dirty="0" err="1">
                <a:effectLst/>
                <a:latin typeface="URWPalladioL"/>
              </a:rPr>
              <a:t>Canada</a:t>
            </a:r>
            <a:r>
              <a:rPr lang="cs-CZ" sz="1400" dirty="0">
                <a:effectLst/>
                <a:latin typeface="URWPalladioL"/>
              </a:rPr>
              <a:t>, 354 </a:t>
            </a:r>
            <a:r>
              <a:rPr lang="cs-CZ" sz="1400" dirty="0" err="1">
                <a:effectLst/>
                <a:latin typeface="URWPalladioL"/>
              </a:rPr>
              <a:t>mother-child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dyads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between</a:t>
            </a:r>
            <a:r>
              <a:rPr lang="cs-CZ" sz="1400" dirty="0">
                <a:effectLst/>
                <a:latin typeface="URWPalladioL"/>
              </a:rPr>
              <a:t> 2009 and 2013 </a:t>
            </a:r>
            <a:r>
              <a:rPr lang="cs-CZ" sz="1400" dirty="0" err="1">
                <a:effectLst/>
                <a:latin typeface="URWPalladioL"/>
              </a:rPr>
              <a:t>from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the</a:t>
            </a:r>
            <a:r>
              <a:rPr lang="cs-CZ" sz="1400" dirty="0">
                <a:effectLst/>
                <a:latin typeface="URWPalladioL"/>
              </a:rPr>
              <a:t> Alberta </a:t>
            </a:r>
            <a:r>
              <a:rPr lang="cs-CZ" sz="1400" dirty="0" err="1">
                <a:effectLst/>
                <a:latin typeface="URWPalladioL"/>
              </a:rPr>
              <a:t>Pregnancy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Outcomes</a:t>
            </a:r>
            <a:r>
              <a:rPr lang="cs-CZ" sz="1400" dirty="0">
                <a:effectLst/>
                <a:latin typeface="URWPalladioL"/>
              </a:rPr>
              <a:t> and </a:t>
            </a:r>
            <a:r>
              <a:rPr lang="cs-CZ" sz="1400" dirty="0" err="1">
                <a:effectLst/>
                <a:latin typeface="URWPalladioL"/>
              </a:rPr>
              <a:t>Nutrition</a:t>
            </a:r>
            <a:r>
              <a:rPr lang="cs-CZ" sz="1400" dirty="0">
                <a:effectLst/>
                <a:latin typeface="URWPalladioL"/>
              </a:rPr>
              <a:t> (</a:t>
            </a:r>
            <a:r>
              <a:rPr lang="cs-CZ" sz="1400" dirty="0" err="1">
                <a:effectLst/>
                <a:latin typeface="URWPalladioL"/>
              </a:rPr>
              <a:t>APrON</a:t>
            </a:r>
            <a:r>
              <a:rPr lang="cs-CZ" sz="1400" dirty="0">
                <a:effectLst/>
                <a:latin typeface="URWPalladioL"/>
              </a:rPr>
              <a:t>) study </a:t>
            </a:r>
            <a:endParaRPr lang="cs-CZ" dirty="0"/>
          </a:p>
          <a:p>
            <a:r>
              <a:rPr lang="cs-CZ" dirty="0"/>
              <a:t>PPD </a:t>
            </a:r>
            <a:r>
              <a:rPr lang="cs-CZ" sz="1800" dirty="0"/>
              <a:t>post </a:t>
            </a:r>
            <a:r>
              <a:rPr lang="cs-CZ" sz="1800" dirty="0" err="1"/>
              <a:t>partum</a:t>
            </a:r>
            <a:r>
              <a:rPr lang="cs-CZ" sz="1800" dirty="0"/>
              <a:t> </a:t>
            </a:r>
            <a:r>
              <a:rPr lang="cs-CZ" sz="1800" dirty="0" err="1"/>
              <a:t>depression</a:t>
            </a:r>
            <a:endParaRPr lang="cs-CZ" sz="1800" dirty="0"/>
          </a:p>
          <a:p>
            <a:r>
              <a:rPr lang="cs-CZ" dirty="0"/>
              <a:t>PTSD </a:t>
            </a:r>
            <a:r>
              <a:rPr lang="cs-CZ" sz="1800" dirty="0">
                <a:effectLst/>
              </a:rPr>
              <a:t>post-</a:t>
            </a:r>
            <a:r>
              <a:rPr lang="cs-CZ" sz="1800" dirty="0" err="1">
                <a:effectLst/>
              </a:rPr>
              <a:t>traumatic</a:t>
            </a:r>
            <a:r>
              <a:rPr lang="cs-CZ" sz="1800" dirty="0">
                <a:effectLst/>
              </a:rPr>
              <a:t> stress </a:t>
            </a:r>
            <a:r>
              <a:rPr lang="cs-CZ" sz="1800" dirty="0" err="1">
                <a:effectLst/>
              </a:rPr>
              <a:t>disorder</a:t>
            </a:r>
            <a:r>
              <a:rPr lang="cs-CZ" sz="1800" dirty="0">
                <a:effectLst/>
              </a:rPr>
              <a:t> </a:t>
            </a:r>
          </a:p>
          <a:p>
            <a:pPr marL="0" indent="0">
              <a:buNone/>
            </a:pPr>
            <a:r>
              <a:rPr lang="cs-CZ" sz="1400" dirty="0" err="1">
                <a:effectLst/>
                <a:latin typeface="URWPalladioL"/>
              </a:rPr>
              <a:t>mothers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who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experienced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an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b="1" dirty="0" err="1">
                <a:effectLst/>
                <a:latin typeface="URWPalladioL"/>
              </a:rPr>
              <a:t>emergency</a:t>
            </a:r>
            <a:r>
              <a:rPr lang="cs-CZ" sz="1400" b="1" dirty="0">
                <a:effectLst/>
                <a:latin typeface="URWPalladioL"/>
              </a:rPr>
              <a:t> </a:t>
            </a:r>
            <a:r>
              <a:rPr lang="cs-CZ" sz="1400" b="1" dirty="0" err="1">
                <a:effectLst/>
                <a:latin typeface="URWPalladioL"/>
              </a:rPr>
              <a:t>or</a:t>
            </a:r>
            <a:r>
              <a:rPr lang="cs-CZ" sz="1400" b="1" dirty="0">
                <a:effectLst/>
                <a:latin typeface="URWPalladioL"/>
              </a:rPr>
              <a:t> </a:t>
            </a:r>
            <a:r>
              <a:rPr lang="cs-CZ" sz="1400" b="1" dirty="0" err="1">
                <a:effectLst/>
                <a:latin typeface="URWPalladioL"/>
              </a:rPr>
              <a:t>unplanned</a:t>
            </a:r>
            <a:r>
              <a:rPr lang="cs-CZ" sz="1400" b="1" dirty="0">
                <a:effectLst/>
                <a:latin typeface="URWPalladioL"/>
              </a:rPr>
              <a:t> C-</a:t>
            </a:r>
            <a:r>
              <a:rPr lang="cs-CZ" sz="1400" b="1" dirty="0" err="1">
                <a:effectLst/>
                <a:latin typeface="URWPalladioL"/>
              </a:rPr>
              <a:t>section</a:t>
            </a:r>
            <a:r>
              <a:rPr lang="cs-CZ" sz="1400" b="1" dirty="0">
                <a:effectLst/>
                <a:latin typeface="URWPalladioL"/>
              </a:rPr>
              <a:t> </a:t>
            </a:r>
            <a:r>
              <a:rPr lang="cs-CZ" sz="1400" dirty="0">
                <a:effectLst/>
                <a:latin typeface="URWPalladioL"/>
              </a:rPr>
              <a:t>had </a:t>
            </a:r>
            <a:r>
              <a:rPr lang="cs-CZ" sz="1400" dirty="0" err="1">
                <a:effectLst/>
                <a:latin typeface="URWPalladioL"/>
              </a:rPr>
              <a:t>increased</a:t>
            </a:r>
            <a:r>
              <a:rPr lang="cs-CZ" sz="1400" dirty="0">
                <a:effectLst/>
                <a:latin typeface="URWPalladioL"/>
              </a:rPr>
              <a:t> PTSD </a:t>
            </a:r>
            <a:r>
              <a:rPr lang="cs-CZ" sz="1400" dirty="0" err="1">
                <a:effectLst/>
                <a:latin typeface="URWPalladioL"/>
              </a:rPr>
              <a:t>scores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of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nearly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half</a:t>
            </a:r>
            <a:r>
              <a:rPr lang="cs-CZ" sz="1400" dirty="0">
                <a:effectLst/>
                <a:latin typeface="URWPalladioL"/>
              </a:rPr>
              <a:t> a point (0.47) </a:t>
            </a:r>
            <a:r>
              <a:rPr lang="cs-CZ" sz="1400" dirty="0" err="1">
                <a:effectLst/>
                <a:latin typeface="URWPalladioL"/>
              </a:rPr>
              <a:t>compared</a:t>
            </a:r>
            <a:r>
              <a:rPr lang="cs-CZ" sz="1400" dirty="0">
                <a:effectLst/>
                <a:latin typeface="URWPalladioL"/>
              </a:rPr>
              <a:t> to </a:t>
            </a:r>
            <a:r>
              <a:rPr lang="cs-CZ" sz="1400" dirty="0" err="1">
                <a:effectLst/>
                <a:latin typeface="URWPalladioL"/>
              </a:rPr>
              <a:t>mothers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who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underwent</a:t>
            </a:r>
            <a:r>
              <a:rPr lang="cs-CZ" sz="1400" dirty="0">
                <a:effectLst/>
                <a:latin typeface="URWPalladioL"/>
              </a:rPr>
              <a:t> a </a:t>
            </a:r>
            <a:r>
              <a:rPr lang="cs-CZ" sz="1400" dirty="0" err="1">
                <a:effectLst/>
                <a:latin typeface="URWPalladioL"/>
              </a:rPr>
              <a:t>planned</a:t>
            </a:r>
            <a:r>
              <a:rPr lang="cs-CZ" sz="1400" dirty="0">
                <a:effectLst/>
                <a:latin typeface="URWPalladioL"/>
              </a:rPr>
              <a:t> C-</a:t>
            </a:r>
            <a:r>
              <a:rPr lang="cs-CZ" sz="1400" dirty="0" err="1">
                <a:effectLst/>
                <a:latin typeface="URWPalladioL"/>
              </a:rPr>
              <a:t>section</a:t>
            </a:r>
            <a:r>
              <a:rPr lang="cs-CZ" sz="1400" dirty="0">
                <a:effectLst/>
                <a:latin typeface="URWPalladioL"/>
              </a:rPr>
              <a:t>, </a:t>
            </a:r>
            <a:r>
              <a:rPr lang="cs-CZ" sz="1400" dirty="0" err="1">
                <a:effectLst/>
                <a:latin typeface="URWPalladioL"/>
              </a:rPr>
              <a:t>even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after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adjustment</a:t>
            </a:r>
            <a:r>
              <a:rPr lang="cs-CZ" sz="1400" dirty="0">
                <a:effectLst/>
                <a:latin typeface="URWPalladioL"/>
              </a:rPr>
              <a:t>. </a:t>
            </a:r>
            <a:r>
              <a:rPr lang="cs-CZ" sz="1400" dirty="0" err="1">
                <a:effectLst/>
                <a:latin typeface="URWPalladioL"/>
              </a:rPr>
              <a:t>Overall</a:t>
            </a:r>
            <a:r>
              <a:rPr lang="cs-CZ" sz="1400" dirty="0">
                <a:effectLst/>
                <a:latin typeface="URWPalladioL"/>
              </a:rPr>
              <a:t>, </a:t>
            </a:r>
            <a:r>
              <a:rPr lang="cs-CZ" sz="1400" dirty="0" err="1">
                <a:effectLst/>
                <a:latin typeface="URWPalladioL"/>
              </a:rPr>
              <a:t>emergency</a:t>
            </a:r>
            <a:r>
              <a:rPr lang="cs-CZ" sz="1400" dirty="0">
                <a:effectLst/>
                <a:latin typeface="URWPalladioL"/>
              </a:rPr>
              <a:t> C-</a:t>
            </a:r>
            <a:r>
              <a:rPr lang="cs-CZ" sz="1400" dirty="0" err="1">
                <a:effectLst/>
                <a:latin typeface="URWPalladioL"/>
              </a:rPr>
              <a:t>section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was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indirectly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associated</a:t>
            </a:r>
            <a:r>
              <a:rPr lang="cs-CZ" sz="1400" dirty="0">
                <a:effectLst/>
                <a:latin typeface="URWPalladioL"/>
              </a:rPr>
              <a:t> </a:t>
            </a:r>
            <a:r>
              <a:rPr lang="cs-CZ" sz="1400" dirty="0" err="1">
                <a:effectLst/>
                <a:latin typeface="URWPalladioL"/>
              </a:rPr>
              <a:t>with</a:t>
            </a:r>
            <a:r>
              <a:rPr lang="cs-CZ" sz="1400" dirty="0">
                <a:effectLst/>
                <a:latin typeface="URWPalladioL"/>
              </a:rPr>
              <a:t> PPD </a:t>
            </a:r>
            <a:r>
              <a:rPr lang="cs-CZ" sz="1400" dirty="0" err="1">
                <a:effectLst/>
                <a:latin typeface="URWPalladioL"/>
              </a:rPr>
              <a:t>symptoms</a:t>
            </a:r>
            <a:r>
              <a:rPr lang="cs-CZ" sz="1400" dirty="0">
                <a:effectLst/>
                <a:latin typeface="URWPalladioL"/>
              </a:rPr>
              <a:t>, </a:t>
            </a:r>
            <a:r>
              <a:rPr lang="cs-CZ" sz="1400" dirty="0" err="1">
                <a:effectLst/>
                <a:latin typeface="URWPalladioL"/>
              </a:rPr>
              <a:t>through</a:t>
            </a:r>
            <a:r>
              <a:rPr lang="cs-CZ" sz="1400" dirty="0">
                <a:effectLst/>
                <a:latin typeface="URWPalladioL"/>
              </a:rPr>
              <a:t> PTSD </a:t>
            </a:r>
            <a:r>
              <a:rPr lang="cs-CZ" sz="1400" dirty="0" err="1">
                <a:effectLst/>
                <a:latin typeface="URWPalladioL"/>
              </a:rPr>
              <a:t>symptoms</a:t>
            </a:r>
            <a:r>
              <a:rPr lang="cs-CZ" sz="1400" dirty="0">
                <a:effectLst/>
                <a:latin typeface="URWPalladioL"/>
              </a:rPr>
              <a:t>. </a:t>
            </a:r>
            <a:endParaRPr lang="cs-CZ" sz="1400" dirty="0"/>
          </a:p>
          <a:p>
            <a:endParaRPr lang="cs-CZ" sz="1800" dirty="0"/>
          </a:p>
          <a:p>
            <a:endParaRPr lang="cs-CZ" sz="1800" dirty="0"/>
          </a:p>
          <a:p>
            <a:r>
              <a:rPr lang="cs-CZ" dirty="0"/>
              <a:t>Deprese, </a:t>
            </a:r>
            <a:r>
              <a:rPr lang="cs-CZ" dirty="0" err="1"/>
              <a:t>anxieta</a:t>
            </a:r>
            <a:r>
              <a:rPr lang="cs-CZ" dirty="0"/>
              <a:t>, smutek, vyčerpání, nespavost, naštvání</a:t>
            </a:r>
            <a:r>
              <a:rPr lang="cs-CZ" sz="1800" dirty="0"/>
              <a:t>   </a:t>
            </a:r>
            <a:r>
              <a:rPr lang="cs-CZ" sz="1400" b="0" i="1" u="none" strike="noStrike" dirty="0" err="1">
                <a:solidFill>
                  <a:srgbClr val="323232"/>
                </a:solidFill>
                <a:effectLst/>
              </a:rPr>
              <a:t>www.thevbaclink.com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5BAFC0-1A30-E2EB-8893-6F42AA3AE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772400" cy="234715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5D177D9-A37A-AFD8-642D-0DB813482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95428"/>
            <a:ext cx="7772400" cy="53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48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BD9EEA-F643-4FB9-E0F0-F281FDB0B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AFD089-3147-5184-B04E-E905C5BFB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1800" b="1" dirty="0">
                <a:effectLst/>
                <a:latin typeface="Solomon"/>
              </a:rPr>
              <a:t>A. </a:t>
            </a:r>
            <a:r>
              <a:rPr lang="cs-CZ" sz="1800" b="1" dirty="0">
                <a:solidFill>
                  <a:srgbClr val="A53D8E"/>
                </a:solidFill>
                <a:effectLst/>
                <a:latin typeface="Solomon"/>
              </a:rPr>
              <a:t>INTERVENTIONS TARGETED AT WOMEN </a:t>
            </a:r>
            <a:r>
              <a:rPr lang="cs-CZ" sz="1800" dirty="0">
                <a:solidFill>
                  <a:srgbClr val="565654"/>
                </a:solidFill>
                <a:effectLst/>
                <a:latin typeface="UniSansBold"/>
              </a:rPr>
              <a:t>(</a:t>
            </a:r>
            <a:r>
              <a:rPr lang="cs-CZ" sz="1800" dirty="0" err="1">
                <a:solidFill>
                  <a:srgbClr val="565654"/>
                </a:solidFill>
                <a:latin typeface="UniSansBold"/>
              </a:rPr>
              <a:t>C</a:t>
            </a:r>
            <a:r>
              <a:rPr lang="cs-CZ" sz="1800" dirty="0" err="1">
                <a:solidFill>
                  <a:srgbClr val="565654"/>
                </a:solidFill>
                <a:effectLst/>
                <a:latin typeface="UniSansBold"/>
              </a:rPr>
              <a:t>hildbirth</a:t>
            </a:r>
            <a:r>
              <a:rPr lang="cs-CZ" sz="1800" dirty="0">
                <a:solidFill>
                  <a:srgbClr val="565654"/>
                </a:solidFill>
                <a:effectLst/>
                <a:latin typeface="UniSansBold"/>
              </a:rPr>
              <a:t> </a:t>
            </a:r>
            <a:r>
              <a:rPr lang="cs-CZ" sz="1800" dirty="0" err="1">
                <a:solidFill>
                  <a:srgbClr val="565654"/>
                </a:solidFill>
                <a:effectLst/>
                <a:latin typeface="UniSansBold"/>
              </a:rPr>
              <a:t>training</a:t>
            </a:r>
            <a:r>
              <a:rPr lang="cs-CZ" sz="1800" dirty="0">
                <a:solidFill>
                  <a:srgbClr val="565654"/>
                </a:solidFill>
                <a:effectLst/>
                <a:latin typeface="UniSansBold"/>
              </a:rPr>
              <a:t> </a:t>
            </a:r>
            <a:r>
              <a:rPr lang="cs-CZ" sz="1800" dirty="0" err="1">
                <a:solidFill>
                  <a:srgbClr val="565654"/>
                </a:solidFill>
                <a:effectLst/>
                <a:latin typeface="UniSansBold"/>
              </a:rPr>
              <a:t>workshops</a:t>
            </a:r>
            <a:r>
              <a:rPr lang="cs-CZ" sz="1800" dirty="0">
                <a:solidFill>
                  <a:srgbClr val="565654"/>
                </a:solidFill>
                <a:latin typeface="UniSansBold"/>
              </a:rPr>
              <a:t>, </a:t>
            </a:r>
            <a:r>
              <a:rPr lang="cs-CZ" sz="1800" dirty="0" err="1">
                <a:solidFill>
                  <a:srgbClr val="565654"/>
                </a:solidFill>
                <a:effectLst/>
                <a:latin typeface="UniSansBold"/>
              </a:rPr>
              <a:t>Nurse</a:t>
            </a:r>
            <a:r>
              <a:rPr lang="cs-CZ" sz="1800" dirty="0">
                <a:solidFill>
                  <a:srgbClr val="565654"/>
                </a:solidFill>
                <a:effectLst/>
                <a:latin typeface="UniSansBold"/>
              </a:rPr>
              <a:t>-led </a:t>
            </a:r>
            <a:r>
              <a:rPr lang="cs-CZ" sz="1800" dirty="0" err="1">
                <a:solidFill>
                  <a:srgbClr val="565654"/>
                </a:solidFill>
                <a:effectLst/>
                <a:latin typeface="UniSansBold"/>
              </a:rPr>
              <a:t>applied</a:t>
            </a:r>
            <a:r>
              <a:rPr lang="cs-CZ" sz="1800" dirty="0">
                <a:solidFill>
                  <a:srgbClr val="565654"/>
                </a:solidFill>
                <a:effectLst/>
                <a:latin typeface="UniSansBold"/>
              </a:rPr>
              <a:t> </a:t>
            </a:r>
            <a:r>
              <a:rPr lang="cs-CZ" sz="1800" dirty="0" err="1">
                <a:solidFill>
                  <a:srgbClr val="565654"/>
                </a:solidFill>
                <a:effectLst/>
                <a:latin typeface="UniSansBold"/>
              </a:rPr>
              <a:t>relaxation</a:t>
            </a:r>
            <a:r>
              <a:rPr lang="cs-CZ" sz="1800" dirty="0">
                <a:solidFill>
                  <a:srgbClr val="565654"/>
                </a:solidFill>
                <a:effectLst/>
                <a:latin typeface="UniSansBold"/>
              </a:rPr>
              <a:t> </a:t>
            </a:r>
            <a:r>
              <a:rPr lang="cs-CZ" sz="1800" dirty="0" err="1">
                <a:solidFill>
                  <a:srgbClr val="565654"/>
                </a:solidFill>
                <a:effectLst/>
                <a:latin typeface="UniSansBold"/>
              </a:rPr>
              <a:t>training</a:t>
            </a:r>
            <a:r>
              <a:rPr lang="cs-CZ" sz="1800" dirty="0">
                <a:solidFill>
                  <a:srgbClr val="565654"/>
                </a:solidFill>
                <a:effectLst/>
                <a:latin typeface="UniSansBold"/>
              </a:rPr>
              <a:t> </a:t>
            </a:r>
            <a:r>
              <a:rPr lang="cs-CZ" sz="1800" dirty="0" err="1">
                <a:solidFill>
                  <a:srgbClr val="565654"/>
                </a:solidFill>
                <a:effectLst/>
                <a:latin typeface="UniSansBold"/>
              </a:rPr>
              <a:t>programme</a:t>
            </a:r>
            <a:r>
              <a:rPr lang="cs-CZ" sz="1800" dirty="0">
                <a:solidFill>
                  <a:srgbClr val="565654"/>
                </a:solidFill>
                <a:effectLst/>
                <a:latin typeface="UniSansBold"/>
              </a:rPr>
              <a:t>, </a:t>
            </a:r>
            <a:r>
              <a:rPr lang="cs-CZ" sz="1800" dirty="0" err="1">
                <a:solidFill>
                  <a:srgbClr val="565654"/>
                </a:solidFill>
                <a:effectLst/>
                <a:latin typeface="UniSansBold"/>
              </a:rPr>
              <a:t>Psychosocial</a:t>
            </a:r>
            <a:r>
              <a:rPr lang="cs-CZ" sz="1800" dirty="0">
                <a:solidFill>
                  <a:srgbClr val="565654"/>
                </a:solidFill>
                <a:effectLst/>
                <a:latin typeface="UniSansBold"/>
              </a:rPr>
              <a:t> </a:t>
            </a:r>
            <a:r>
              <a:rPr lang="cs-CZ" sz="1800" dirty="0" err="1">
                <a:solidFill>
                  <a:srgbClr val="565654"/>
                </a:solidFill>
                <a:effectLst/>
                <a:latin typeface="UniSansBold"/>
              </a:rPr>
              <a:t>couple-based</a:t>
            </a:r>
            <a:r>
              <a:rPr lang="cs-CZ" sz="1800" dirty="0">
                <a:solidFill>
                  <a:srgbClr val="565654"/>
                </a:solidFill>
                <a:effectLst/>
                <a:latin typeface="UniSansBold"/>
              </a:rPr>
              <a:t> </a:t>
            </a:r>
            <a:r>
              <a:rPr lang="cs-CZ" sz="1800" dirty="0" err="1">
                <a:solidFill>
                  <a:srgbClr val="565654"/>
                </a:solidFill>
                <a:effectLst/>
                <a:latin typeface="UniSansBold"/>
              </a:rPr>
              <a:t>prevention</a:t>
            </a:r>
            <a:r>
              <a:rPr lang="cs-CZ" sz="1800" dirty="0">
                <a:solidFill>
                  <a:srgbClr val="565654"/>
                </a:solidFill>
                <a:effectLst/>
                <a:latin typeface="UniSansBold"/>
              </a:rPr>
              <a:t> </a:t>
            </a:r>
            <a:r>
              <a:rPr lang="cs-CZ" sz="1800" dirty="0" err="1">
                <a:solidFill>
                  <a:srgbClr val="565654"/>
                </a:solidFill>
                <a:effectLst/>
                <a:latin typeface="UniSansBold"/>
              </a:rPr>
              <a:t>programme</a:t>
            </a:r>
            <a:r>
              <a:rPr lang="cs-CZ" sz="1800" dirty="0">
                <a:solidFill>
                  <a:srgbClr val="565654"/>
                </a:solidFill>
                <a:latin typeface="UniSansBold"/>
              </a:rPr>
              <a:t>, </a:t>
            </a:r>
            <a:r>
              <a:rPr lang="cs-CZ" sz="1800" dirty="0" err="1">
                <a:solidFill>
                  <a:srgbClr val="565654"/>
                </a:solidFill>
                <a:effectLst/>
                <a:latin typeface="UniSansBold"/>
              </a:rPr>
              <a:t>Psychoeducation</a:t>
            </a:r>
            <a:r>
              <a:rPr lang="cs-CZ" sz="1800" dirty="0">
                <a:solidFill>
                  <a:srgbClr val="565654"/>
                </a:solidFill>
                <a:latin typeface="UniSansBold"/>
              </a:rPr>
              <a:t>)</a:t>
            </a:r>
            <a:endParaRPr lang="cs-CZ" dirty="0">
              <a:effectLst/>
            </a:endParaRPr>
          </a:p>
          <a:p>
            <a:r>
              <a:rPr lang="cs-CZ" sz="1800" b="1" dirty="0">
                <a:effectLst/>
                <a:latin typeface="Solomon"/>
              </a:rPr>
              <a:t>B. </a:t>
            </a:r>
            <a:r>
              <a:rPr lang="cs-CZ" sz="1800" b="1" dirty="0">
                <a:solidFill>
                  <a:srgbClr val="35448E"/>
                </a:solidFill>
                <a:effectLst/>
                <a:latin typeface="Solomon"/>
              </a:rPr>
              <a:t>INTERVENTIONS TARGETED AT HEALTH</a:t>
            </a:r>
            <a:r>
              <a:rPr lang="cs-CZ" sz="1800" dirty="0">
                <a:solidFill>
                  <a:srgbClr val="35448E"/>
                </a:solidFill>
                <a:effectLst/>
                <a:latin typeface="UniSansBold"/>
              </a:rPr>
              <a:t>-</a:t>
            </a:r>
            <a:r>
              <a:rPr lang="cs-CZ" sz="1800" b="1" dirty="0">
                <a:solidFill>
                  <a:srgbClr val="35448E"/>
                </a:solidFill>
                <a:effectLst/>
                <a:latin typeface="Solomon"/>
              </a:rPr>
              <a:t>CARE PROFESSIONALS </a:t>
            </a:r>
          </a:p>
          <a:p>
            <a:r>
              <a:rPr lang="cs-CZ" sz="1800" b="1" dirty="0">
                <a:effectLst/>
                <a:latin typeface="Solomon"/>
              </a:rPr>
              <a:t>C. </a:t>
            </a:r>
            <a:r>
              <a:rPr lang="cs-CZ" sz="1800" b="1" dirty="0">
                <a:solidFill>
                  <a:srgbClr val="1499BA"/>
                </a:solidFill>
                <a:effectLst/>
                <a:latin typeface="Solomon"/>
              </a:rPr>
              <a:t>INTERVENTIONS TARGETED AT HEALTH ORGANIZATIONS, FACILITIES OR SYSTEMS </a:t>
            </a:r>
            <a:endParaRPr lang="cs-CZ" dirty="0">
              <a:effectLst/>
            </a:endParaRPr>
          </a:p>
          <a:p>
            <a:endParaRPr lang="cs-CZ" dirty="0">
              <a:effectLst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153A352-9570-4799-C0C3-C5984B9E7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1619"/>
            <a:ext cx="9240589" cy="410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436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5197</TotalTime>
  <Words>1560</Words>
  <Application>Microsoft Macintosh PowerPoint</Application>
  <PresentationFormat>Širokoúhlá obrazovka</PresentationFormat>
  <Paragraphs>189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inherit</vt:lpstr>
      <vt:lpstr>interfaceregular</vt:lpstr>
      <vt:lpstr>proxima_nova_rgbold</vt:lpstr>
      <vt:lpstr>proxima_nova_rgregular</vt:lpstr>
      <vt:lpstr>Solomon</vt:lpstr>
      <vt:lpstr>UniSansBold</vt:lpstr>
      <vt:lpstr>UniSansBook</vt:lpstr>
      <vt:lpstr>UniSansBookItalic</vt:lpstr>
      <vt:lpstr>URWPalladioL</vt:lpstr>
      <vt:lpstr>Motiv Office</vt:lpstr>
      <vt:lpstr>Komplikace císařského řezu</vt:lpstr>
      <vt:lpstr>Prezentace aplikace PowerPoint</vt:lpstr>
      <vt:lpstr>WHO 2018:</vt:lpstr>
      <vt:lpstr>Prezentace aplikace PowerPoint</vt:lpstr>
      <vt:lpstr>Vysočina 2023</vt:lpstr>
      <vt:lpstr>„Jisté/pravděpodobné“ následky SC</vt:lpstr>
      <vt:lpstr>“Méně pravděpodobné“ následky SC</vt:lpstr>
      <vt:lpstr>Prezentace aplikace PowerPoint</vt:lpstr>
      <vt:lpstr>Prezentace aplikace PowerPoint</vt:lpstr>
      <vt:lpstr>Pozitivní následky - benefity</vt:lpstr>
      <vt:lpstr>Novorozenec</vt:lpstr>
      <vt:lpstr>Prezentace aplikace PowerPoint</vt:lpstr>
      <vt:lpstr>Ekonomika</vt:lpstr>
      <vt:lpstr>IIp, 26 let, FGR SC, 8.den</vt:lpstr>
      <vt:lpstr>ME</vt:lpstr>
      <vt:lpstr>Rpt dělohy SC     1. po LSK ME                                                 2. po HSK</vt:lpstr>
      <vt:lpstr>Péče po SC</vt:lpstr>
      <vt:lpstr>„Pooperační rodinný pokoj“</vt:lpstr>
      <vt:lpstr>Pozvánka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Komplikace císařského řezu</dc:title>
  <dc:creator>Petra Herbolotova</dc:creator>
  <cp:lastModifiedBy>Petra Herbolotova</cp:lastModifiedBy>
  <cp:revision>44</cp:revision>
  <dcterms:created xsi:type="dcterms:W3CDTF">2024-05-07T09:22:54Z</dcterms:created>
  <dcterms:modified xsi:type="dcterms:W3CDTF">2024-06-18T21:06:41Z</dcterms:modified>
</cp:coreProperties>
</file>