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6/20/2024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6/20/2024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6/20/2024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6/20/2024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A4812-65C2-E408-268B-7D3BD69361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6000" dirty="0"/>
              <a:t>Obrat plodu zevními hmaty</a:t>
            </a:r>
            <a:endParaRPr lang="sk-SK" sz="6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D9B50C-F5DD-B67D-9E5C-156C7405E4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1216" y="6081204"/>
            <a:ext cx="5240784" cy="776796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cs-CZ" dirty="0"/>
              <a:t>MUDr. Focko Tibor</a:t>
            </a:r>
          </a:p>
          <a:p>
            <a:pPr algn="ctr"/>
            <a:r>
              <a:rPr lang="cs-CZ" dirty="0"/>
              <a:t> Gynekologicko- porodnické oddělení Nemocnice Jihlava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6687923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A64AB-81DE-CBFD-CDC3-A575D0339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	úvod</a:t>
            </a:r>
            <a:endParaRPr lang="sk-S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62D7C5-E293-36E6-28F0-4C0C0B3A0B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Výskyt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v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termínu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porodu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3-4%</a:t>
            </a:r>
          </a:p>
          <a:p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Kontroverzní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téma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Efektivní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bezpečná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alternativa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Komplikace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obratu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úmrtí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plodu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abrupce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placenty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hypoxie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plodu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) pod 1%</a:t>
            </a:r>
          </a:p>
          <a:p>
            <a:r>
              <a:rPr lang="sk-SK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Kontraindikace</a:t>
            </a:r>
            <a:r>
              <a:rPr lang="sk-SK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známky </a:t>
            </a:r>
            <a:r>
              <a:rPr lang="sk-SK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nitroděložní</a:t>
            </a:r>
            <a:r>
              <a:rPr lang="sk-SK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tísně</a:t>
            </a:r>
            <a:r>
              <a:rPr lang="sk-SK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plodu, stavy po </a:t>
            </a:r>
            <a:r>
              <a:rPr lang="sk-SK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operacích</a:t>
            </a:r>
            <a:r>
              <a:rPr lang="sk-SK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na </a:t>
            </a:r>
            <a:r>
              <a:rPr lang="sk-SK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děloze</a:t>
            </a:r>
            <a:r>
              <a:rPr lang="sk-SK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sk-SK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vrozené</a:t>
            </a:r>
            <a:r>
              <a:rPr lang="sk-SK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					</a:t>
            </a:r>
            <a:r>
              <a:rPr lang="sk-SK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vývojové vady </a:t>
            </a:r>
            <a:r>
              <a:rPr lang="sk-SK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dělohy</a:t>
            </a:r>
            <a:r>
              <a:rPr lang="sk-SK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sk-SK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vícečetn</a:t>
            </a:r>
            <a:r>
              <a:rPr lang="en-US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á</a:t>
            </a:r>
            <a:r>
              <a:rPr lang="sk-SK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gravidit</a:t>
            </a:r>
            <a:r>
              <a:rPr lang="en-US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sk-SK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sk-SK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obezit</a:t>
            </a:r>
            <a:r>
              <a:rPr lang="en-US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sk-SK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matky </a:t>
            </a:r>
          </a:p>
          <a:p>
            <a:r>
              <a:rPr lang="sk-SK" dirty="0" err="1">
                <a:latin typeface="Calibri" panose="020F0502020204030204" pitchFamily="34" charset="0"/>
                <a:cs typeface="Calibri" panose="020F0502020204030204" pitchFamily="34" charset="0"/>
              </a:rPr>
              <a:t>Relativní</a:t>
            </a:r>
            <a:r>
              <a:rPr lang="sk-SK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dirty="0" err="1">
                <a:latin typeface="Calibri" panose="020F0502020204030204" pitchFamily="34" charset="0"/>
                <a:cs typeface="Calibri" panose="020F0502020204030204" pitchFamily="34" charset="0"/>
              </a:rPr>
              <a:t>kontraindikace</a:t>
            </a:r>
            <a:r>
              <a:rPr lang="sk-SK" dirty="0">
                <a:latin typeface="Calibri" panose="020F0502020204030204" pitchFamily="34" charset="0"/>
                <a:cs typeface="Calibri" panose="020F0502020204030204" pitchFamily="34" charset="0"/>
              </a:rPr>
              <a:t>: stav po SC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47617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C7E5A6-88CC-DCA5-D6FF-CFAC9B47E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Provedení</a:t>
            </a:r>
            <a:endParaRPr lang="sk-S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74EF9C-2B70-E8F2-E218-559574054A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b="0" i="0" dirty="0" err="1">
                <a:effectLst/>
              </a:rPr>
              <a:t>Vstupně</a:t>
            </a:r>
            <a:r>
              <a:rPr lang="en-US" sz="2000" b="0" i="0" dirty="0">
                <a:effectLst/>
              </a:rPr>
              <a:t>: </a:t>
            </a:r>
            <a:r>
              <a:rPr lang="en-US" sz="2000" b="0" i="0" dirty="0" err="1">
                <a:effectLst/>
              </a:rPr>
              <a:t>ultrazvu</a:t>
            </a:r>
            <a:r>
              <a:rPr lang="en-US" sz="2000" dirty="0" err="1"/>
              <a:t>k</a:t>
            </a:r>
            <a:r>
              <a:rPr lang="en-US" sz="2000" dirty="0"/>
              <a:t>, CTG, </a:t>
            </a:r>
            <a:r>
              <a:rPr lang="en-US" sz="2000" dirty="0" err="1"/>
              <a:t>odběry</a:t>
            </a:r>
            <a:r>
              <a:rPr lang="en-US" sz="2000" dirty="0"/>
              <a:t> </a:t>
            </a:r>
          </a:p>
          <a:p>
            <a:r>
              <a:rPr lang="en-US" sz="2000" b="0" i="0" dirty="0" err="1">
                <a:effectLst/>
              </a:rPr>
              <a:t>Informovaný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souhlas</a:t>
            </a:r>
            <a:endParaRPr lang="en-US" sz="2000" b="0" i="0" dirty="0">
              <a:effectLst/>
            </a:endParaRPr>
          </a:p>
          <a:p>
            <a:r>
              <a:rPr lang="en-US" sz="2000" dirty="0" err="1"/>
              <a:t>Hospitalizace</a:t>
            </a:r>
            <a:endParaRPr lang="en-US" sz="2000" dirty="0"/>
          </a:p>
          <a:p>
            <a:r>
              <a:rPr lang="en-US" sz="2000" b="0" i="0" dirty="0" err="1">
                <a:effectLst/>
              </a:rPr>
              <a:t>Pacientka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vleže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na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polohovatelném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lůžku</a:t>
            </a:r>
            <a:endParaRPr lang="en-US" sz="2000" b="0" i="0" dirty="0">
              <a:effectLst/>
            </a:endParaRPr>
          </a:p>
          <a:p>
            <a:r>
              <a:rPr lang="en-US" sz="2000" dirty="0" err="1"/>
              <a:t>Tokolýza</a:t>
            </a:r>
            <a:r>
              <a:rPr lang="en-US" sz="2000" dirty="0"/>
              <a:t>: </a:t>
            </a:r>
            <a:r>
              <a:rPr lang="en-US" sz="2000" dirty="0" err="1"/>
              <a:t>hexoprenalin</a:t>
            </a:r>
            <a:endParaRPr lang="en-US" sz="2000" dirty="0"/>
          </a:p>
          <a:p>
            <a:r>
              <a:rPr lang="en-US" sz="2000" b="0" i="0" dirty="0" err="1">
                <a:effectLst/>
              </a:rPr>
              <a:t>Průběžné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ultrazvukové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vyšetření</a:t>
            </a:r>
            <a:r>
              <a:rPr lang="en-US" sz="2000" b="0" i="0" dirty="0">
                <a:effectLst/>
              </a:rPr>
              <a:t>: </a:t>
            </a:r>
            <a:r>
              <a:rPr lang="en-US" sz="2000" b="0" i="0" dirty="0" err="1">
                <a:effectLst/>
              </a:rPr>
              <a:t>poloha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plodu</a:t>
            </a:r>
            <a:r>
              <a:rPr lang="en-US" sz="2000" b="0" i="0" dirty="0">
                <a:effectLst/>
              </a:rPr>
              <a:t>, </a:t>
            </a:r>
            <a:r>
              <a:rPr lang="en-US" sz="2000" b="0" i="0" dirty="0" err="1">
                <a:effectLst/>
              </a:rPr>
              <a:t>akce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srdeční</a:t>
            </a:r>
            <a:r>
              <a:rPr lang="en-US" sz="2000" b="0" i="0" dirty="0">
                <a:effectLst/>
              </a:rPr>
              <a:t> </a:t>
            </a:r>
          </a:p>
          <a:p>
            <a:r>
              <a:rPr lang="en-US" sz="2000" dirty="0"/>
              <a:t>CTG po </a:t>
            </a:r>
            <a:r>
              <a:rPr lang="en-US" sz="2000" dirty="0" err="1"/>
              <a:t>obratu</a:t>
            </a:r>
            <a:r>
              <a:rPr lang="en-US" sz="2000" dirty="0"/>
              <a:t>, </a:t>
            </a:r>
            <a:r>
              <a:rPr lang="en-US" sz="2000" dirty="0" err="1"/>
              <a:t>dimise</a:t>
            </a:r>
            <a:r>
              <a:rPr lang="en-US" sz="2000" dirty="0"/>
              <a:t> </a:t>
            </a:r>
            <a:r>
              <a:rPr lang="en-US" sz="2000" dirty="0" err="1"/>
              <a:t>následující</a:t>
            </a:r>
            <a:r>
              <a:rPr lang="en-US" sz="2000" dirty="0"/>
              <a:t> den</a:t>
            </a:r>
            <a:endParaRPr lang="en-US" sz="2000" b="0" i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632938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70390-1E65-4D9B-3144-62AA68CBB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2204621"/>
          </a:xfrm>
        </p:spPr>
        <p:txBody>
          <a:bodyPr/>
          <a:lstStyle/>
          <a:p>
            <a:pPr algn="ctr"/>
            <a:r>
              <a:rPr lang="en-US" dirty="0" err="1"/>
              <a:t>Úspěšnost</a:t>
            </a:r>
            <a:r>
              <a:rPr lang="en-US" dirty="0"/>
              <a:t> </a:t>
            </a:r>
            <a:r>
              <a:rPr lang="en-US" dirty="0" err="1"/>
              <a:t>obratu</a:t>
            </a:r>
            <a:br>
              <a:rPr lang="en-US" dirty="0"/>
            </a:br>
            <a:r>
              <a:rPr lang="en-US" sz="2800" dirty="0"/>
              <a:t>GPO </a:t>
            </a:r>
            <a:r>
              <a:rPr lang="en-US" sz="2800" dirty="0" err="1"/>
              <a:t>Nemocnice</a:t>
            </a:r>
            <a:r>
              <a:rPr lang="en-US" sz="2800" dirty="0"/>
              <a:t> </a:t>
            </a:r>
            <a:r>
              <a:rPr lang="en-US" sz="2800" dirty="0" err="1"/>
              <a:t>jihlava</a:t>
            </a:r>
            <a:r>
              <a:rPr lang="en-US" sz="2800" dirty="0"/>
              <a:t> (10/2020-</a:t>
            </a:r>
            <a:r>
              <a:rPr lang="cs-CZ" sz="2800" dirty="0"/>
              <a:t>5/2024</a:t>
            </a:r>
            <a:r>
              <a:rPr lang="en-US" sz="2800" dirty="0"/>
              <a:t>)</a:t>
            </a:r>
            <a:endParaRPr lang="sk-SK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1C2547DA-53A0-253C-0494-3888570FF74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67266281"/>
              </p:ext>
            </p:extLst>
          </p:nvPr>
        </p:nvGraphicFramePr>
        <p:xfrm>
          <a:off x="1103050" y="4352278"/>
          <a:ext cx="10131424" cy="1223604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2532856">
                  <a:extLst>
                    <a:ext uri="{9D8B030D-6E8A-4147-A177-3AD203B41FA5}">
                      <a16:colId xmlns:a16="http://schemas.microsoft.com/office/drawing/2014/main" val="1599663266"/>
                    </a:ext>
                  </a:extLst>
                </a:gridCol>
                <a:gridCol w="2532856">
                  <a:extLst>
                    <a:ext uri="{9D8B030D-6E8A-4147-A177-3AD203B41FA5}">
                      <a16:colId xmlns:a16="http://schemas.microsoft.com/office/drawing/2014/main" val="1803153506"/>
                    </a:ext>
                  </a:extLst>
                </a:gridCol>
                <a:gridCol w="2532856">
                  <a:extLst>
                    <a:ext uri="{9D8B030D-6E8A-4147-A177-3AD203B41FA5}">
                      <a16:colId xmlns:a16="http://schemas.microsoft.com/office/drawing/2014/main" val="2034183371"/>
                    </a:ext>
                  </a:extLst>
                </a:gridCol>
                <a:gridCol w="2532856">
                  <a:extLst>
                    <a:ext uri="{9D8B030D-6E8A-4147-A177-3AD203B41FA5}">
                      <a16:colId xmlns:a16="http://schemas.microsoft.com/office/drawing/2014/main" val="1311859741"/>
                    </a:ext>
                  </a:extLst>
                </a:gridCol>
              </a:tblGrid>
              <a:tr h="407868">
                <a:tc>
                  <a:txBody>
                    <a:bodyPr/>
                    <a:lstStyle/>
                    <a:p>
                      <a:r>
                        <a:rPr lang="en-US" dirty="0" err="1"/>
                        <a:t>Parita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Celkem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Úspěšný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Neúspěšný</a:t>
                      </a:r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2879083"/>
                  </a:ext>
                </a:extLst>
              </a:tr>
              <a:tr h="407868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65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31</a:t>
                      </a:r>
                      <a:r>
                        <a:rPr lang="en-US" dirty="0"/>
                        <a:t> (47%)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34</a:t>
                      </a:r>
                      <a:r>
                        <a:rPr lang="en-US" dirty="0"/>
                        <a:t> (53%)</a:t>
                      </a:r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8388516"/>
                  </a:ext>
                </a:extLst>
              </a:tr>
              <a:tr h="407868">
                <a:tc>
                  <a:txBody>
                    <a:bodyPr/>
                    <a:lstStyle/>
                    <a:p>
                      <a:r>
                        <a:rPr lang="en-US" dirty="0"/>
                        <a:t>1 a </a:t>
                      </a:r>
                      <a:r>
                        <a:rPr lang="en-US" dirty="0" err="1"/>
                        <a:t>více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25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17</a:t>
                      </a:r>
                      <a:r>
                        <a:rPr lang="en-US"/>
                        <a:t> (</a:t>
                      </a:r>
                      <a:r>
                        <a:rPr lang="cs-CZ" dirty="0"/>
                        <a:t>68</a:t>
                      </a:r>
                      <a:r>
                        <a:rPr lang="en-US" dirty="0"/>
                        <a:t>%)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8</a:t>
                      </a:r>
                      <a:r>
                        <a:rPr lang="en-US" dirty="0"/>
                        <a:t>  (</a:t>
                      </a:r>
                      <a:r>
                        <a:rPr lang="cs-CZ" dirty="0"/>
                        <a:t>32</a:t>
                      </a:r>
                      <a:r>
                        <a:rPr lang="en-US" dirty="0"/>
                        <a:t>%)</a:t>
                      </a:r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93137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42566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1F3A2-74C5-56B9-C723-FBB1A1A91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Video</a:t>
            </a:r>
            <a:endParaRPr lang="sk-SK" dirty="0"/>
          </a:p>
        </p:txBody>
      </p:sp>
      <p:pic>
        <p:nvPicPr>
          <p:cNvPr id="4" name="My Movie">
            <a:hlinkClick r:id="" action="ppaction://media"/>
            <a:extLst>
              <a:ext uri="{FF2B5EF4-FFF2-40B4-BE49-F238E27FC236}">
                <a16:creationId xmlns:a16="http://schemas.microsoft.com/office/drawing/2014/main" id="{B22B4350-9F72-5F78-5A32-8403AE37311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06663" y="2141538"/>
            <a:ext cx="6488112" cy="3649662"/>
          </a:xfrm>
        </p:spPr>
      </p:pic>
    </p:spTree>
    <p:extLst>
      <p:ext uri="{BB962C8B-B14F-4D97-AF65-F5344CB8AC3E}">
        <p14:creationId xmlns:p14="http://schemas.microsoft.com/office/powerpoint/2010/main" val="4090313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7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F46C1-196F-B3DE-CAD5-4B3D4D29E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Děkuji</a:t>
            </a:r>
            <a:r>
              <a:rPr lang="en-US" dirty="0"/>
              <a:t> za </a:t>
            </a:r>
            <a:r>
              <a:rPr lang="en-US" dirty="0" err="1"/>
              <a:t>pozornost</a:t>
            </a:r>
            <a:endParaRPr lang="sk-S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3DD378-84BC-E30A-4770-E59E791B63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724258230"/>
      </p:ext>
    </p:extLst>
  </p:cSld>
  <p:clrMapOvr>
    <a:masterClrMapping/>
  </p:clrMapOvr>
</p:sld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