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omments/modernComment_152_FEFF5FEB.xml" ContentType="application/vnd.ms-powerpoint.comment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448" r:id="rId3"/>
    <p:sldId id="447" r:id="rId4"/>
    <p:sldId id="282" r:id="rId5"/>
    <p:sldId id="329" r:id="rId6"/>
    <p:sldId id="264" r:id="rId7"/>
    <p:sldId id="339" r:id="rId8"/>
    <p:sldId id="340" r:id="rId9"/>
    <p:sldId id="332" r:id="rId10"/>
    <p:sldId id="262" r:id="rId11"/>
    <p:sldId id="338" r:id="rId12"/>
    <p:sldId id="342" r:id="rId13"/>
    <p:sldId id="452" r:id="rId14"/>
    <p:sldId id="453" r:id="rId15"/>
    <p:sldId id="455" r:id="rId16"/>
    <p:sldId id="435" r:id="rId17"/>
    <p:sldId id="437" r:id="rId18"/>
    <p:sldId id="438" r:id="rId19"/>
    <p:sldId id="439" r:id="rId20"/>
    <p:sldId id="45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96395" autoAdjust="0"/>
  </p:normalViewPr>
  <p:slideViewPr>
    <p:cSldViewPr snapToGrid="0">
      <p:cViewPr varScale="1">
        <p:scale>
          <a:sx n="91" d="100"/>
          <a:sy n="91" d="100"/>
        </p:scale>
        <p:origin x="17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astna\Documents\Kocourkova\ART\konference\2022_Sevilla_Evropsk&#225;%20komise%20workshop\Zdrojova%20data_prezentace_Sevil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astna\Documents\Kocourkova\ART\konference\&#268;DS2023\Scientific_reports_figures_final_cesk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astna\Documents\Kocourkova\ART\konference\&#268;DS2023\Scientific_reports_figures_final_ces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astna\Documents\Kocourkova\ART\drafty%20textu\European%20journal%20of%20population_ART_dl%20emetody\EJP_zdrojova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.stastna\Documents\Kocourkova\ART\konference\&#268;DS2023\Zdrojova%20data_prezentace_CDS_cesk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L:\PhD\&#269;l&#225;nky\2_porHmot\Model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a\Documents\PRACOVNI_UK\ART\drafty%20textu\Predcasne%20porody_Eva\Vystupy_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nna\Documents\PRACOVNI_UK\ART\drafty%20textu\Predcasne%20porody_Eva\manuscript\Submission_Biomedical%20papers\final%20rukopis%20redakcni%20upravy\Figur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Anna\Documents\PRACOVNI_UK\ART\drafty%20textu\Predcasne%20porody_Eva\manuscript\Submission_Biomedical%20papers\final%20rukopis%20redakcni%20upravy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3073988844745"/>
          <c:y val="0.17277835946909403"/>
          <c:w val="0.80759224677158836"/>
          <c:h val="0.69262257379241887"/>
        </c:manualLayout>
      </c:layout>
      <c:lineChart>
        <c:grouping val="standard"/>
        <c:varyColors val="0"/>
        <c:ser>
          <c:idx val="1"/>
          <c:order val="1"/>
          <c:tx>
            <c:v>fx bez ART 2013</c:v>
          </c:tx>
          <c:spPr>
            <a:ln w="38100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'Fig6'!$A$3:$A$37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'Fig6'!$B$3:$B$37</c:f>
              <c:numCache>
                <c:formatCode>0.0</c:formatCode>
                <c:ptCount val="35"/>
                <c:pt idx="0">
                  <c:v>1.4514117246853386</c:v>
                </c:pt>
                <c:pt idx="1">
                  <c:v>4.6041346935090735</c:v>
                </c:pt>
                <c:pt idx="2">
                  <c:v>9.2047288749291098</c:v>
                </c:pt>
                <c:pt idx="3">
                  <c:v>15.902322811197141</c:v>
                </c:pt>
                <c:pt idx="4">
                  <c:v>23.559331013898948</c:v>
                </c:pt>
                <c:pt idx="5">
                  <c:v>29.100705068511374</c:v>
                </c:pt>
                <c:pt idx="6">
                  <c:v>35.499533747065819</c:v>
                </c:pt>
                <c:pt idx="7">
                  <c:v>41.167121850360289</c:v>
                </c:pt>
                <c:pt idx="8">
                  <c:v>46.763524145622313</c:v>
                </c:pt>
                <c:pt idx="9">
                  <c:v>54.456115043050985</c:v>
                </c:pt>
                <c:pt idx="10">
                  <c:v>65.695706395866736</c:v>
                </c:pt>
                <c:pt idx="11">
                  <c:v>80.009493154545581</c:v>
                </c:pt>
                <c:pt idx="12">
                  <c:v>92.047416607420089</c:v>
                </c:pt>
                <c:pt idx="13">
                  <c:v>101.27939389607604</c:v>
                </c:pt>
                <c:pt idx="14">
                  <c:v>112.98292582202413</c:v>
                </c:pt>
                <c:pt idx="15">
                  <c:v>113.46722540679177</c:v>
                </c:pt>
                <c:pt idx="16">
                  <c:v>109.93934381031156</c:v>
                </c:pt>
                <c:pt idx="17">
                  <c:v>98.550413976045661</c:v>
                </c:pt>
                <c:pt idx="18">
                  <c:v>84.77307091688769</c:v>
                </c:pt>
                <c:pt idx="19">
                  <c:v>70.716554234184116</c:v>
                </c:pt>
                <c:pt idx="20">
                  <c:v>59.888232765447185</c:v>
                </c:pt>
                <c:pt idx="21">
                  <c:v>45.674755828520119</c:v>
                </c:pt>
                <c:pt idx="22">
                  <c:v>35.998352874883508</c:v>
                </c:pt>
                <c:pt idx="23">
                  <c:v>26.254743706237637</c:v>
                </c:pt>
                <c:pt idx="24">
                  <c:v>19.391651766991146</c:v>
                </c:pt>
                <c:pt idx="25">
                  <c:v>12.93284270834582</c:v>
                </c:pt>
                <c:pt idx="26">
                  <c:v>8.6177893946844026</c:v>
                </c:pt>
                <c:pt idx="27">
                  <c:v>5.3234830789287848</c:v>
                </c:pt>
                <c:pt idx="28">
                  <c:v>2.7593038064242252</c:v>
                </c:pt>
                <c:pt idx="29">
                  <c:v>1.5378245697048558</c:v>
                </c:pt>
                <c:pt idx="30">
                  <c:v>0.74099838190149259</c:v>
                </c:pt>
                <c:pt idx="31">
                  <c:v>0.22499212527561535</c:v>
                </c:pt>
                <c:pt idx="32">
                  <c:v>8.759891377346922E-2</c:v>
                </c:pt>
                <c:pt idx="33">
                  <c:v>5.6097047892854641E-2</c:v>
                </c:pt>
                <c:pt idx="34">
                  <c:v>2.7842744180866463E-2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5-499C-9DE8-62EC2B7730A8}"/>
            </c:ext>
          </c:extLst>
        </c:ser>
        <c:ser>
          <c:idx val="2"/>
          <c:order val="2"/>
          <c:tx>
            <c:v>fx bez ART 2020</c:v>
          </c:tx>
          <c:spPr>
            <a:ln w="3810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'Fig6'!$A$3:$A$37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'Fig6'!$C$3:$C$37</c:f>
              <c:numCache>
                <c:formatCode>0.0</c:formatCode>
                <c:ptCount val="35"/>
                <c:pt idx="0">
                  <c:v>1.6822051074179165</c:v>
                </c:pt>
                <c:pt idx="1">
                  <c:v>3.427700901358385</c:v>
                </c:pt>
                <c:pt idx="2">
                  <c:v>7.7196765498652287</c:v>
                </c:pt>
                <c:pt idx="3">
                  <c:v>12.981683082771729</c:v>
                </c:pt>
                <c:pt idx="4">
                  <c:v>21.152760283195065</c:v>
                </c:pt>
                <c:pt idx="5">
                  <c:v>28.279551034724658</c:v>
                </c:pt>
                <c:pt idx="6">
                  <c:v>39.744933612858141</c:v>
                </c:pt>
                <c:pt idx="7">
                  <c:v>48.449988151403524</c:v>
                </c:pt>
                <c:pt idx="8">
                  <c:v>57.868646682126673</c:v>
                </c:pt>
                <c:pt idx="9">
                  <c:v>71.197012597972829</c:v>
                </c:pt>
                <c:pt idx="10">
                  <c:v>81.843022707999623</c:v>
                </c:pt>
                <c:pt idx="11">
                  <c:v>96.121075098280713</c:v>
                </c:pt>
                <c:pt idx="12">
                  <c:v>110.66810687168409</c:v>
                </c:pt>
                <c:pt idx="13">
                  <c:v>115.41820521856374</c:v>
                </c:pt>
                <c:pt idx="14">
                  <c:v>124.16685058485984</c:v>
                </c:pt>
                <c:pt idx="15">
                  <c:v>119.87312538369339</c:v>
                </c:pt>
                <c:pt idx="16">
                  <c:v>120.85113729552418</c:v>
                </c:pt>
                <c:pt idx="17">
                  <c:v>107.71949325239052</c:v>
                </c:pt>
                <c:pt idx="18">
                  <c:v>97.645360058329885</c:v>
                </c:pt>
                <c:pt idx="19">
                  <c:v>86.126282978335041</c:v>
                </c:pt>
                <c:pt idx="20">
                  <c:v>74.40935574930819</c:v>
                </c:pt>
                <c:pt idx="21">
                  <c:v>60.929656975208218</c:v>
                </c:pt>
                <c:pt idx="22">
                  <c:v>47.935427190863166</c:v>
                </c:pt>
                <c:pt idx="23">
                  <c:v>36.669876184922501</c:v>
                </c:pt>
                <c:pt idx="24">
                  <c:v>27.864800200922659</c:v>
                </c:pt>
                <c:pt idx="25">
                  <c:v>18.702477311748833</c:v>
                </c:pt>
                <c:pt idx="26">
                  <c:v>12.816828553365136</c:v>
                </c:pt>
                <c:pt idx="27">
                  <c:v>8.1222265910239848</c:v>
                </c:pt>
                <c:pt idx="28">
                  <c:v>4.754865186884957</c:v>
                </c:pt>
                <c:pt idx="29">
                  <c:v>2.3958041052427101</c:v>
                </c:pt>
                <c:pt idx="30">
                  <c:v>1.0344901136872642</c:v>
                </c:pt>
                <c:pt idx="31">
                  <c:v>0.47392320239827179</c:v>
                </c:pt>
                <c:pt idx="32">
                  <c:v>0.23940627244433804</c:v>
                </c:pt>
                <c:pt idx="33">
                  <c:v>0.10339791394708611</c:v>
                </c:pt>
                <c:pt idx="34">
                  <c:v>0.12225437059374872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5-499C-9DE8-62EC2B773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697360"/>
        <c:axId val="5106970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'Fig6'!$A$2</c15:sqref>
                        </c15:formulaRef>
                      </c:ext>
                    </c:extLst>
                    <c:strCache>
                      <c:ptCount val="1"/>
                      <c:pt idx="0">
                        <c:v>Věk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'Fig6'!$A$3:$A$37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15</c:v>
                      </c:pt>
                      <c:pt idx="1">
                        <c:v>16</c:v>
                      </c:pt>
                      <c:pt idx="2">
                        <c:v>17</c:v>
                      </c:pt>
                      <c:pt idx="3">
                        <c:v>18</c:v>
                      </c:pt>
                      <c:pt idx="4">
                        <c:v>19</c:v>
                      </c:pt>
                      <c:pt idx="5">
                        <c:v>20</c:v>
                      </c:pt>
                      <c:pt idx="6">
                        <c:v>21</c:v>
                      </c:pt>
                      <c:pt idx="7">
                        <c:v>22</c:v>
                      </c:pt>
                      <c:pt idx="8">
                        <c:v>23</c:v>
                      </c:pt>
                      <c:pt idx="9">
                        <c:v>24</c:v>
                      </c:pt>
                      <c:pt idx="10">
                        <c:v>25</c:v>
                      </c:pt>
                      <c:pt idx="11">
                        <c:v>26</c:v>
                      </c:pt>
                      <c:pt idx="12">
                        <c:v>27</c:v>
                      </c:pt>
                      <c:pt idx="13">
                        <c:v>28</c:v>
                      </c:pt>
                      <c:pt idx="14">
                        <c:v>29</c:v>
                      </c:pt>
                      <c:pt idx="15">
                        <c:v>30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33</c:v>
                      </c:pt>
                      <c:pt idx="19">
                        <c:v>34</c:v>
                      </c:pt>
                      <c:pt idx="20">
                        <c:v>35</c:v>
                      </c:pt>
                      <c:pt idx="21">
                        <c:v>36</c:v>
                      </c:pt>
                      <c:pt idx="22">
                        <c:v>37</c:v>
                      </c:pt>
                      <c:pt idx="23">
                        <c:v>38</c:v>
                      </c:pt>
                      <c:pt idx="24">
                        <c:v>39</c:v>
                      </c:pt>
                      <c:pt idx="25">
                        <c:v>40</c:v>
                      </c:pt>
                      <c:pt idx="26">
                        <c:v>41</c:v>
                      </c:pt>
                      <c:pt idx="27">
                        <c:v>42</c:v>
                      </c:pt>
                      <c:pt idx="28">
                        <c:v>43</c:v>
                      </c:pt>
                      <c:pt idx="29">
                        <c:v>44</c:v>
                      </c:pt>
                      <c:pt idx="30">
                        <c:v>45</c:v>
                      </c:pt>
                      <c:pt idx="31">
                        <c:v>46</c:v>
                      </c:pt>
                      <c:pt idx="32">
                        <c:v>47</c:v>
                      </c:pt>
                      <c:pt idx="33">
                        <c:v>48</c:v>
                      </c:pt>
                      <c:pt idx="34">
                        <c:v>49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'Fig6'!$A$3:$A$37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15</c:v>
                      </c:pt>
                      <c:pt idx="1">
                        <c:v>16</c:v>
                      </c:pt>
                      <c:pt idx="2">
                        <c:v>17</c:v>
                      </c:pt>
                      <c:pt idx="3">
                        <c:v>18</c:v>
                      </c:pt>
                      <c:pt idx="4">
                        <c:v>19</c:v>
                      </c:pt>
                      <c:pt idx="5">
                        <c:v>20</c:v>
                      </c:pt>
                      <c:pt idx="6">
                        <c:v>21</c:v>
                      </c:pt>
                      <c:pt idx="7">
                        <c:v>22</c:v>
                      </c:pt>
                      <c:pt idx="8">
                        <c:v>23</c:v>
                      </c:pt>
                      <c:pt idx="9">
                        <c:v>24</c:v>
                      </c:pt>
                      <c:pt idx="10">
                        <c:v>25</c:v>
                      </c:pt>
                      <c:pt idx="11">
                        <c:v>26</c:v>
                      </c:pt>
                      <c:pt idx="12">
                        <c:v>27</c:v>
                      </c:pt>
                      <c:pt idx="13">
                        <c:v>28</c:v>
                      </c:pt>
                      <c:pt idx="14">
                        <c:v>29</c:v>
                      </c:pt>
                      <c:pt idx="15">
                        <c:v>30</c:v>
                      </c:pt>
                      <c:pt idx="16">
                        <c:v>31</c:v>
                      </c:pt>
                      <c:pt idx="17">
                        <c:v>32</c:v>
                      </c:pt>
                      <c:pt idx="18">
                        <c:v>33</c:v>
                      </c:pt>
                      <c:pt idx="19">
                        <c:v>34</c:v>
                      </c:pt>
                      <c:pt idx="20">
                        <c:v>35</c:v>
                      </c:pt>
                      <c:pt idx="21">
                        <c:v>36</c:v>
                      </c:pt>
                      <c:pt idx="22">
                        <c:v>37</c:v>
                      </c:pt>
                      <c:pt idx="23">
                        <c:v>38</c:v>
                      </c:pt>
                      <c:pt idx="24">
                        <c:v>39</c:v>
                      </c:pt>
                      <c:pt idx="25">
                        <c:v>40</c:v>
                      </c:pt>
                      <c:pt idx="26">
                        <c:v>41</c:v>
                      </c:pt>
                      <c:pt idx="27">
                        <c:v>42</c:v>
                      </c:pt>
                      <c:pt idx="28">
                        <c:v>43</c:v>
                      </c:pt>
                      <c:pt idx="29">
                        <c:v>44</c:v>
                      </c:pt>
                      <c:pt idx="30">
                        <c:v>45</c:v>
                      </c:pt>
                      <c:pt idx="31">
                        <c:v>46</c:v>
                      </c:pt>
                      <c:pt idx="32">
                        <c:v>47</c:v>
                      </c:pt>
                      <c:pt idx="33">
                        <c:v>48</c:v>
                      </c:pt>
                      <c:pt idx="34">
                        <c:v>49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DE75-499C-9DE8-62EC2B7730A8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3"/>
          <c:tx>
            <c:v>fx ART 2013</c:v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'Fig6'!$A$3:$A$37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'Fig6'!$D$3:$D$37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6.4310749541785908E-2</c:v>
                </c:pt>
                <c:pt idx="7">
                  <c:v>0.16972951287629803</c:v>
                </c:pt>
                <c:pt idx="8">
                  <c:v>0.29026689276929896</c:v>
                </c:pt>
                <c:pt idx="9">
                  <c:v>0.40571608889690303</c:v>
                </c:pt>
                <c:pt idx="10">
                  <c:v>0.68293841677059208</c:v>
                </c:pt>
                <c:pt idx="11">
                  <c:v>0.83065102273907176</c:v>
                </c:pt>
                <c:pt idx="12">
                  <c:v>1.6685770664964235</c:v>
                </c:pt>
                <c:pt idx="13">
                  <c:v>2.1442355800157245</c:v>
                </c:pt>
                <c:pt idx="14">
                  <c:v>3.0616749498027711</c:v>
                </c:pt>
                <c:pt idx="15">
                  <c:v>3.3216072654903224</c:v>
                </c:pt>
                <c:pt idx="16">
                  <c:v>4.301075268817204</c:v>
                </c:pt>
                <c:pt idx="17">
                  <c:v>3.9254039280833846</c:v>
                </c:pt>
                <c:pt idx="18">
                  <c:v>3.9040230027514067</c:v>
                </c:pt>
                <c:pt idx="19">
                  <c:v>3.6627489162435962</c:v>
                </c:pt>
                <c:pt idx="20">
                  <c:v>3.7104911875834294</c:v>
                </c:pt>
                <c:pt idx="21">
                  <c:v>3.0597651962795029</c:v>
                </c:pt>
                <c:pt idx="22">
                  <c:v>2.3081424329771787</c:v>
                </c:pt>
                <c:pt idx="23">
                  <c:v>2.4052595007750281</c:v>
                </c:pt>
                <c:pt idx="24">
                  <c:v>2.0859545725448645</c:v>
                </c:pt>
                <c:pt idx="25">
                  <c:v>1.6300895350649041</c:v>
                </c:pt>
                <c:pt idx="26">
                  <c:v>0.37524908775652804</c:v>
                </c:pt>
                <c:pt idx="27">
                  <c:v>0.25802596556032376</c:v>
                </c:pt>
                <c:pt idx="28">
                  <c:v>0.22640441488609028</c:v>
                </c:pt>
                <c:pt idx="29">
                  <c:v>0.29573549417401079</c:v>
                </c:pt>
                <c:pt idx="30">
                  <c:v>0.1663465755289065</c:v>
                </c:pt>
                <c:pt idx="31">
                  <c:v>0.11999580014699485</c:v>
                </c:pt>
                <c:pt idx="32">
                  <c:v>0.13139837066020379</c:v>
                </c:pt>
                <c:pt idx="33">
                  <c:v>4.2072785919640976E-2</c:v>
                </c:pt>
                <c:pt idx="34">
                  <c:v>8.3528232542599404E-2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75-499C-9DE8-62EC2B7730A8}"/>
            </c:ext>
          </c:extLst>
        </c:ser>
        <c:ser>
          <c:idx val="4"/>
          <c:order val="4"/>
          <c:tx>
            <c:v>fx ART 2020</c:v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'Fig6'!$A$3:$A$37</c:f>
              <c:numCache>
                <c:formatCode>General</c:formatCode>
                <c:ptCount val="3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</c:numCache>
            </c:numRef>
          </c:cat>
          <c:val>
            <c:numRef>
              <c:f>'Fig6'!$E$3:$E$37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2.1837875611460517E-2</c:v>
                </c:pt>
                <c:pt idx="7">
                  <c:v>0.19388612421637694</c:v>
                </c:pt>
                <c:pt idx="8">
                  <c:v>0.38295427951407357</c:v>
                </c:pt>
                <c:pt idx="9">
                  <c:v>0.65657187410234308</c:v>
                </c:pt>
                <c:pt idx="10">
                  <c:v>0.86686139640064075</c:v>
                </c:pt>
                <c:pt idx="11">
                  <c:v>1.316033676964349</c:v>
                </c:pt>
                <c:pt idx="12">
                  <c:v>1.6678844870858087</c:v>
                </c:pt>
                <c:pt idx="13">
                  <c:v>2.2982517964668205</c:v>
                </c:pt>
                <c:pt idx="14">
                  <c:v>3.1928198337379534</c:v>
                </c:pt>
                <c:pt idx="15">
                  <c:v>3.361884994299412</c:v>
                </c:pt>
                <c:pt idx="16">
                  <c:v>3.956436042412995</c:v>
                </c:pt>
                <c:pt idx="17">
                  <c:v>4.4746554942784265</c:v>
                </c:pt>
                <c:pt idx="18">
                  <c:v>4.331851258810242</c:v>
                </c:pt>
                <c:pt idx="19">
                  <c:v>4.2262815742547843</c:v>
                </c:pt>
                <c:pt idx="20">
                  <c:v>4.4776326950620895</c:v>
                </c:pt>
                <c:pt idx="21">
                  <c:v>4.4216410128060737</c:v>
                </c:pt>
                <c:pt idx="22">
                  <c:v>3.857346804304854</c:v>
                </c:pt>
                <c:pt idx="23">
                  <c:v>3.4038975304791221</c:v>
                </c:pt>
                <c:pt idx="24">
                  <c:v>3.9787973721431307</c:v>
                </c:pt>
                <c:pt idx="25">
                  <c:v>1.8273240127544763</c:v>
                </c:pt>
                <c:pt idx="26">
                  <c:v>1.092016782573711</c:v>
                </c:pt>
                <c:pt idx="27">
                  <c:v>0.95489524237488066</c:v>
                </c:pt>
                <c:pt idx="28">
                  <c:v>0.73915537707956402</c:v>
                </c:pt>
                <c:pt idx="29">
                  <c:v>0.6906822645744749</c:v>
                </c:pt>
                <c:pt idx="30">
                  <c:v>0.45858840091291087</c:v>
                </c:pt>
                <c:pt idx="31">
                  <c:v>0.42983732310540934</c:v>
                </c:pt>
                <c:pt idx="32">
                  <c:v>0.25137658606655494</c:v>
                </c:pt>
                <c:pt idx="33">
                  <c:v>0.19387108865078648</c:v>
                </c:pt>
                <c:pt idx="34">
                  <c:v>0.13583818954860968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75-499C-9DE8-62EC2B773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734752"/>
        <c:axId val="510724584"/>
      </c:lineChart>
      <c:catAx>
        <c:axId val="51069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Věk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0697032"/>
        <c:crosses val="autoZero"/>
        <c:auto val="1"/>
        <c:lblAlgn val="ctr"/>
        <c:lblOffset val="100"/>
        <c:tickLblSkip val="2"/>
        <c:noMultiLvlLbl val="0"/>
      </c:catAx>
      <c:valAx>
        <c:axId val="51069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err="1">
                    <a:solidFill>
                      <a:schemeClr val="tx1"/>
                    </a:solidFill>
                  </a:rPr>
                  <a:t>Míry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plodnosti</a:t>
                </a:r>
                <a:r>
                  <a:rPr lang="en-US" b="1" dirty="0">
                    <a:solidFill>
                      <a:schemeClr val="tx1"/>
                    </a:solidFill>
                  </a:rPr>
                  <a:t> bez ART (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na</a:t>
                </a:r>
                <a:r>
                  <a:rPr lang="en-US" b="1" dirty="0">
                    <a:solidFill>
                      <a:schemeClr val="tx1"/>
                    </a:solidFill>
                  </a:rPr>
                  <a:t> 1000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žen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4246316930292808E-2"/>
              <c:y val="0.19608055477812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0697360"/>
        <c:crosses val="autoZero"/>
        <c:crossBetween val="between"/>
      </c:valAx>
      <c:valAx>
        <c:axId val="510724584"/>
        <c:scaling>
          <c:orientation val="minMax"/>
          <c:max val="7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Míry plodnosti ART (na 1000 žen)</a:t>
                </a:r>
              </a:p>
            </c:rich>
          </c:tx>
          <c:layout>
            <c:manualLayout>
              <c:xMode val="edge"/>
              <c:yMode val="edge"/>
              <c:x val="0.95710491513152618"/>
              <c:y val="0.21139787484030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0734752"/>
        <c:crosses val="max"/>
        <c:crossBetween val="between"/>
      </c:valAx>
      <c:catAx>
        <c:axId val="51073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72458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2544203110281846"/>
          <c:y val="2.3726254269185537E-2"/>
          <c:w val="0.76146716248598989"/>
          <c:h val="0.1331111378253290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69108553507498E-2"/>
          <c:y val="2.9845196055833349E-2"/>
          <c:w val="0.88349215410612392"/>
          <c:h val="0.85110667100096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Data_Figure_2!$B$2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6E6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Data_Figure_2!$B$3:$B$8</c:f>
              <c:numCache>
                <c:formatCode>0.0</c:formatCode>
                <c:ptCount val="6"/>
                <c:pt idx="0">
                  <c:v>0.18600464881685719</c:v>
                </c:pt>
                <c:pt idx="1">
                  <c:v>1.6776154071649167</c:v>
                </c:pt>
                <c:pt idx="2">
                  <c:v>3.822971676277183</c:v>
                </c:pt>
                <c:pt idx="3">
                  <c:v>2.7139225780320011</c:v>
                </c:pt>
                <c:pt idx="4">
                  <c:v>0.55710089948837138</c:v>
                </c:pt>
                <c:pt idx="5">
                  <c:v>0.1086683529596691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3-47F3-BCD7-BA48DB658285}"/>
            </c:ext>
          </c:extLst>
        </c:ser>
        <c:ser>
          <c:idx val="1"/>
          <c:order val="1"/>
          <c:tx>
            <c:strRef>
              <c:f>Data_Figure_2!$C$2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AAA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Data_Figure_2!$C$3:$C$8</c:f>
              <c:numCache>
                <c:formatCode>0.0</c:formatCode>
                <c:ptCount val="6"/>
                <c:pt idx="0">
                  <c:v>0.17350440255560218</c:v>
                </c:pt>
                <c:pt idx="1">
                  <c:v>1.8427309008536767</c:v>
                </c:pt>
                <c:pt idx="2">
                  <c:v>4.3649373248789143</c:v>
                </c:pt>
                <c:pt idx="3">
                  <c:v>3.0332830689494594</c:v>
                </c:pt>
                <c:pt idx="4">
                  <c:v>0.75863862763609058</c:v>
                </c:pt>
                <c:pt idx="5">
                  <c:v>0.13887863998509736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3-47F3-BCD7-BA48DB658285}"/>
            </c:ext>
          </c:extLst>
        </c:ser>
        <c:ser>
          <c:idx val="2"/>
          <c:order val="2"/>
          <c:tx>
            <c:strRef>
              <c:f>Data_Figure_2!$D$2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E6E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Data_Figure_2!$D$3:$D$8</c:f>
              <c:numCache>
                <c:formatCode>0.0</c:formatCode>
                <c:ptCount val="6"/>
                <c:pt idx="0">
                  <c:v>0.15786476971204774</c:v>
                </c:pt>
                <c:pt idx="1">
                  <c:v>1.6932811680006132</c:v>
                </c:pt>
                <c:pt idx="2">
                  <c:v>4.2449798678564923</c:v>
                </c:pt>
                <c:pt idx="3">
                  <c:v>3.1228311904395301</c:v>
                </c:pt>
                <c:pt idx="4">
                  <c:v>0.75883515833276127</c:v>
                </c:pt>
                <c:pt idx="5">
                  <c:v>0.15597713181576636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C3-47F3-BCD7-BA48DB658285}"/>
            </c:ext>
          </c:extLst>
        </c:ser>
        <c:ser>
          <c:idx val="3"/>
          <c:order val="3"/>
          <c:tx>
            <c:strRef>
              <c:f>Data_Figure_2!$E$2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232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Data_Figure_2!$E$3:$E$8</c:f>
              <c:numCache>
                <c:formatCode>0.0</c:formatCode>
                <c:ptCount val="6"/>
                <c:pt idx="0">
                  <c:v>0.13954180843021965</c:v>
                </c:pt>
                <c:pt idx="1">
                  <c:v>1.6477215802747529</c:v>
                </c:pt>
                <c:pt idx="2">
                  <c:v>4.3032383817297042</c:v>
                </c:pt>
                <c:pt idx="3">
                  <c:v>3.5296506664584877</c:v>
                </c:pt>
                <c:pt idx="4">
                  <c:v>0.81164268243938564</c:v>
                </c:pt>
                <c:pt idx="5">
                  <c:v>0.17534232158408461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C3-47F3-BCD7-BA48DB658285}"/>
            </c:ext>
          </c:extLst>
        </c:ser>
        <c:ser>
          <c:idx val="4"/>
          <c:order val="4"/>
          <c:tx>
            <c:strRef>
              <c:f>Data_Figure_2!$F$2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E6E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Data_Figure_2!$F$3:$F$8</c:f>
              <c:numCache>
                <c:formatCode>0.0</c:formatCode>
                <c:ptCount val="6"/>
                <c:pt idx="0">
                  <c:v>0.16835345263622462</c:v>
                </c:pt>
                <c:pt idx="1">
                  <c:v>1.8472896972945925</c:v>
                </c:pt>
                <c:pt idx="2">
                  <c:v>4.3243074172990665</c:v>
                </c:pt>
                <c:pt idx="3">
                  <c:v>4.0374667303262353</c:v>
                </c:pt>
                <c:pt idx="4">
                  <c:v>0.83171047126605802</c:v>
                </c:pt>
                <c:pt idx="5">
                  <c:v>0.2282207879584488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C3-47F3-BCD7-BA48DB658285}"/>
            </c:ext>
          </c:extLst>
        </c:ser>
        <c:ser>
          <c:idx val="5"/>
          <c:order val="5"/>
          <c:tx>
            <c:strRef>
              <c:f>Data_Figure_2!$G$2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AAAA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Data_Figure_2!$G$3:$G$8</c:f>
              <c:numCache>
                <c:formatCode>0.0</c:formatCode>
                <c:ptCount val="6"/>
                <c:pt idx="0">
                  <c:v>0.19808648278706029</c:v>
                </c:pt>
                <c:pt idx="1">
                  <c:v>1.7834596625816121</c:v>
                </c:pt>
                <c:pt idx="2">
                  <c:v>4.4028705346448582</c:v>
                </c:pt>
                <c:pt idx="3">
                  <c:v>4.1087573263809825</c:v>
                </c:pt>
                <c:pt idx="4">
                  <c:v>0.9443422021009299</c:v>
                </c:pt>
                <c:pt idx="5">
                  <c:v>0.25650977882164083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C3-47F3-BCD7-BA48DB658285}"/>
            </c:ext>
          </c:extLst>
        </c:ser>
        <c:ser>
          <c:idx val="6"/>
          <c:order val="6"/>
          <c:tx>
            <c:strRef>
              <c:f>Data_Figure_2!$H$2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E6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Data_Figure_2!$H$3:$H$8</c:f>
              <c:numCache>
                <c:formatCode>0.0</c:formatCode>
                <c:ptCount val="6"/>
                <c:pt idx="0">
                  <c:v>0.18009863050449465</c:v>
                </c:pt>
                <c:pt idx="1">
                  <c:v>1.9324525414347284</c:v>
                </c:pt>
                <c:pt idx="2">
                  <c:v>4.3122104377009238</c:v>
                </c:pt>
                <c:pt idx="3">
                  <c:v>4.1181796953279566</c:v>
                </c:pt>
                <c:pt idx="4">
                  <c:v>0.98567753016763149</c:v>
                </c:pt>
                <c:pt idx="5">
                  <c:v>0.27971715892007548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C3-47F3-BCD7-BA48DB658285}"/>
            </c:ext>
          </c:extLst>
        </c:ser>
        <c:ser>
          <c:idx val="7"/>
          <c:order val="7"/>
          <c:tx>
            <c:strRef>
              <c:f>Data_Figure_2!$I$2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321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Data_Figure_2!$A$3:$A$8</c:f>
              <c:strCache>
                <c:ptCount val="6"/>
                <c:pt idx="0">
                  <c:v>20–24</c:v>
                </c:pt>
                <c:pt idx="1">
                  <c:v>25–29</c:v>
                </c:pt>
                <c:pt idx="2">
                  <c:v>30–34</c:v>
                </c:pt>
                <c:pt idx="3">
                  <c:v>35–39</c:v>
                </c:pt>
                <c:pt idx="4">
                  <c:v>40–44</c:v>
                </c:pt>
                <c:pt idx="5">
                  <c:v>45–49</c:v>
                </c:pt>
              </c:strCache>
            </c:strRef>
          </c:cat>
          <c:val>
            <c:numRef>
              <c:f>Data_Figure_2!$I$3:$I$8</c:f>
              <c:numCache>
                <c:formatCode>0.0</c:formatCode>
                <c:ptCount val="6"/>
                <c:pt idx="0">
                  <c:v>0.25105003068885084</c:v>
                </c:pt>
                <c:pt idx="1">
                  <c:v>1.8683702381311147</c:v>
                </c:pt>
                <c:pt idx="2">
                  <c:v>4.0702218728111719</c:v>
                </c:pt>
                <c:pt idx="3">
                  <c:v>4.0278630829590538</c:v>
                </c:pt>
                <c:pt idx="4">
                  <c:v>1.0608147358714213</c:v>
                </c:pt>
                <c:pt idx="5">
                  <c:v>0.29390231765685426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C3-47F3-BCD7-BA48DB65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18255"/>
        <c:axId val="78223831"/>
      </c:barChart>
      <c:catAx>
        <c:axId val="78218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Věkové skupiny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8731191823922376"/>
              <c:y val="0.94202394001798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8223831"/>
        <c:crosses val="autoZero"/>
        <c:auto val="1"/>
        <c:lblAlgn val="ctr"/>
        <c:lblOffset val="100"/>
        <c:noMultiLvlLbl val="0"/>
      </c:catAx>
      <c:valAx>
        <c:axId val="78223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/>
                  <a:t>Míry plodnosti ART (na 1000 žen)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9.7656695274564408E-3"/>
              <c:y val="0.16884664357134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8218255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389775685481978"/>
          <c:y val="4.3894151977314465E-2"/>
          <c:w val="0.1845928637488235"/>
          <c:h val="0.2721041338553162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85845544329496E-2"/>
          <c:y val="3.298767147234357E-2"/>
          <c:w val="0.78351505837565527"/>
          <c:h val="0.84135730289834976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Data_Figure_3a!$M$3</c:f>
              <c:strCache>
                <c:ptCount val="1"/>
                <c:pt idx="0">
                  <c:v>Δ fx bez ART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Data_Figure_3a!$I$4:$I$31</c:f>
              <c:numCache>
                <c:formatCode>General</c:formatCode>
                <c:ptCount val="28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</c:numCache>
            </c:numRef>
          </c:cat>
          <c:val>
            <c:numRef>
              <c:f>Data_Figure_3a!$M$4:$M$31</c:f>
              <c:numCache>
                <c:formatCode>0.0000</c:formatCode>
                <c:ptCount val="28"/>
                <c:pt idx="0">
                  <c:v>7.2828663010432318E-3</c:v>
                </c:pt>
                <c:pt idx="1">
                  <c:v>1.1105122536504359E-2</c:v>
                </c:pt>
                <c:pt idx="2">
                  <c:v>1.6740897554921853E-2</c:v>
                </c:pt>
                <c:pt idx="3">
                  <c:v>1.614731631213288E-2</c:v>
                </c:pt>
                <c:pt idx="4">
                  <c:v>1.6111581943735132E-2</c:v>
                </c:pt>
                <c:pt idx="5">
                  <c:v>1.8620690264263995E-2</c:v>
                </c:pt>
                <c:pt idx="6">
                  <c:v>1.4138811322487694E-2</c:v>
                </c:pt>
                <c:pt idx="7">
                  <c:v>1.118392476283573E-2</c:v>
                </c:pt>
                <c:pt idx="8">
                  <c:v>6.40589997690162E-3</c:v>
                </c:pt>
                <c:pt idx="9">
                  <c:v>1.0911793485212637E-2</c:v>
                </c:pt>
                <c:pt idx="10">
                  <c:v>9.1690792763448534E-3</c:v>
                </c:pt>
                <c:pt idx="11">
                  <c:v>1.2872289141442183E-2</c:v>
                </c:pt>
                <c:pt idx="12">
                  <c:v>1.5409728744150936E-2</c:v>
                </c:pt>
                <c:pt idx="13">
                  <c:v>1.4521122983861014E-2</c:v>
                </c:pt>
                <c:pt idx="14">
                  <c:v>1.5254901146688111E-2</c:v>
                </c:pt>
                <c:pt idx="15">
                  <c:v>1.1937074315979651E-2</c:v>
                </c:pt>
                <c:pt idx="16">
                  <c:v>1.0415132478684858E-2</c:v>
                </c:pt>
                <c:pt idx="17">
                  <c:v>8.4731484339315103E-3</c:v>
                </c:pt>
                <c:pt idx="18">
                  <c:v>5.7696346034030151E-3</c:v>
                </c:pt>
                <c:pt idx="19">
                  <c:v>4.1990391586807334E-3</c:v>
                </c:pt>
                <c:pt idx="20">
                  <c:v>2.7987435120952007E-3</c:v>
                </c:pt>
                <c:pt idx="21">
                  <c:v>1.9955613804607314E-3</c:v>
                </c:pt>
                <c:pt idx="22">
                  <c:v>8.5797953553785411E-4</c:v>
                </c:pt>
                <c:pt idx="23">
                  <c:v>2.9349173178577141E-4</c:v>
                </c:pt>
                <c:pt idx="24">
                  <c:v>2.4893107712265644E-4</c:v>
                </c:pt>
                <c:pt idx="25">
                  <c:v>1.5180735867086881E-4</c:v>
                </c:pt>
                <c:pt idx="26">
                  <c:v>4.7300866054231461E-5</c:v>
                </c:pt>
                <c:pt idx="27">
                  <c:v>4.0076350593438396E-5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1-40E4-988E-4789487ADFBF}"/>
            </c:ext>
          </c:extLst>
        </c:ser>
        <c:ser>
          <c:idx val="2"/>
          <c:order val="3"/>
          <c:tx>
            <c:strRef>
              <c:f>Data_Figure_3a!$L$3</c:f>
              <c:strCache>
                <c:ptCount val="1"/>
                <c:pt idx="0">
                  <c:v>Δ fx ART</c:v>
                </c:pt>
              </c:strCache>
            </c:strRef>
          </c:tx>
          <c:spPr>
            <a:solidFill>
              <a:srgbClr val="64646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Data_Figure_3a!$I$4:$I$31</c:f>
              <c:numCache>
                <c:formatCode>General</c:formatCode>
                <c:ptCount val="28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</c:numCache>
            </c:numRef>
          </c:cat>
          <c:val>
            <c:numRef>
              <c:f>Data_Figure_3a!$L$4:$L$31</c:f>
              <c:numCache>
                <c:formatCode>0.0000</c:formatCode>
                <c:ptCount val="28"/>
                <c:pt idx="0">
                  <c:v>2.4156611340078899E-5</c:v>
                </c:pt>
                <c:pt idx="1">
                  <c:v>9.2687386744774649E-5</c:v>
                </c:pt>
                <c:pt idx="2">
                  <c:v>2.5085578520544008E-4</c:v>
                </c:pt>
                <c:pt idx="3">
                  <c:v>1.8392297963004862E-4</c:v>
                </c:pt>
                <c:pt idx="4">
                  <c:v>4.8538265422527727E-4</c:v>
                </c:pt>
                <c:pt idx="5">
                  <c:v>0</c:v>
                </c:pt>
                <c:pt idx="6">
                  <c:v>1.540162164510965E-4</c:v>
                </c:pt>
                <c:pt idx="7">
                  <c:v>1.3114488393518213E-4</c:v>
                </c:pt>
                <c:pt idx="8">
                  <c:v>4.0277728809089922E-5</c:v>
                </c:pt>
                <c:pt idx="9">
                  <c:v>0</c:v>
                </c:pt>
                <c:pt idx="10">
                  <c:v>5.4925156619504197E-4</c:v>
                </c:pt>
                <c:pt idx="11">
                  <c:v>4.2782825605883505E-4</c:v>
                </c:pt>
                <c:pt idx="12">
                  <c:v>5.6353265801118834E-4</c:v>
                </c:pt>
                <c:pt idx="13">
                  <c:v>7.6714150747865962E-4</c:v>
                </c:pt>
                <c:pt idx="14">
                  <c:v>1.3618758165265706E-3</c:v>
                </c:pt>
                <c:pt idx="15">
                  <c:v>1.549204371327675E-3</c:v>
                </c:pt>
                <c:pt idx="16">
                  <c:v>9.9863802970409426E-4</c:v>
                </c:pt>
                <c:pt idx="17">
                  <c:v>1.8928427995982661E-3</c:v>
                </c:pt>
                <c:pt idx="18">
                  <c:v>1.9723447768957227E-4</c:v>
                </c:pt>
                <c:pt idx="19">
                  <c:v>7.1676769481718305E-4</c:v>
                </c:pt>
                <c:pt idx="20">
                  <c:v>6.9686927681455687E-4</c:v>
                </c:pt>
                <c:pt idx="21">
                  <c:v>5.1275096219347374E-4</c:v>
                </c:pt>
                <c:pt idx="22">
                  <c:v>3.9494677040046415E-4</c:v>
                </c:pt>
                <c:pt idx="23">
                  <c:v>2.9224182538400436E-4</c:v>
                </c:pt>
                <c:pt idx="24">
                  <c:v>3.0984152295841446E-4</c:v>
                </c:pt>
                <c:pt idx="25">
                  <c:v>1.1997821540635112E-4</c:v>
                </c:pt>
                <c:pt idx="26">
                  <c:v>1.5179830273114549E-4</c:v>
                </c:pt>
                <c:pt idx="27">
                  <c:v>5.230995700601029E-5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1-40E4-988E-4789487AD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943104"/>
        <c:axId val="961406016"/>
      </c:barChart>
      <c:lineChart>
        <c:grouping val="standard"/>
        <c:varyColors val="0"/>
        <c:ser>
          <c:idx val="0"/>
          <c:order val="0"/>
          <c:tx>
            <c:strRef>
              <c:f>Data_Figure_3a!$J$3</c:f>
              <c:strCache>
                <c:ptCount val="1"/>
                <c:pt idx="0">
                  <c:v>2013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Data_Figure_3a!$I$4:$I$31</c:f>
              <c:numCache>
                <c:formatCode>General</c:formatCode>
                <c:ptCount val="28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</c:numCache>
            </c:numRef>
          </c:cat>
          <c:val>
            <c:numRef>
              <c:f>Data_Figure_3a!$J$4:$J$31</c:f>
              <c:numCache>
                <c:formatCode>0.0000</c:formatCode>
                <c:ptCount val="28"/>
                <c:pt idx="0">
                  <c:v>4.1336851363236587E-2</c:v>
                </c:pt>
                <c:pt idx="1">
                  <c:v>4.7053791038391614E-2</c:v>
                </c:pt>
                <c:pt idx="2">
                  <c:v>5.486183113194789E-2</c:v>
                </c:pt>
                <c:pt idx="3">
                  <c:v>6.6378644812637333E-2</c:v>
                </c:pt>
                <c:pt idx="4">
                  <c:v>8.0840144177284662E-2</c:v>
                </c:pt>
                <c:pt idx="5">
                  <c:v>9.3715993673916517E-2</c:v>
                </c:pt>
                <c:pt idx="6">
                  <c:v>0.10342362947609178</c:v>
                </c:pt>
                <c:pt idx="7">
                  <c:v>0.11604460077182689</c:v>
                </c:pt>
                <c:pt idx="8">
                  <c:v>0.1167888326722821</c:v>
                </c:pt>
                <c:pt idx="9">
                  <c:v>0.11424041907912875</c:v>
                </c:pt>
                <c:pt idx="10">
                  <c:v>0.10247581790412905</c:v>
                </c:pt>
                <c:pt idx="11">
                  <c:v>8.8677093919639099E-2</c:v>
                </c:pt>
                <c:pt idx="12">
                  <c:v>7.4379303150427706E-2</c:v>
                </c:pt>
                <c:pt idx="13">
                  <c:v>6.3598723953030609E-2</c:v>
                </c:pt>
                <c:pt idx="14">
                  <c:v>4.8734521024799617E-2</c:v>
                </c:pt>
                <c:pt idx="15">
                  <c:v>3.8306495307860691E-2</c:v>
                </c:pt>
                <c:pt idx="16">
                  <c:v>2.8660003207012667E-2</c:v>
                </c:pt>
                <c:pt idx="17">
                  <c:v>2.1477606339536014E-2</c:v>
                </c:pt>
                <c:pt idx="18">
                  <c:v>1.4562932243410723E-2</c:v>
                </c:pt>
                <c:pt idx="19">
                  <c:v>8.993038482440931E-3</c:v>
                </c:pt>
                <c:pt idx="20">
                  <c:v>5.5815090444891087E-3</c:v>
                </c:pt>
                <c:pt idx="21">
                  <c:v>2.9857082213103157E-3</c:v>
                </c:pt>
                <c:pt idx="22">
                  <c:v>1.8335600638788667E-3</c:v>
                </c:pt>
                <c:pt idx="23">
                  <c:v>9.073449574303991E-4</c:v>
                </c:pt>
                <c:pt idx="24">
                  <c:v>3.4498792542261023E-4</c:v>
                </c:pt>
                <c:pt idx="25">
                  <c:v>2.1899728443367303E-4</c:v>
                </c:pt>
                <c:pt idx="26">
                  <c:v>9.8169833812495613E-5</c:v>
                </c:pt>
                <c:pt idx="27">
                  <c:v>1.1137097672346586E-4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41-40E4-988E-4789487ADFBF}"/>
            </c:ext>
          </c:extLst>
        </c:ser>
        <c:ser>
          <c:idx val="1"/>
          <c:order val="1"/>
          <c:tx>
            <c:strRef>
              <c:f>Data_Figure_3a!$K$3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Data_Figure_3a!$I$4:$I$31</c:f>
              <c:numCache>
                <c:formatCode>General</c:formatCode>
                <c:ptCount val="28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</c:numCache>
            </c:numRef>
          </c:cat>
          <c:val>
            <c:numRef>
              <c:f>Data_Figure_3a!$K$4:$K$31</c:f>
              <c:numCache>
                <c:formatCode>0.0000</c:formatCode>
                <c:ptCount val="28"/>
                <c:pt idx="0">
                  <c:v>4.8643874275619899E-2</c:v>
                </c:pt>
                <c:pt idx="1">
                  <c:v>5.8251600961640747E-2</c:v>
                </c:pt>
                <c:pt idx="2">
                  <c:v>7.1853584472075183E-2</c:v>
                </c:pt>
                <c:pt idx="3">
                  <c:v>8.2709884104400264E-2</c:v>
                </c:pt>
                <c:pt idx="4">
                  <c:v>9.7437108775245071E-2</c:v>
                </c:pt>
                <c:pt idx="5">
                  <c:v>0.1123359913587699</c:v>
                </c:pt>
                <c:pt idx="6">
                  <c:v>0.11771645701503057</c:v>
                </c:pt>
                <c:pt idx="7">
                  <c:v>0.1273596704185978</c:v>
                </c:pt>
                <c:pt idx="8">
                  <c:v>0.12323501037799281</c:v>
                </c:pt>
                <c:pt idx="9">
                  <c:v>0.12480757333793718</c:v>
                </c:pt>
                <c:pt idx="10">
                  <c:v>0.11219414874666894</c:v>
                </c:pt>
                <c:pt idx="11">
                  <c:v>0.10197721131714012</c:v>
                </c:pt>
                <c:pt idx="12">
                  <c:v>9.0352564552589831E-2</c:v>
                </c:pt>
                <c:pt idx="13">
                  <c:v>7.8886988444370282E-2</c:v>
                </c:pt>
                <c:pt idx="14">
                  <c:v>6.5351297988014298E-2</c:v>
                </c:pt>
                <c:pt idx="15">
                  <c:v>5.1792773995168018E-2</c:v>
                </c:pt>
                <c:pt idx="16">
                  <c:v>4.007377371540162E-2</c:v>
                </c:pt>
                <c:pt idx="17">
                  <c:v>3.1843597573065791E-2</c:v>
                </c:pt>
                <c:pt idx="18">
                  <c:v>2.052980132450331E-2</c:v>
                </c:pt>
                <c:pt idx="19">
                  <c:v>1.3908845335938847E-2</c:v>
                </c:pt>
                <c:pt idx="20">
                  <c:v>9.077121833398866E-3</c:v>
                </c:pt>
                <c:pt idx="21">
                  <c:v>5.4940205639645205E-3</c:v>
                </c:pt>
                <c:pt idx="22">
                  <c:v>3.086486369817185E-3</c:v>
                </c:pt>
                <c:pt idx="23">
                  <c:v>1.4930785146001749E-3</c:v>
                </c:pt>
                <c:pt idx="24">
                  <c:v>9.0376052550368113E-4</c:v>
                </c:pt>
                <c:pt idx="25">
                  <c:v>4.9078285851089296E-4</c:v>
                </c:pt>
                <c:pt idx="26">
                  <c:v>2.9726900259787256E-4</c:v>
                </c:pt>
                <c:pt idx="27">
                  <c:v>2.0375728432291454E-4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41-40E4-988E-4789487AD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5856"/>
        <c:axId val="961406976"/>
      </c:lineChart>
      <c:catAx>
        <c:axId val="3765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/>
                  <a:t>Věk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9614069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614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Míry plodnosti</a:t>
                </a:r>
                <a:r>
                  <a:rPr lang="cs-CZ" b="1"/>
                  <a:t> (fx)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3.3749130615689199E-3"/>
              <c:y val="0.29094280314334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65856"/>
        <c:crosses val="autoZero"/>
        <c:crossBetween val="between"/>
      </c:valAx>
      <c:valAx>
        <c:axId val="9614060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Rozdíl v mírách plodnosti 2020 </a:t>
                </a:r>
                <a:r>
                  <a:rPr lang="cs-CZ" b="1"/>
                  <a:t>vs. </a:t>
                </a:r>
                <a:r>
                  <a:rPr lang="en-US" b="1"/>
                  <a:t>2013</a:t>
                </a:r>
                <a:r>
                  <a:rPr lang="cs-CZ" b="1"/>
                  <a:t> (</a:t>
                </a:r>
                <a:r>
                  <a:rPr lang="el-GR" b="1"/>
                  <a:t>Δ </a:t>
                </a:r>
                <a:r>
                  <a:rPr lang="cs-CZ" b="1"/>
                  <a:t>fx)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96037504227320336"/>
              <c:y val="7.79224775357273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943104"/>
        <c:crosses val="max"/>
        <c:crossBetween val="between"/>
      </c:valAx>
      <c:catAx>
        <c:axId val="3994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14060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5673887785029772"/>
          <c:y val="4.0954331872622401E-2"/>
          <c:w val="0.22019491481938905"/>
          <c:h val="0.2211816041645943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75682636293354"/>
          <c:y val="4.6242766912952711E-2"/>
          <c:w val="0.76298158790188741"/>
          <c:h val="0.7812431315112579"/>
        </c:manualLayout>
      </c:layout>
      <c:barChart>
        <c:barDir val="col"/>
        <c:grouping val="clustered"/>
        <c:varyColors val="0"/>
        <c:ser>
          <c:idx val="3"/>
          <c:order val="0"/>
          <c:tx>
            <c:v>IVF (vč. PGD)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'Fig2'!$D$11:$O$11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'Fig2'!$D$20:$O$20</c:f>
              <c:numCache>
                <c:formatCode>General</c:formatCode>
                <c:ptCount val="12"/>
                <c:pt idx="0">
                  <c:v>13321</c:v>
                </c:pt>
                <c:pt idx="1">
                  <c:v>13236</c:v>
                </c:pt>
                <c:pt idx="2">
                  <c:v>12934</c:v>
                </c:pt>
                <c:pt idx="3">
                  <c:v>13050</c:v>
                </c:pt>
                <c:pt idx="4">
                  <c:v>14111</c:v>
                </c:pt>
                <c:pt idx="5">
                  <c:v>14832</c:v>
                </c:pt>
                <c:pt idx="6">
                  <c:v>14766</c:v>
                </c:pt>
                <c:pt idx="7">
                  <c:v>15006</c:v>
                </c:pt>
                <c:pt idx="8">
                  <c:v>15428</c:v>
                </c:pt>
                <c:pt idx="9">
                  <c:v>15441</c:v>
                </c:pt>
                <c:pt idx="10">
                  <c:v>14818</c:v>
                </c:pt>
                <c:pt idx="11">
                  <c:v>12598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2-44DF-A5C6-ED572294C84A}"/>
            </c:ext>
          </c:extLst>
        </c:ser>
        <c:ser>
          <c:idx val="0"/>
          <c:order val="1"/>
          <c:tx>
            <c:v>KET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'Fig2'!$D$11:$O$11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'Fig2'!$D$17:$O$17</c:f>
              <c:numCache>
                <c:formatCode>General</c:formatCode>
                <c:ptCount val="12"/>
                <c:pt idx="0">
                  <c:v>4896</c:v>
                </c:pt>
                <c:pt idx="1">
                  <c:v>5025</c:v>
                </c:pt>
                <c:pt idx="2">
                  <c:v>4520</c:v>
                </c:pt>
                <c:pt idx="3">
                  <c:v>6224</c:v>
                </c:pt>
                <c:pt idx="4">
                  <c:v>7715</c:v>
                </c:pt>
                <c:pt idx="5">
                  <c:v>9507</c:v>
                </c:pt>
                <c:pt idx="6">
                  <c:v>11240</c:v>
                </c:pt>
                <c:pt idx="7">
                  <c:v>12260</c:v>
                </c:pt>
                <c:pt idx="8">
                  <c:v>13714</c:v>
                </c:pt>
                <c:pt idx="9">
                  <c:v>14817</c:v>
                </c:pt>
                <c:pt idx="10">
                  <c:v>16173</c:v>
                </c:pt>
                <c:pt idx="11">
                  <c:v>14957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2-44DF-A5C6-ED572294C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5963304"/>
        <c:axId val="380033136"/>
      </c:barChart>
      <c:lineChart>
        <c:grouping val="standard"/>
        <c:varyColors val="0"/>
        <c:ser>
          <c:idx val="4"/>
          <c:order val="2"/>
          <c:tx>
            <c:v>průměrný věk při IVF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'Fig2'!$D$5:$O$5</c:f>
              <c:numCache>
                <c:formatCode>General</c:formatCode>
                <c:ptCount val="12"/>
                <c:pt idx="0">
                  <c:v>33.5</c:v>
                </c:pt>
                <c:pt idx="1">
                  <c:v>33.9</c:v>
                </c:pt>
                <c:pt idx="2">
                  <c:v>34</c:v>
                </c:pt>
                <c:pt idx="3">
                  <c:v>34.4</c:v>
                </c:pt>
                <c:pt idx="4">
                  <c:v>34.799999999999997</c:v>
                </c:pt>
                <c:pt idx="5">
                  <c:v>35.1</c:v>
                </c:pt>
                <c:pt idx="6">
                  <c:v>35.299999999999997</c:v>
                </c:pt>
                <c:pt idx="7">
                  <c:v>35.6</c:v>
                </c:pt>
                <c:pt idx="8">
                  <c:v>35.799999999999997</c:v>
                </c:pt>
                <c:pt idx="9">
                  <c:v>35.9</c:v>
                </c:pt>
                <c:pt idx="10">
                  <c:v>36</c:v>
                </c:pt>
                <c:pt idx="11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C2-44DF-A5C6-ED572294C84A}"/>
            </c:ext>
          </c:extLst>
        </c:ser>
        <c:ser>
          <c:idx val="5"/>
          <c:order val="3"/>
          <c:tx>
            <c:v>průměrný věk při KET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'Fig2'!$D$6:$O$6</c:f>
              <c:numCache>
                <c:formatCode>General</c:formatCode>
                <c:ptCount val="12"/>
                <c:pt idx="0">
                  <c:v>35.200000000000003</c:v>
                </c:pt>
                <c:pt idx="1">
                  <c:v>35.299999999999997</c:v>
                </c:pt>
                <c:pt idx="2">
                  <c:v>35.9</c:v>
                </c:pt>
                <c:pt idx="3">
                  <c:v>36.4</c:v>
                </c:pt>
                <c:pt idx="4">
                  <c:v>36.700000000000003</c:v>
                </c:pt>
                <c:pt idx="5">
                  <c:v>36.9</c:v>
                </c:pt>
                <c:pt idx="6">
                  <c:v>37.200000000000003</c:v>
                </c:pt>
                <c:pt idx="7">
                  <c:v>37.1</c:v>
                </c:pt>
                <c:pt idx="8">
                  <c:v>37.200000000000003</c:v>
                </c:pt>
                <c:pt idx="9">
                  <c:v>37.299999999999997</c:v>
                </c:pt>
                <c:pt idx="10">
                  <c:v>37.4</c:v>
                </c:pt>
                <c:pt idx="11">
                  <c:v>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C2-44DF-A5C6-ED572294C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789552"/>
        <c:axId val="531793816"/>
      </c:lineChart>
      <c:catAx>
        <c:axId val="44596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0033136"/>
        <c:crosses val="autoZero"/>
        <c:auto val="1"/>
        <c:lblAlgn val="ctr"/>
        <c:lblOffset val="100"/>
        <c:noMultiLvlLbl val="0"/>
      </c:catAx>
      <c:valAx>
        <c:axId val="3800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Počet cyklů</a:t>
                </a:r>
              </a:p>
            </c:rich>
          </c:tx>
          <c:layout>
            <c:manualLayout>
              <c:xMode val="edge"/>
              <c:yMode val="edge"/>
              <c:x val="6.1079513278476209E-3"/>
              <c:y val="0.34698486716499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963304"/>
        <c:crosses val="autoZero"/>
        <c:crossBetween val="between"/>
      </c:valAx>
      <c:valAx>
        <c:axId val="531793816"/>
        <c:scaling>
          <c:orientation val="minMax"/>
          <c:min val="2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Věk</a:t>
                </a:r>
              </a:p>
            </c:rich>
          </c:tx>
          <c:layout>
            <c:manualLayout>
              <c:xMode val="edge"/>
              <c:yMode val="edge"/>
              <c:x val="0.94669245362330401"/>
              <c:y val="0.368708887615297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789552"/>
        <c:crosses val="max"/>
        <c:crossBetween val="between"/>
        <c:majorUnit val="1"/>
      </c:valAx>
      <c:catAx>
        <c:axId val="531789552"/>
        <c:scaling>
          <c:orientation val="minMax"/>
        </c:scaling>
        <c:delete val="1"/>
        <c:axPos val="b"/>
        <c:majorTickMark val="out"/>
        <c:minorTickMark val="none"/>
        <c:tickLblPos val="nextTo"/>
        <c:crossAx val="531793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4.599733989944664E-2"/>
          <c:w val="0.74903237095363084"/>
          <c:h val="0.77874081515867266"/>
        </c:manualLayout>
      </c:layout>
      <c:lineChart>
        <c:grouping val="standard"/>
        <c:varyColors val="0"/>
        <c:ser>
          <c:idx val="1"/>
          <c:order val="0"/>
          <c:tx>
            <c:strRef>
              <c:f>Data_Prag!$B$1</c:f>
              <c:strCache>
                <c:ptCount val="1"/>
                <c:pt idx="0">
                  <c:v>průměrný věk při narození dítěte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Data_Prag!$A$7:$A$68</c:f>
              <c:numCache>
                <c:formatCode>General</c:formatCod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numCache>
            </c:numRef>
          </c:cat>
          <c:val>
            <c:numRef>
              <c:f>Data_Prag!$B$7:$B$68</c:f>
              <c:numCache>
                <c:formatCode>0.00;0.00;.</c:formatCode>
                <c:ptCount val="62"/>
                <c:pt idx="0">
                  <c:v>25.45</c:v>
                </c:pt>
                <c:pt idx="1">
                  <c:v>25.42</c:v>
                </c:pt>
                <c:pt idx="2">
                  <c:v>25.32</c:v>
                </c:pt>
                <c:pt idx="3">
                  <c:v>25.44</c:v>
                </c:pt>
                <c:pt idx="4">
                  <c:v>25.58</c:v>
                </c:pt>
                <c:pt idx="5">
                  <c:v>25.55</c:v>
                </c:pt>
                <c:pt idx="6">
                  <c:v>25.36</c:v>
                </c:pt>
                <c:pt idx="7">
                  <c:v>25.16</c:v>
                </c:pt>
                <c:pt idx="8">
                  <c:v>25.07</c:v>
                </c:pt>
                <c:pt idx="9">
                  <c:v>25.03</c:v>
                </c:pt>
                <c:pt idx="10">
                  <c:v>24.99</c:v>
                </c:pt>
                <c:pt idx="11">
                  <c:v>25.12</c:v>
                </c:pt>
                <c:pt idx="12">
                  <c:v>25.13</c:v>
                </c:pt>
                <c:pt idx="13">
                  <c:v>25.25</c:v>
                </c:pt>
                <c:pt idx="14">
                  <c:v>25.24</c:v>
                </c:pt>
                <c:pt idx="15">
                  <c:v>25.13</c:v>
                </c:pt>
                <c:pt idx="16">
                  <c:v>25.07</c:v>
                </c:pt>
                <c:pt idx="17">
                  <c:v>24.99</c:v>
                </c:pt>
                <c:pt idx="18">
                  <c:v>24.92</c:v>
                </c:pt>
                <c:pt idx="19">
                  <c:v>24.84</c:v>
                </c:pt>
                <c:pt idx="20">
                  <c:v>24.67</c:v>
                </c:pt>
                <c:pt idx="21">
                  <c:v>24.69</c:v>
                </c:pt>
                <c:pt idx="22">
                  <c:v>24.64</c:v>
                </c:pt>
                <c:pt idx="23">
                  <c:v>24.59</c:v>
                </c:pt>
                <c:pt idx="24">
                  <c:v>24.55</c:v>
                </c:pt>
                <c:pt idx="25">
                  <c:v>24.58</c:v>
                </c:pt>
                <c:pt idx="26">
                  <c:v>24.64</c:v>
                </c:pt>
                <c:pt idx="27">
                  <c:v>24.68</c:v>
                </c:pt>
                <c:pt idx="28">
                  <c:v>24.73</c:v>
                </c:pt>
                <c:pt idx="29">
                  <c:v>24.76</c:v>
                </c:pt>
                <c:pt idx="30">
                  <c:v>24.77</c:v>
                </c:pt>
                <c:pt idx="31">
                  <c:v>24.72</c:v>
                </c:pt>
                <c:pt idx="32">
                  <c:v>24.83</c:v>
                </c:pt>
                <c:pt idx="33">
                  <c:v>25.04</c:v>
                </c:pt>
                <c:pt idx="34">
                  <c:v>25.37</c:v>
                </c:pt>
                <c:pt idx="35">
                  <c:v>25.76</c:v>
                </c:pt>
                <c:pt idx="36">
                  <c:v>26.08</c:v>
                </c:pt>
                <c:pt idx="37">
                  <c:v>26.36</c:v>
                </c:pt>
                <c:pt idx="38">
                  <c:v>26.63</c:v>
                </c:pt>
                <c:pt idx="39">
                  <c:v>26.86</c:v>
                </c:pt>
                <c:pt idx="40">
                  <c:v>27.19</c:v>
                </c:pt>
                <c:pt idx="41">
                  <c:v>27.55</c:v>
                </c:pt>
                <c:pt idx="42">
                  <c:v>27.81</c:v>
                </c:pt>
                <c:pt idx="43">
                  <c:v>28.06</c:v>
                </c:pt>
                <c:pt idx="44">
                  <c:v>28.34</c:v>
                </c:pt>
                <c:pt idx="45">
                  <c:v>28.61</c:v>
                </c:pt>
                <c:pt idx="46">
                  <c:v>28.89</c:v>
                </c:pt>
                <c:pt idx="47">
                  <c:v>29.14</c:v>
                </c:pt>
                <c:pt idx="48">
                  <c:v>29.32</c:v>
                </c:pt>
                <c:pt idx="49">
                  <c:v>29.41</c:v>
                </c:pt>
                <c:pt idx="50">
                  <c:v>29.57</c:v>
                </c:pt>
                <c:pt idx="51">
                  <c:v>29.69</c:v>
                </c:pt>
                <c:pt idx="52">
                  <c:v>29.76</c:v>
                </c:pt>
                <c:pt idx="53">
                  <c:v>29.86</c:v>
                </c:pt>
                <c:pt idx="54">
                  <c:v>29.94</c:v>
                </c:pt>
                <c:pt idx="55">
                  <c:v>30</c:v>
                </c:pt>
                <c:pt idx="56">
                  <c:v>30</c:v>
                </c:pt>
                <c:pt idx="57">
                  <c:v>30.05</c:v>
                </c:pt>
                <c:pt idx="58">
                  <c:v>30.15</c:v>
                </c:pt>
                <c:pt idx="59">
                  <c:v>30.2</c:v>
                </c:pt>
                <c:pt idx="60">
                  <c:v>30.25</c:v>
                </c:pt>
                <c:pt idx="61">
                  <c:v>30.42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C-4133-BB92-5F58E4CF7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394696"/>
        <c:axId val="585393056"/>
      </c:lineChart>
      <c:lineChart>
        <c:grouping val="standard"/>
        <c:varyColors val="0"/>
        <c:ser>
          <c:idx val="2"/>
          <c:order val="1"/>
          <c:tx>
            <c:strRef>
              <c:f>Data_Prag!$C$1</c:f>
              <c:strCache>
                <c:ptCount val="1"/>
                <c:pt idx="0">
                  <c:v>porody dvojčat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Data_Prag!$A$7:$A$68</c:f>
              <c:numCache>
                <c:formatCode>General</c:formatCod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numCache>
            </c:numRef>
          </c:cat>
          <c:val>
            <c:numRef>
              <c:f>Data_Prag!$C$7:$C$68</c:f>
              <c:numCache>
                <c:formatCode>0.0</c:formatCode>
                <c:ptCount val="62"/>
                <c:pt idx="0">
                  <c:v>9.9875834238708663</c:v>
                </c:pt>
                <c:pt idx="1">
                  <c:v>9.7938104951145544</c:v>
                </c:pt>
                <c:pt idx="2">
                  <c:v>9.4216585716855548</c:v>
                </c:pt>
                <c:pt idx="3">
                  <c:v>9.4999730878949347</c:v>
                </c:pt>
                <c:pt idx="4">
                  <c:v>8.8082599311672407</c:v>
                </c:pt>
                <c:pt idx="5">
                  <c:v>9.783658095484153</c:v>
                </c:pt>
                <c:pt idx="6">
                  <c:v>9.320054798798969</c:v>
                </c:pt>
                <c:pt idx="7">
                  <c:v>8.9536466023914993</c:v>
                </c:pt>
                <c:pt idx="8">
                  <c:v>8.9027262320541904</c:v>
                </c:pt>
                <c:pt idx="9">
                  <c:v>9.0937729707025099</c:v>
                </c:pt>
                <c:pt idx="10">
                  <c:v>9.5623690260625427</c:v>
                </c:pt>
                <c:pt idx="11">
                  <c:v>9.0560395267195428</c:v>
                </c:pt>
                <c:pt idx="12">
                  <c:v>9.3454507571347154</c:v>
                </c:pt>
                <c:pt idx="13">
                  <c:v>9.5090399346563945</c:v>
                </c:pt>
                <c:pt idx="14">
                  <c:v>9.6476813526390313</c:v>
                </c:pt>
                <c:pt idx="15">
                  <c:v>9.2851871431038902</c:v>
                </c:pt>
                <c:pt idx="16">
                  <c:v>9.2410159763567048</c:v>
                </c:pt>
                <c:pt idx="17">
                  <c:v>9.2566016073478767</c:v>
                </c:pt>
                <c:pt idx="18">
                  <c:v>9.3098381434163731</c:v>
                </c:pt>
                <c:pt idx="19">
                  <c:v>8.8143734915878689</c:v>
                </c:pt>
                <c:pt idx="20">
                  <c:v>9.4063736177657091</c:v>
                </c:pt>
                <c:pt idx="21">
                  <c:v>8.9597886907865014</c:v>
                </c:pt>
                <c:pt idx="22">
                  <c:v>9.265424665297159</c:v>
                </c:pt>
                <c:pt idx="23">
                  <c:v>9.659398353295602</c:v>
                </c:pt>
                <c:pt idx="24">
                  <c:v>8.9476270453028626</c:v>
                </c:pt>
                <c:pt idx="25">
                  <c:v>9.4694167431124789</c:v>
                </c:pt>
                <c:pt idx="26">
                  <c:v>8.8449570936706561</c:v>
                </c:pt>
                <c:pt idx="27">
                  <c:v>9.6410902498233106</c:v>
                </c:pt>
                <c:pt idx="28">
                  <c:v>8.9905171630260252</c:v>
                </c:pt>
                <c:pt idx="29">
                  <c:v>8.7365644008486054</c:v>
                </c:pt>
                <c:pt idx="30">
                  <c:v>8.8678141453952026</c:v>
                </c:pt>
                <c:pt idx="31">
                  <c:v>8.9767304493805664</c:v>
                </c:pt>
                <c:pt idx="32">
                  <c:v>9.5156996643463021</c:v>
                </c:pt>
                <c:pt idx="33">
                  <c:v>8.9727825595693069</c:v>
                </c:pt>
                <c:pt idx="34">
                  <c:v>9.4250528860682987</c:v>
                </c:pt>
                <c:pt idx="35">
                  <c:v>10.59322033898305</c:v>
                </c:pt>
                <c:pt idx="36">
                  <c:v>11.531427041977071</c:v>
                </c:pt>
                <c:pt idx="37">
                  <c:v>13.044932545434273</c:v>
                </c:pt>
                <c:pt idx="38">
                  <c:v>16.19691508652533</c:v>
                </c:pt>
                <c:pt idx="39">
                  <c:v>16.163378112044946</c:v>
                </c:pt>
                <c:pt idx="40">
                  <c:v>15.24166053880607</c:v>
                </c:pt>
                <c:pt idx="41">
                  <c:v>17.053396701146212</c:v>
                </c:pt>
                <c:pt idx="42">
                  <c:v>16.414941749907108</c:v>
                </c:pt>
                <c:pt idx="43">
                  <c:v>17.23073590729409</c:v>
                </c:pt>
                <c:pt idx="44">
                  <c:v>18.870084722829368</c:v>
                </c:pt>
                <c:pt idx="45">
                  <c:v>19.155411453464087</c:v>
                </c:pt>
                <c:pt idx="46">
                  <c:v>20.339472039236426</c:v>
                </c:pt>
                <c:pt idx="47">
                  <c:v>20.407619555081922</c:v>
                </c:pt>
                <c:pt idx="48">
                  <c:v>20.27608171746332</c:v>
                </c:pt>
                <c:pt idx="49">
                  <c:v>20.453978548266402</c:v>
                </c:pt>
                <c:pt idx="50">
                  <c:v>21.274005009741163</c:v>
                </c:pt>
                <c:pt idx="51">
                  <c:v>19.163681596692886</c:v>
                </c:pt>
                <c:pt idx="52">
                  <c:v>18.578427705886753</c:v>
                </c:pt>
                <c:pt idx="53">
                  <c:v>16.892982622732884</c:v>
                </c:pt>
                <c:pt idx="54">
                  <c:v>15.504804370457038</c:v>
                </c:pt>
                <c:pt idx="55">
                  <c:v>14.76456140030497</c:v>
                </c:pt>
                <c:pt idx="56">
                  <c:v>14.96463068691874</c:v>
                </c:pt>
                <c:pt idx="57">
                  <c:v>13.99528189360405</c:v>
                </c:pt>
                <c:pt idx="58" formatCode="General">
                  <c:v>13.24145505433868</c:v>
                </c:pt>
                <c:pt idx="59" formatCode="General">
                  <c:v>13.088534264073548</c:v>
                </c:pt>
                <c:pt idx="60" formatCode="General">
                  <c:v>13.374740062842957</c:v>
                </c:pt>
                <c:pt idx="61" formatCode="General">
                  <c:v>12.563970647965125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C-4133-BB92-5F58E4CF7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462120"/>
        <c:axId val="479457856"/>
      </c:lineChart>
      <c:catAx>
        <c:axId val="585394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5393056"/>
        <c:crosses val="autoZero"/>
        <c:auto val="1"/>
        <c:lblAlgn val="ctr"/>
        <c:lblOffset val="100"/>
        <c:noMultiLvlLbl val="0"/>
      </c:catAx>
      <c:valAx>
        <c:axId val="585393056"/>
        <c:scaling>
          <c:orientation val="minMax"/>
          <c:min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Věk</a:t>
                </a:r>
              </a:p>
            </c:rich>
          </c:tx>
          <c:layout>
            <c:manualLayout>
              <c:xMode val="edge"/>
              <c:yMode val="edge"/>
              <c:x val="1.5134295713035874E-2"/>
              <c:y val="0.39328004216933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5394696"/>
        <c:crosses val="autoZero"/>
        <c:crossBetween val="between"/>
      </c:valAx>
      <c:valAx>
        <c:axId val="479457856"/>
        <c:scaling>
          <c:orientation val="minMax"/>
          <c:min val="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/>
                  <a:t>Porody dvojčat (na 1000 porodů)</a:t>
                </a:r>
              </a:p>
            </c:rich>
          </c:tx>
          <c:layout>
            <c:manualLayout>
              <c:xMode val="edge"/>
              <c:yMode val="edge"/>
              <c:x val="0.94181014873140856"/>
              <c:y val="0.14241762687158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462120"/>
        <c:crosses val="max"/>
        <c:crossBetween val="between"/>
      </c:valAx>
      <c:catAx>
        <c:axId val="479462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457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07086614173227"/>
          <c:y val="5.5727267813730552E-2"/>
          <c:w val="0.44496937882764664"/>
          <c:h val="0.22246832145649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9.5634308853791025E-2"/>
          <c:y val="0.1266149897173417"/>
          <c:w val="0.8765279287418728"/>
          <c:h val="0.704847014222142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Podil_NizkePorHmot!$E$16</c:f>
              <c:strCache>
                <c:ptCount val="1"/>
                <c:pt idx="0">
                  <c:v>Všechna těhotenství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EA-4334-9281-943F593FB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Podil_NizkePorHmot!$D$22:$D$25</c:f>
              <c:strCache>
                <c:ptCount val="4"/>
                <c:pt idx="0">
                  <c:v>Bez ART</c:v>
                </c:pt>
                <c:pt idx="1">
                  <c:v>IVF/ICSI</c:v>
                </c:pt>
                <c:pt idx="2">
                  <c:v>KET</c:v>
                </c:pt>
                <c:pt idx="3">
                  <c:v>OoR </c:v>
                </c:pt>
              </c:strCache>
            </c:strRef>
          </c:cat>
          <c:val>
            <c:numRef>
              <c:f>Podil_NizkePorHmot!$E$22:$E$25</c:f>
              <c:numCache>
                <c:formatCode>0.0</c:formatCode>
                <c:ptCount val="4"/>
                <c:pt idx="0">
                  <c:v>6.8077195045406516</c:v>
                </c:pt>
                <c:pt idx="1">
                  <c:v>14.917391651368824</c:v>
                </c:pt>
                <c:pt idx="2">
                  <c:v>11.985532551758544</c:v>
                </c:pt>
                <c:pt idx="3">
                  <c:v>23.175542406311639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0-4089-B605-0C1ACDDE07E3}"/>
            </c:ext>
          </c:extLst>
        </c:ser>
        <c:ser>
          <c:idx val="0"/>
          <c:order val="1"/>
          <c:tx>
            <c:strRef>
              <c:f>Podil_NizkePorHmot!$F$16</c:f>
              <c:strCache>
                <c:ptCount val="1"/>
                <c:pt idx="0">
                  <c:v>Jednočetná těhotenství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Podil_NizkePorHmot!$D$22:$D$25</c:f>
              <c:strCache>
                <c:ptCount val="4"/>
                <c:pt idx="0">
                  <c:v>Bez ART</c:v>
                </c:pt>
                <c:pt idx="1">
                  <c:v>IVF/ICSI</c:v>
                </c:pt>
                <c:pt idx="2">
                  <c:v>KET</c:v>
                </c:pt>
                <c:pt idx="3">
                  <c:v>OoR </c:v>
                </c:pt>
              </c:strCache>
            </c:strRef>
          </c:cat>
          <c:val>
            <c:numRef>
              <c:f>Podil_NizkePorHmot!$F$22:$F$25</c:f>
              <c:numCache>
                <c:formatCode>0.0</c:formatCode>
                <c:ptCount val="4"/>
                <c:pt idx="0">
                  <c:v>5.9884757192219338</c:v>
                </c:pt>
                <c:pt idx="1">
                  <c:v>9.2204160111868561</c:v>
                </c:pt>
                <c:pt idx="2">
                  <c:v>7.4113856068743278</c:v>
                </c:pt>
                <c:pt idx="3">
                  <c:v>12.605042016806722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0-4089-B605-0C1ACDDE0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32991"/>
        <c:axId val="42546719"/>
      </c:barChart>
      <c:catAx>
        <c:axId val="42532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/>
                  <a:t>Způsob početí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46719"/>
        <c:crosses val="autoZero"/>
        <c:auto val="1"/>
        <c:lblAlgn val="ctr"/>
        <c:lblOffset val="100"/>
        <c:noMultiLvlLbl val="0"/>
      </c:catAx>
      <c:valAx>
        <c:axId val="425467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3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'obr1'!$B$3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'obr1'!$A$4:$A$12</c:f>
              <c:strCache>
                <c:ptCount val="9"/>
                <c:pt idx="0">
                  <c:v>IVF/ICSI</c:v>
                </c:pt>
                <c:pt idx="1">
                  <c:v>KET</c:v>
                </c:pt>
                <c:pt idx="2">
                  <c:v>OoR</c:v>
                </c:pt>
                <c:pt idx="3">
                  <c:v>bez ART</c:v>
                </c:pt>
                <c:pt idx="5">
                  <c:v>IVF/ICSI</c:v>
                </c:pt>
                <c:pt idx="6">
                  <c:v>KET</c:v>
                </c:pt>
                <c:pt idx="7">
                  <c:v>OoR</c:v>
                </c:pt>
                <c:pt idx="8">
                  <c:v>bez ART</c:v>
                </c:pt>
              </c:strCache>
            </c:strRef>
          </c:cat>
          <c:val>
            <c:numRef>
              <c:f>'obr1'!$B$4:$B$12</c:f>
              <c:numCache>
                <c:formatCode>General</c:formatCode>
                <c:ptCount val="9"/>
                <c:pt idx="0">
                  <c:v>0.19211136890951275</c:v>
                </c:pt>
                <c:pt idx="1">
                  <c:v>0.16960651289009498</c:v>
                </c:pt>
                <c:pt idx="2">
                  <c:v>0.26973684210526316</c:v>
                </c:pt>
                <c:pt idx="3">
                  <c:v>7.1972146232280529E-2</c:v>
                </c:pt>
                <c:pt idx="5">
                  <c:v>0.12446581196581197</c:v>
                </c:pt>
                <c:pt idx="6">
                  <c:v>0.10852713178294573</c:v>
                </c:pt>
                <c:pt idx="7">
                  <c:v>0.16521739130434782</c:v>
                </c:pt>
                <c:pt idx="8">
                  <c:v>6.5148155613787548E-2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0-4E3A-8841-8E13FECF9AD4}"/>
            </c:ext>
          </c:extLst>
        </c:ser>
        <c:ser>
          <c:idx val="1"/>
          <c:order val="1"/>
          <c:tx>
            <c:strRef>
              <c:f>'obr1'!$C$3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'obr1'!$A$4:$A$12</c:f>
              <c:strCache>
                <c:ptCount val="9"/>
                <c:pt idx="0">
                  <c:v>IVF/ICSI</c:v>
                </c:pt>
                <c:pt idx="1">
                  <c:v>KET</c:v>
                </c:pt>
                <c:pt idx="2">
                  <c:v>OoR</c:v>
                </c:pt>
                <c:pt idx="3">
                  <c:v>bez ART</c:v>
                </c:pt>
                <c:pt idx="5">
                  <c:v>IVF/ICSI</c:v>
                </c:pt>
                <c:pt idx="6">
                  <c:v>KET</c:v>
                </c:pt>
                <c:pt idx="7">
                  <c:v>OoR</c:v>
                </c:pt>
                <c:pt idx="8">
                  <c:v>bez ART</c:v>
                </c:pt>
              </c:strCache>
            </c:strRef>
          </c:cat>
          <c:val>
            <c:numRef>
              <c:f>'obr1'!$C$4:$C$12</c:f>
              <c:numCache>
                <c:formatCode>General</c:formatCode>
                <c:ptCount val="9"/>
                <c:pt idx="0">
                  <c:v>0.12350804359107422</c:v>
                </c:pt>
                <c:pt idx="1">
                  <c:v>0.11141304347826086</c:v>
                </c:pt>
                <c:pt idx="2">
                  <c:v>0.16981132075471697</c:v>
                </c:pt>
                <c:pt idx="3">
                  <c:v>6.484257173180405E-2</c:v>
                </c:pt>
                <c:pt idx="5">
                  <c:v>9.934497816593886E-2</c:v>
                </c:pt>
                <c:pt idx="6">
                  <c:v>8.7106017191977081E-2</c:v>
                </c:pt>
                <c:pt idx="7">
                  <c:v>0.12365591397849462</c:v>
                </c:pt>
                <c:pt idx="8">
                  <c:v>5.8927141713370698E-2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0-4E3A-8841-8E13FECF9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196496"/>
        <c:axId val="530197808"/>
      </c:barChart>
      <c:catAx>
        <c:axId val="53019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197808"/>
        <c:crosses val="autoZero"/>
        <c:auto val="1"/>
        <c:lblAlgn val="ctr"/>
        <c:lblOffset val="100"/>
        <c:noMultiLvlLbl val="0"/>
      </c:catAx>
      <c:valAx>
        <c:axId val="5301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Podíl předčasných porodů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160084572761738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19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35608048993873"/>
          <c:y val="6.5392971711869349E-2"/>
          <c:w val="0.21878630796150481"/>
          <c:h val="8.6535797608632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1119837597407382"/>
          <c:y val="2.730433863552291E-2"/>
          <c:w val="0.75329935743749032"/>
          <c:h val="0.83107429279673362"/>
        </c:manualLayout>
      </c:layout>
      <c:lineChart>
        <c:grouping val="standard"/>
        <c:varyColors val="0"/>
        <c:ser>
          <c:idx val="1"/>
          <c:order val="0"/>
          <c:tx>
            <c:strRef>
              <c:f>Fig_3!$B$1</c:f>
              <c:strCache>
                <c:ptCount val="1"/>
                <c:pt idx="0">
                  <c:v>IVF</c:v>
                </c:pt>
              </c:strCache>
            </c:strRef>
          </c:tx>
          <c:spPr>
            <a:ln w="22225" cap="rnd">
              <a:solidFill>
                <a:srgbClr val="4472C4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Fig_3!$A$2:$A$16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Fig_3!$B$2:$B$16</c:f>
              <c:numCache>
                <c:formatCode>General</c:formatCode>
                <c:ptCount val="15"/>
                <c:pt idx="0">
                  <c:v>0.99992019154030332</c:v>
                </c:pt>
                <c:pt idx="1">
                  <c:v>0.99968076616121315</c:v>
                </c:pt>
                <c:pt idx="2">
                  <c:v>0.99872306464485239</c:v>
                </c:pt>
                <c:pt idx="3">
                  <c:v>0.99680750853908429</c:v>
                </c:pt>
                <c:pt idx="4">
                  <c:v>0.99513106136178708</c:v>
                </c:pt>
                <c:pt idx="5">
                  <c:v>0.99257606525607223</c:v>
                </c:pt>
                <c:pt idx="6">
                  <c:v>0.98946191324730448</c:v>
                </c:pt>
                <c:pt idx="7">
                  <c:v>0.98530954301981188</c:v>
                </c:pt>
                <c:pt idx="8">
                  <c:v>0.98011886989939312</c:v>
                </c:pt>
                <c:pt idx="9">
                  <c:v>0.97261082868265913</c:v>
                </c:pt>
                <c:pt idx="10">
                  <c:v>0.9627029426480197</c:v>
                </c:pt>
                <c:pt idx="11">
                  <c:v>0.95103284719579362</c:v>
                </c:pt>
                <c:pt idx="12">
                  <c:v>0.93176595780657145</c:v>
                </c:pt>
                <c:pt idx="13">
                  <c:v>0.90122280803336086</c:v>
                </c:pt>
                <c:pt idx="14">
                  <c:v>0.85379423817502009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9-44B3-B1D6-3140511F86FF}"/>
            </c:ext>
          </c:extLst>
        </c:ser>
        <c:ser>
          <c:idx val="3"/>
          <c:order val="1"/>
          <c:tx>
            <c:strRef>
              <c:f>Fig_3!$C$1</c:f>
              <c:strCache>
                <c:ptCount val="1"/>
                <c:pt idx="0">
                  <c:v>FET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Fig_3!$A$2:$A$16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Fig_3!$C$2:$C$16</c:f>
              <c:numCache>
                <c:formatCode>General</c:formatCode>
                <c:ptCount val="15"/>
                <c:pt idx="0">
                  <c:v>0.99987531172069821</c:v>
                </c:pt>
                <c:pt idx="1">
                  <c:v>0.99975060789035131</c:v>
                </c:pt>
                <c:pt idx="2">
                  <c:v>0.99850333621935083</c:v>
                </c:pt>
                <c:pt idx="3">
                  <c:v>0.99725590872704106</c:v>
                </c:pt>
                <c:pt idx="4">
                  <c:v>0.99488535170642134</c:v>
                </c:pt>
                <c:pt idx="5">
                  <c:v>0.99313829683983124</c:v>
                </c:pt>
                <c:pt idx="6">
                  <c:v>0.98964374801023458</c:v>
                </c:pt>
                <c:pt idx="7">
                  <c:v>0.98614897881559638</c:v>
                </c:pt>
                <c:pt idx="8">
                  <c:v>0.98290342521443119</c:v>
                </c:pt>
                <c:pt idx="9">
                  <c:v>0.9774095544434156</c:v>
                </c:pt>
                <c:pt idx="10">
                  <c:v>0.96841843550641216</c:v>
                </c:pt>
                <c:pt idx="11">
                  <c:v>0.95717736254638408</c:v>
                </c:pt>
                <c:pt idx="12">
                  <c:v>0.94105884811932528</c:v>
                </c:pt>
                <c:pt idx="13">
                  <c:v>0.91256274381343427</c:v>
                </c:pt>
                <c:pt idx="14">
                  <c:v>0.8683097011682348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9-44B3-B1D6-3140511F86FF}"/>
            </c:ext>
          </c:extLst>
        </c:ser>
        <c:ser>
          <c:idx val="2"/>
          <c:order val="2"/>
          <c:tx>
            <c:strRef>
              <c:f>Fig_3!$D$1</c:f>
              <c:strCache>
                <c:ptCount val="1"/>
                <c:pt idx="0">
                  <c:v>OoR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Fig_3!$A$2:$A$16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Fig_3!$D$2:$D$16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0.99704142011834318</c:v>
                </c:pt>
                <c:pt idx="3">
                  <c:v>0.99309664694280075</c:v>
                </c:pt>
                <c:pt idx="4">
                  <c:v>0.98717948717948723</c:v>
                </c:pt>
                <c:pt idx="5">
                  <c:v>0.98421942874716495</c:v>
                </c:pt>
                <c:pt idx="6">
                  <c:v>0.98026872356403538</c:v>
                </c:pt>
                <c:pt idx="7">
                  <c:v>0.97532785298155544</c:v>
                </c:pt>
                <c:pt idx="8">
                  <c:v>0.96248158946710749</c:v>
                </c:pt>
                <c:pt idx="9">
                  <c:v>0.95160050263859963</c:v>
                </c:pt>
                <c:pt idx="10">
                  <c:v>0.929815683639589</c:v>
                </c:pt>
                <c:pt idx="11">
                  <c:v>0.909021083685988</c:v>
                </c:pt>
                <c:pt idx="12">
                  <c:v>0.88030473136911036</c:v>
                </c:pt>
                <c:pt idx="13">
                  <c:v>0.84762750287059441</c:v>
                </c:pt>
                <c:pt idx="14">
                  <c:v>0.79910676964552541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89-44B3-B1D6-3140511F86FF}"/>
            </c:ext>
          </c:extLst>
        </c:ser>
        <c:ser>
          <c:idx val="4"/>
          <c:order val="3"/>
          <c:tx>
            <c:strRef>
              <c:f>Fig_3!$E$1</c:f>
              <c:strCache>
                <c:ptCount val="1"/>
                <c:pt idx="0">
                  <c:v>without ART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Fig_3!$A$2:$A$16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Fig_3!$E$2:$E$16</c:f>
              <c:numCache>
                <c:formatCode>General</c:formatCode>
                <c:ptCount val="15"/>
                <c:pt idx="0">
                  <c:v>0.99992851037870434</c:v>
                </c:pt>
                <c:pt idx="1">
                  <c:v>0.99969653734270658</c:v>
                </c:pt>
                <c:pt idx="2">
                  <c:v>0.99929449852393459</c:v>
                </c:pt>
                <c:pt idx="3">
                  <c:v>0.99874144198489256</c:v>
                </c:pt>
                <c:pt idx="4">
                  <c:v>0.99806277909871099</c:v>
                </c:pt>
                <c:pt idx="5">
                  <c:v>0.99730457987601184</c:v>
                </c:pt>
                <c:pt idx="6">
                  <c:v>0.99628400881952728</c:v>
                </c:pt>
                <c:pt idx="7">
                  <c:v>0.99502329330955208</c:v>
                </c:pt>
                <c:pt idx="8">
                  <c:v>0.9932997751349647</c:v>
                </c:pt>
                <c:pt idx="9">
                  <c:v>0.99083812280033767</c:v>
                </c:pt>
                <c:pt idx="10">
                  <c:v>0.98747742204713695</c:v>
                </c:pt>
                <c:pt idx="11">
                  <c:v>0.98229957525463674</c:v>
                </c:pt>
                <c:pt idx="12">
                  <c:v>0.97388963552222596</c:v>
                </c:pt>
                <c:pt idx="13">
                  <c:v>0.95970531296522499</c:v>
                </c:pt>
                <c:pt idx="14">
                  <c:v>0.9320098526392121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89-44B3-B1D6-3140511F8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32991"/>
        <c:axId val="42546719"/>
      </c:lineChart>
      <c:catAx>
        <c:axId val="42532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Completed week of pregnancy</a:t>
                </a:r>
              </a:p>
            </c:rich>
          </c:tx>
          <c:layout>
            <c:manualLayout>
              <c:xMode val="edge"/>
              <c:yMode val="edge"/>
              <c:x val="0.34195495596049297"/>
              <c:y val="0.94210751230963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46719"/>
        <c:crosses val="autoZero"/>
        <c:auto val="1"/>
        <c:lblAlgn val="ctr"/>
        <c:lblOffset val="100"/>
        <c:noMultiLvlLbl val="0"/>
      </c:catAx>
      <c:valAx>
        <c:axId val="42546719"/>
        <c:scaling>
          <c:orientation val="minMax"/>
          <c:max val="1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Survival function (proportion of ongoing pregnancies)</a:t>
                </a:r>
              </a:p>
              <a:p>
                <a:pPr algn="ctr" rtl="0">
                  <a:defRPr/>
                </a:pPr>
                <a:endParaRPr lang="cs-CZ"/>
              </a:p>
            </c:rich>
          </c:tx>
          <c:layout>
            <c:manualLayout>
              <c:xMode val="edge"/>
              <c:yMode val="edge"/>
              <c:x val="1.2400293641406405E-3"/>
              <c:y val="8.5763834666184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0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32991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2733776480977358"/>
          <c:y val="0.6971439491901541"/>
          <c:w val="0.6665683987628872"/>
          <c:h val="0.1521612638627382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/>
      </a:pPr>
      <a:endParaRPr lang="cs-CZ"/>
    </a:p>
  </c:txPr>
  <c:externalData r:id="rId4">
    <c:autoUpdate val="0"/>
  </c:externalData>
  <c:extLst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78797565250309"/>
          <c:y val="3.0529304029304039E-2"/>
          <c:w val="0.75439004479498106"/>
          <c:h val="0.83516468458528215"/>
        </c:manualLayout>
      </c:layout>
      <c:lineChart>
        <c:grouping val="standard"/>
        <c:varyColors val="0"/>
        <c:ser>
          <c:idx val="0"/>
          <c:order val="0"/>
          <c:tx>
            <c:strRef>
              <c:f>Fig_4!$B$1</c:f>
              <c:strCache>
                <c:ptCount val="1"/>
                <c:pt idx="0">
                  <c:v>IVF</c:v>
                </c:pt>
              </c:strCache>
            </c:strRef>
          </c:tx>
          <c:spPr>
            <a:ln w="22225" cap="rnd">
              <a:solidFill>
                <a:srgbClr val="4472C4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Fig_4!$A$2:$A$16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Fig_4!$B$2:$B$16</c:f>
              <c:numCache>
                <c:formatCode>General</c:formatCode>
                <c:ptCount val="15"/>
                <c:pt idx="0">
                  <c:v>0.99991261032945911</c:v>
                </c:pt>
                <c:pt idx="1">
                  <c:v>0.99991261032945911</c:v>
                </c:pt>
                <c:pt idx="2">
                  <c:v>0.99930088263567252</c:v>
                </c:pt>
                <c:pt idx="3">
                  <c:v>0.99816471756008529</c:v>
                </c:pt>
                <c:pt idx="4">
                  <c:v>0.99694088728064045</c:v>
                </c:pt>
                <c:pt idx="5">
                  <c:v>0.99536711521565013</c:v>
                </c:pt>
                <c:pt idx="6">
                  <c:v>0.99335600759058218</c:v>
                </c:pt>
                <c:pt idx="7">
                  <c:v>0.99012060510107069</c:v>
                </c:pt>
                <c:pt idx="8">
                  <c:v>0.98671016539261924</c:v>
                </c:pt>
                <c:pt idx="9">
                  <c:v>0.98216190472420184</c:v>
                </c:pt>
                <c:pt idx="10">
                  <c:v>0.97489927047839053</c:v>
                </c:pt>
                <c:pt idx="11">
                  <c:v>0.96815892354233635</c:v>
                </c:pt>
                <c:pt idx="12">
                  <c:v>0.95555131954612571</c:v>
                </c:pt>
                <c:pt idx="13">
                  <c:v>0.93366010947634048</c:v>
                </c:pt>
                <c:pt idx="14">
                  <c:v>0.89485614770712962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C6-A4B3-42D72C23BFBF}"/>
            </c:ext>
          </c:extLst>
        </c:ser>
        <c:ser>
          <c:idx val="1"/>
          <c:order val="1"/>
          <c:tx>
            <c:strRef>
              <c:f>Fig_4!$C$1</c:f>
              <c:strCache>
                <c:ptCount val="1"/>
                <c:pt idx="0">
                  <c:v>FET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Fig_4!$A$2:$A$16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Fig_4!$C$2:$C$16</c:f>
              <c:numCache>
                <c:formatCode>General</c:formatCode>
                <c:ptCount val="15"/>
                <c:pt idx="0">
                  <c:v>0.99986575379245535</c:v>
                </c:pt>
                <c:pt idx="1">
                  <c:v>0.99973148955802638</c:v>
                </c:pt>
                <c:pt idx="2">
                  <c:v>0.99879145054574803</c:v>
                </c:pt>
                <c:pt idx="3">
                  <c:v>0.9977169757788058</c:v>
                </c:pt>
                <c:pt idx="4">
                  <c:v>0.99623927458942019</c:v>
                </c:pt>
                <c:pt idx="5">
                  <c:v>0.99449254715403512</c:v>
                </c:pt>
                <c:pt idx="6">
                  <c:v>0.99193929286095672</c:v>
                </c:pt>
                <c:pt idx="7">
                  <c:v>0.98911708379035923</c:v>
                </c:pt>
                <c:pt idx="8">
                  <c:v>0.98683228313482063</c:v>
                </c:pt>
                <c:pt idx="9">
                  <c:v>0.98333716811486349</c:v>
                </c:pt>
                <c:pt idx="10">
                  <c:v>0.97795933290504744</c:v>
                </c:pt>
                <c:pt idx="11">
                  <c:v>0.97231144126090685</c:v>
                </c:pt>
                <c:pt idx="12">
                  <c:v>0.95966654980012578</c:v>
                </c:pt>
                <c:pt idx="13">
                  <c:v>0.93813880385297954</c:v>
                </c:pt>
                <c:pt idx="14">
                  <c:v>0.90422530814634483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D4-4EC6-A4B3-42D72C23BFBF}"/>
            </c:ext>
          </c:extLst>
        </c:ser>
        <c:ser>
          <c:idx val="2"/>
          <c:order val="2"/>
          <c:tx>
            <c:strRef>
              <c:f>Fig_4!$D$1</c:f>
              <c:strCache>
                <c:ptCount val="1"/>
                <c:pt idx="0">
                  <c:v>OoR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Fig_4!$A$2:$A$16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Fig_4!$D$2:$D$16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0.99759903961584628</c:v>
                </c:pt>
                <c:pt idx="3">
                  <c:v>0.99279711884753896</c:v>
                </c:pt>
                <c:pt idx="4">
                  <c:v>0.98799519807923164</c:v>
                </c:pt>
                <c:pt idx="5">
                  <c:v>0.98559277814469248</c:v>
                </c:pt>
                <c:pt idx="6">
                  <c:v>0.98318742664220393</c:v>
                </c:pt>
                <c:pt idx="7">
                  <c:v>0.977170367727625</c:v>
                </c:pt>
                <c:pt idx="8">
                  <c:v>0.96754307346429869</c:v>
                </c:pt>
                <c:pt idx="9">
                  <c:v>0.96031361089794021</c:v>
                </c:pt>
                <c:pt idx="10">
                  <c:v>0.94583652128641349</c:v>
                </c:pt>
                <c:pt idx="11">
                  <c:v>0.93618512821206235</c:v>
                </c:pt>
                <c:pt idx="12">
                  <c:v>0.92170803860053563</c:v>
                </c:pt>
                <c:pt idx="13">
                  <c:v>0.8987859800489516</c:v>
                </c:pt>
                <c:pt idx="14">
                  <c:v>0.86259325602013481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D4-4EC6-A4B3-42D72C23BFBF}"/>
            </c:ext>
          </c:extLst>
        </c:ser>
        <c:ser>
          <c:idx val="3"/>
          <c:order val="3"/>
          <c:tx>
            <c:strRef>
              <c:f>Fig_4!$E$1</c:f>
              <c:strCache>
                <c:ptCount val="1"/>
                <c:pt idx="0">
                  <c:v>without ART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Fig_4!$A$2:$A$16</c:f>
              <c:strCache>
                <c:ptCount val="15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</c:strCache>
            </c:strRef>
          </c:cat>
          <c:val>
            <c:numRef>
              <c:f>Fig_4!$E$2:$E$16</c:f>
              <c:numCache>
                <c:formatCode>General</c:formatCode>
                <c:ptCount val="15"/>
                <c:pt idx="0">
                  <c:v>0.99993406149810671</c:v>
                </c:pt>
                <c:pt idx="1">
                  <c:v>0.99973782978866665</c:v>
                </c:pt>
                <c:pt idx="2">
                  <c:v>0.9993774830347335</c:v>
                </c:pt>
                <c:pt idx="3">
                  <c:v>0.99889161029375628</c:v>
                </c:pt>
                <c:pt idx="4">
                  <c:v>0.99828341498384288</c:v>
                </c:pt>
                <c:pt idx="5">
                  <c:v>0.99760597392833139</c:v>
                </c:pt>
                <c:pt idx="6">
                  <c:v>0.99669994743835522</c:v>
                </c:pt>
                <c:pt idx="7">
                  <c:v>0.99559749849614076</c:v>
                </c:pt>
                <c:pt idx="8">
                  <c:v>0.99409254995759633</c:v>
                </c:pt>
                <c:pt idx="9">
                  <c:v>0.99200943333752212</c:v>
                </c:pt>
                <c:pt idx="10">
                  <c:v>0.9890870939666131</c:v>
                </c:pt>
                <c:pt idx="11">
                  <c:v>0.98462479750260201</c:v>
                </c:pt>
                <c:pt idx="12">
                  <c:v>0.97717252243047403</c:v>
                </c:pt>
                <c:pt idx="13">
                  <c:v>0.96422276713703559</c:v>
                </c:pt>
                <c:pt idx="14">
                  <c:v>0.93827699607973669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D4-4EC6-A4B3-42D72C23B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160416"/>
        <c:axId val="530161728"/>
      </c:lineChart>
      <c:catAx>
        <c:axId val="53016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Completed week of pregnancy</a:t>
                </a:r>
              </a:p>
            </c:rich>
          </c:tx>
          <c:layout>
            <c:manualLayout>
              <c:xMode val="edge"/>
              <c:yMode val="edge"/>
              <c:x val="0.35142004073664429"/>
              <c:y val="0.930757675097922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161728"/>
        <c:crosses val="autoZero"/>
        <c:auto val="1"/>
        <c:lblAlgn val="ctr"/>
        <c:lblOffset val="100"/>
        <c:noMultiLvlLbl val="0"/>
      </c:catAx>
      <c:valAx>
        <c:axId val="530161728"/>
        <c:scaling>
          <c:orientation val="minMax"/>
          <c:max val="1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Survival function (proportion of ongoing pregnancies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7.4021541711528195E-3"/>
              <c:y val="0.10772692062150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01604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2027480260803864"/>
          <c:y val="0.68126170825131049"/>
          <c:w val="0.70585750934641633"/>
          <c:h val="0.15719471529965737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52_FEFF5F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4E5EDB-BFC6-4BBE-B99C-169BFF4CB6DE}" authorId="{37253FE8-C91C-2E81-AB27-122733D2EC75}" created="2022-11-20T02:12:39.67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35317642" sldId="333"/>
      <ac:spMk id="3" creationId="{B65E0943-8078-4F28-93B4-F5D589AE79FF}"/>
      <ac:txMk cp="0" len="5">
        <ac:context len="124" hash="1188613685"/>
      </ac:txMk>
    </ac:txMkLst>
    <p188:pos x="476250" y="285893"/>
    <p188:txBody>
      <a:bodyPr/>
      <a:lstStyle/>
      <a:p>
        <a:r>
          <a:rPr lang="en-GB"/>
          <a:t>Fig. 8</a:t>
        </a:r>
      </a:p>
    </p188:txBody>
  </p188:cm>
  <p188:cm id="{298B3AEF-6DCA-42CF-A140-D5E2662D9DCA}" authorId="{37253FE8-C91C-2E81-AB27-122733D2EC75}" created="2022-11-20T02:13:57.7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35317642" sldId="333"/>
      <ac:spMk id="3" creationId="{B65E0943-8078-4F28-93B4-F5D589AE79FF}"/>
      <ac:txMk cp="119" len="4">
        <ac:context len="124" hash="1188613685"/>
      </ac:txMk>
    </ac:txMkLst>
    <p188:pos x="1207770" y="509413"/>
    <p188:txBody>
      <a:bodyPr/>
      <a:lstStyle/>
      <a:p>
        <a:r>
          <a:rPr lang="en-GB"/>
          <a:t>Ve třetím grafu má být místo KET FET… Škoda, že v grafech není použito výhradně černé písmo...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0.6998</cdr:x>
      <cdr:y>0.04449</cdr:y>
    </cdr:from>
    <cdr:to>
      <cdr:x>0.82867</cdr:x>
      <cdr:y>0.39857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97A0F6-FCD1-48D4-B27B-7E1D16B0E7E6}"/>
            </a:ext>
          </a:extLst>
        </cdr:cNvPr>
        <cdr:cNvSpPr txBox="1"/>
      </cdr:nvSpPr>
      <cdr:spPr>
        <a:xfrm xmlns:a="http://schemas.openxmlformats.org/drawingml/2006/main">
          <a:off x="6047007" y="223710"/>
          <a:ext cx="1113567" cy="17806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r>
            <a:rPr lang="cs-CZ" b="1" baseline="0" dirty="0" err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úp</a:t>
          </a:r>
          <a:r>
            <a:rPr lang="cs-CZ" b="1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ART</a:t>
          </a:r>
        </a:p>
        <a:p xmlns:a="http://schemas.openxmlformats.org/drawingml/2006/main">
          <a:endParaRPr lang="cs-CZ" sz="1600" b="1" baseline="300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2013 – 0,045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2014 – 0,052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2015 – 0,051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2016 – 0,053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 – 0,057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– 0,058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– 0,059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– 0,058</a:t>
          </a:r>
        </a:p>
      </cdr:txBody>
    </cdr:sp>
  </cdr:relSizeAnchor>
  <cdr:relSizeAnchor xmlns:cdr="http://schemas.openxmlformats.org/drawingml/2006/chartDrawing">
    <cdr:from>
      <cdr:x>0.83367</cdr:x>
      <cdr:y>0.04359</cdr:y>
    </cdr:from>
    <cdr:to>
      <cdr:x>0.97025</cdr:x>
      <cdr:y>0.39857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07215CC-DF76-4E0F-8209-CED130FE5ECE}"/>
            </a:ext>
          </a:extLst>
        </cdr:cNvPr>
        <cdr:cNvSpPr txBox="1"/>
      </cdr:nvSpPr>
      <cdr:spPr>
        <a:xfrm xmlns:a="http://schemas.openxmlformats.org/drawingml/2006/main">
          <a:off x="7203849" y="219208"/>
          <a:ext cx="1180131" cy="17851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cs-CZ" b="1" dirty="0" err="1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cs-CZ" b="1" baseline="0" dirty="0" err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rům</a:t>
          </a:r>
          <a:r>
            <a:rPr lang="cs-CZ" b="1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věk při </a:t>
          </a:r>
        </a:p>
        <a:p xmlns:a="http://schemas.openxmlformats.org/drawingml/2006/main">
          <a:r>
            <a:rPr lang="cs-CZ" b="1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narození - ART</a:t>
          </a:r>
          <a:endParaRPr lang="cs-CZ" b="1" baseline="300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2013 – 33,67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2014 – 33,85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2015 – 34,04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2016 – 34,29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 – 34,40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– 34,54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– 34,51</a:t>
          </a:r>
        </a:p>
        <a:p xmlns:a="http://schemas.openxmlformats.org/drawingml/2006/main">
          <a:r>
            <a:rPr lang="cs-CZ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– 34,58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0.18958</cdr:x>
      <cdr:y>0.89583</cdr:y>
    </cdr:from>
    <cdr:to>
      <cdr:x>0.50486</cdr:x>
      <cdr:y>0.96296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CABD014-AF9C-4549-B995-FAC6A8B90E5D}"/>
            </a:ext>
          </a:extLst>
        </cdr:cNvPr>
        <cdr:cNvSpPr txBox="1"/>
      </cdr:nvSpPr>
      <cdr:spPr>
        <a:xfrm xmlns:a="http://schemas.openxmlformats.org/drawingml/2006/main">
          <a:off x="866775" y="2457450"/>
          <a:ext cx="1441450" cy="184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cs-CZ" sz="1400" b="1" dirty="0"/>
            <a:t>Rodičky celkem</a:t>
          </a:r>
        </a:p>
      </cdr:txBody>
    </cdr:sp>
  </cdr:relSizeAnchor>
  <cdr:relSizeAnchor xmlns:cdr="http://schemas.openxmlformats.org/drawingml/2006/chartDrawing">
    <cdr:from>
      <cdr:x>0.59653</cdr:x>
      <cdr:y>0.88889</cdr:y>
    </cdr:from>
    <cdr:to>
      <cdr:x>0.97361</cdr:x>
      <cdr:y>0.97222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AF443B38-B9FA-425D-9AF6-1BC0393B74D6}"/>
            </a:ext>
          </a:extLst>
        </cdr:cNvPr>
        <cdr:cNvSpPr txBox="1"/>
      </cdr:nvSpPr>
      <cdr:spPr>
        <a:xfrm xmlns:a="http://schemas.openxmlformats.org/drawingml/2006/main">
          <a:off x="2727325" y="2438400"/>
          <a:ext cx="17240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 dirty="0"/>
            <a:t>Jednočetná těhotenství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3A205CF-431C-4AD7-9C8D-F079BE9DD5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6B5435-78BE-44BE-AF1A-A82142DAA1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43B8-6E56-4C4D-95D9-9F242BAE1810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E7479A-60E0-42FC-9B9D-0FB7F5DE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6A3594-C0A5-48B4-A6F3-7C34D3246F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E5CB-9CDB-43FE-BCBD-E487C07E5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46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5F738-BEDD-4D4F-87C9-DD3481FA930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A3A5-5915-40CD-AE09-D4A47B8D6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1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9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3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BD6A0-A52B-2F4C-9E50-C9FDBFB37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8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CC013-D86D-42A0-9A18-5783CCB69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F52134-FB6A-45E6-B1DD-B19EF71DE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23307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DA1CA-A098-45BE-87AA-9A490912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4BF471-D8A3-4F90-894A-7EEE7E9B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08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C6F806-044A-40F1-8AEC-06C4C32EF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66007"/>
            <a:ext cx="2628900" cy="5744095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2332FA-6210-4D7B-B65F-DD83D9CC5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6007"/>
            <a:ext cx="7734300" cy="574409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4000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B9DF6-CBDC-4AC7-93F5-12D6DB125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51384A-8FB6-4917-9711-6A7F3B1B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52470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C064F-6BFE-4777-9C94-A191149F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D97CBC-A1CA-4526-A1F6-A19A5FAF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8070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A4D95-405C-4428-BAAD-8EEB89AB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5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00ABC1-DA7F-4D29-AE4E-06CED19A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992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897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4AA40-9C6B-4B1B-B100-D2C10613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90857E-B051-4F89-BFDC-F3D326E66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3985"/>
            <a:ext cx="5181600" cy="373241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F02931-AD5A-4102-BEC6-9B2632E10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3985"/>
            <a:ext cx="5181600" cy="373241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8640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CF166-8637-44C6-AB83-557679A6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6141ED-5F1F-4110-A45F-7D93CC8F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924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E925F-C20B-43E0-95D0-3F6EE6CE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23161"/>
            <a:ext cx="5157787" cy="309649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062932-BB95-409A-ADF9-3DC8A785A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9248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AAEABFE-B757-49EA-8C71-192912FE2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23161"/>
            <a:ext cx="5183188" cy="309649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069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7669F-7731-4A2E-A4A2-725BB3D9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69152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56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F206F-87AE-4ACA-AD15-0B60B35D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325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B433-13BA-4CD7-A1B5-B3D5F197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6959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DED02A5-E414-49E4-B35F-48A595AE5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32710"/>
            <a:ext cx="3932237" cy="36368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6623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F8493-28DA-4E8C-AA94-2729F986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31020-52C2-4780-BEAA-3E2964A1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546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FFA37-F795-41E5-8C6A-19E2C64A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769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88663F-EE37-4AEA-BCF1-CD0A843B8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6377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B889EC6-4A1F-4091-8557-1383B8690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7895"/>
            <a:ext cx="3932237" cy="36534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078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4789F-61F4-4EBC-B8E8-50F119EE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E631D0-6304-476D-9F14-63B404D5B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992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2EB91B-925F-4477-8644-6B6117177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97989"/>
            <a:ext cx="2628900" cy="5229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B8D56B-D413-4A56-A91D-AB5045AF5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90311"/>
            <a:ext cx="7734300" cy="523765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9326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E52B2-86E1-4045-8404-0DB64796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208C87-D559-4DDB-9F28-06D62E67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478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6976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6AADB-55AE-4F02-A8E1-8851BCBB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A5006-8177-4766-9320-3E98CB7F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5673"/>
            <a:ext cx="5181600" cy="428936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ACBDF-9D24-4C91-A365-FFCE1E31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45673"/>
            <a:ext cx="5181600" cy="4289367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934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E5F7C-8052-4BBC-B045-9D228D98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4321"/>
            <a:ext cx="10515600" cy="129678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56CA7C-18B8-45CD-A048-7E0C753F7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1105"/>
            <a:ext cx="5157787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B323B8-A576-4396-8671-3751640E6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4065"/>
            <a:ext cx="5157787" cy="364097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CBA209E-B0AF-49F5-8AF7-3FBD56A91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71105"/>
            <a:ext cx="5183188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DDE97DA-3446-4F30-BDA6-321FC84C7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4065"/>
            <a:ext cx="5183188" cy="364097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4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62FF5-33A0-4943-BC85-2D7B3339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3088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4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20097-4957-4182-A87E-96CCD48E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9DC14D-542D-44F4-95E5-8256BBEC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C31512-2C7D-4073-A4D9-16CA461B3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493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7D92E-876A-46D6-BB77-7B30E37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4CAFCB-E038-4A38-B6F8-77D46E765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8F3BF5E-31C6-4B49-B8D8-C6EB5A82A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59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FEA982-9EC7-4ABD-984C-6AF0B6DA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07"/>
            <a:ext cx="10515600" cy="132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C0163B-B075-42CC-889C-0AB6B9A0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9"/>
            <a:ext cx="10515600" cy="434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3A9E754-50F3-4628-9315-3768F8211F8B}"/>
              </a:ext>
            </a:extLst>
          </p:cNvPr>
          <p:cNvSpPr/>
          <p:nvPr userDrawn="1"/>
        </p:nvSpPr>
        <p:spPr>
          <a:xfrm>
            <a:off x="0" y="-1"/>
            <a:ext cx="12192000" cy="136525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BBF37F8-E756-485F-9CAE-1D5675DF73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094262"/>
            <a:ext cx="2159000" cy="800100"/>
          </a:xfrm>
          <a:prstGeom prst="rect">
            <a:avLst/>
          </a:prstGeom>
        </p:spPr>
      </p:pic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A99F188A-DA3B-4E27-96A9-094A5229CE42}"/>
              </a:ext>
            </a:extLst>
          </p:cNvPr>
          <p:cNvCxnSpPr>
            <a:cxnSpLocks/>
          </p:cNvCxnSpPr>
          <p:nvPr userDrawn="1"/>
        </p:nvCxnSpPr>
        <p:spPr>
          <a:xfrm>
            <a:off x="122903" y="6094262"/>
            <a:ext cx="1193055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5A6575-1067-47EC-AEB5-B398D59C7C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92979" y="6177589"/>
            <a:ext cx="1360821" cy="680411"/>
          </a:xfrm>
          <a:prstGeom prst="rect">
            <a:avLst/>
          </a:prstGeom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8D685F8E-0F8D-4919-AEBC-1D06577B8EF2}"/>
              </a:ext>
            </a:extLst>
          </p:cNvPr>
          <p:cNvSpPr txBox="1"/>
          <p:nvPr userDrawn="1"/>
        </p:nvSpPr>
        <p:spPr>
          <a:xfrm>
            <a:off x="4781484" y="6234544"/>
            <a:ext cx="3427211" cy="62345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cs-CZ" sz="1200" b="0" noProof="0" dirty="0">
                <a:latin typeface="+mn-lt"/>
                <a:cs typeface="Arial"/>
              </a:rPr>
              <a:t>Katedra demografie a </a:t>
            </a:r>
            <a:r>
              <a:rPr lang="cs-CZ" sz="1200" b="0" noProof="0" dirty="0" err="1">
                <a:latin typeface="+mn-lt"/>
                <a:cs typeface="Arial"/>
              </a:rPr>
              <a:t>geodemografie</a:t>
            </a:r>
            <a:endParaRPr lang="cs-CZ" sz="1200" b="0" noProof="0" dirty="0">
              <a:latin typeface="+mn-lt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Arial"/>
                <a:cs typeface="Arial"/>
              </a:rPr>
              <a:t>www.natur.cuni.cz</a:t>
            </a:r>
            <a:r>
              <a:rPr lang="cs-CZ" sz="1050" dirty="0">
                <a:latin typeface="Arial"/>
                <a:cs typeface="Arial"/>
              </a:rPr>
              <a:t>/demografie</a:t>
            </a:r>
            <a:endParaRPr lang="en-US" sz="105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A581D7-7414-47C0-9335-601C7B3F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98AB15-9773-49A6-9BA8-D94A3138F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7441"/>
            <a:ext cx="10515600" cy="380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8F3B695-43CB-4225-870D-875A9AD349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2081" y="5506023"/>
            <a:ext cx="3835400" cy="1435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F3C979-44FD-4908-8570-FED87EF53BF0}"/>
              </a:ext>
            </a:extLst>
          </p:cNvPr>
          <p:cNvCxnSpPr>
            <a:cxnSpLocks/>
          </p:cNvCxnSpPr>
          <p:nvPr userDrawn="1"/>
        </p:nvCxnSpPr>
        <p:spPr>
          <a:xfrm flipV="1">
            <a:off x="4898968" y="5640961"/>
            <a:ext cx="0" cy="1059097"/>
          </a:xfrm>
          <a:prstGeom prst="line">
            <a:avLst/>
          </a:prstGeom>
          <a:ln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>
            <a:extLst>
              <a:ext uri="{FF2B5EF4-FFF2-40B4-BE49-F238E27FC236}">
                <a16:creationId xmlns:a16="http://schemas.microsoft.com/office/drawing/2014/main" id="{EC8335EA-B4A1-460D-8EA0-393C10B16155}"/>
              </a:ext>
            </a:extLst>
          </p:cNvPr>
          <p:cNvSpPr txBox="1"/>
          <p:nvPr userDrawn="1"/>
        </p:nvSpPr>
        <p:spPr>
          <a:xfrm>
            <a:off x="5512180" y="5879698"/>
            <a:ext cx="3427211" cy="6725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cs-CZ" sz="1600" b="1" noProof="0" dirty="0">
                <a:latin typeface="+mn-lt"/>
                <a:cs typeface="Arial"/>
              </a:rPr>
              <a:t>Katedra demografie a </a:t>
            </a:r>
            <a:r>
              <a:rPr lang="cs-CZ" sz="1600" b="1" noProof="0" dirty="0" err="1">
                <a:latin typeface="+mn-lt"/>
                <a:cs typeface="Arial"/>
              </a:rPr>
              <a:t>geodemografie</a:t>
            </a:r>
            <a:endParaRPr lang="cs-CZ" sz="1600" b="1" noProof="0" dirty="0">
              <a:latin typeface="+mn-lt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/>
                <a:cs typeface="Arial"/>
              </a:rPr>
              <a:t>www.natur.cuni.cz</a:t>
            </a:r>
            <a:r>
              <a:rPr lang="cs-CZ" sz="1400" dirty="0">
                <a:latin typeface="Arial"/>
                <a:cs typeface="Arial"/>
              </a:rPr>
              <a:t>/demografie</a:t>
            </a: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459D99D-4C1A-4F11-9D1D-7385A53E9A19}"/>
              </a:ext>
            </a:extLst>
          </p:cNvPr>
          <p:cNvSpPr/>
          <p:nvPr userDrawn="1"/>
        </p:nvSpPr>
        <p:spPr>
          <a:xfrm>
            <a:off x="0" y="-1"/>
            <a:ext cx="12192000" cy="136525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DC1162-3AD9-4EE9-82E1-B2FD73AB73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52602" y="5799457"/>
            <a:ext cx="1801198" cy="9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2_FEFF5FEB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54694/dem.029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94/dem.029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erph2001066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nna.stastna@natur.c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.cuni.cz/geografie/demografie-a-geodemografie/aktuality/zmeny-v-reprodukcnim-chovani-a-reprodukcni-starnut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8-023-37071-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F967D-31C2-4686-B6E0-D80879CF0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26" y="1546413"/>
            <a:ext cx="9987147" cy="26790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cs-CZ" sz="3200" dirty="0">
                <a:latin typeface="Arial"/>
                <a:cs typeface="Arial"/>
              </a:rPr>
              <a:t>Demografické souvislosti odkladu plodnosti </a:t>
            </a:r>
            <a:br>
              <a:rPr lang="cs-CZ" sz="3200" dirty="0">
                <a:latin typeface="Arial"/>
                <a:cs typeface="Arial"/>
              </a:rPr>
            </a:br>
            <a:r>
              <a:rPr lang="cs-CZ" sz="3200" dirty="0">
                <a:latin typeface="Arial"/>
                <a:cs typeface="Arial"/>
              </a:rPr>
              <a:t>a asistovaná reprodukce v Česku</a:t>
            </a:r>
            <a:br>
              <a:rPr lang="cs-CZ" sz="2400" dirty="0">
                <a:latin typeface="Arial"/>
                <a:cs typeface="Arial"/>
              </a:rPr>
            </a:br>
            <a:br>
              <a:rPr lang="cs-CZ" sz="2400" dirty="0">
                <a:latin typeface="Arial"/>
                <a:cs typeface="Arial"/>
              </a:rPr>
            </a:br>
            <a:r>
              <a:rPr lang="cs-CZ" sz="2400" b="0" dirty="0">
                <a:latin typeface="Arial"/>
                <a:cs typeface="Arial"/>
              </a:rPr>
              <a:t>PhDr. Mgr. Anna Šťastná, Ph.D.</a:t>
            </a:r>
            <a:endParaRPr lang="cs-CZ" sz="2800" b="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3A1728-C961-451F-9D92-CABF39087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320" y="4671587"/>
            <a:ext cx="10390174" cy="8118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latin typeface="Arial"/>
                <a:cs typeface="Arial"/>
              </a:rPr>
              <a:t>11. jihlavská konference </a:t>
            </a:r>
            <a:r>
              <a:rPr lang="cs-CZ" sz="1400" dirty="0" err="1">
                <a:latin typeface="Arial"/>
                <a:cs typeface="Arial"/>
              </a:rPr>
              <a:t>fetomaternální</a:t>
            </a:r>
            <a:r>
              <a:rPr lang="cs-CZ" sz="1400" dirty="0">
                <a:latin typeface="Arial"/>
                <a:cs typeface="Arial"/>
              </a:rPr>
              <a:t> a perinatální medicíny: „Zdravý jedinec, zdravá společnost“</a:t>
            </a:r>
            <a:br>
              <a:rPr lang="cs-CZ" sz="1400" b="1" dirty="0">
                <a:latin typeface="Arial"/>
                <a:cs typeface="Arial"/>
              </a:rPr>
            </a:br>
            <a:endParaRPr lang="cs-CZ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dirty="0">
                <a:latin typeface="Arial"/>
                <a:cs typeface="Arial"/>
              </a:rPr>
              <a:t>20. června 2024, Jihlava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0CB3F98-963B-4CAF-BBD1-E4EFB4E1D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08" y="211356"/>
            <a:ext cx="2545292" cy="112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09750" y="505826"/>
            <a:ext cx="833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defTabSz="457200">
              <a:defRPr/>
            </a:pPr>
            <a:endParaRPr lang="cs-CZ" sz="2800" b="1" dirty="0">
              <a:solidFill>
                <a:srgbClr val="2F305B"/>
              </a:solidFill>
              <a:latin typeface="Calibri"/>
            </a:endParaRPr>
          </a:p>
          <a:p>
            <a:pPr marL="534988" indent="-534988" defTabSz="457200">
              <a:defRPr/>
            </a:pPr>
            <a:endParaRPr lang="cs-CZ" sz="1000" dirty="0">
              <a:solidFill>
                <a:srgbClr val="2F305B"/>
              </a:solidFill>
              <a:latin typeface="Calibri"/>
            </a:endParaRPr>
          </a:p>
          <a:p>
            <a:pPr defTabSz="457200">
              <a:spcAft>
                <a:spcPts val="600"/>
              </a:spcAft>
              <a:defRPr/>
            </a:pPr>
            <a:endParaRPr lang="cs-CZ" b="1" dirty="0">
              <a:solidFill>
                <a:srgbClr val="2F305B"/>
              </a:solidFill>
              <a:latin typeface="Calibri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65E0943-8078-4F28-93B4-F5D589AE79FF}"/>
              </a:ext>
            </a:extLst>
          </p:cNvPr>
          <p:cNvSpPr/>
          <p:nvPr/>
        </p:nvSpPr>
        <p:spPr>
          <a:xfrm>
            <a:off x="362226" y="260573"/>
            <a:ext cx="1135269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56"/>
              </a:spcAft>
              <a:defRPr/>
            </a:pPr>
            <a:r>
              <a:rPr lang="cs-CZ" b="1" dirty="0"/>
              <a:t>Míry plodnosti (ASFR) dle metody léčby, průměrný věk žen při narození dítěte a úhrnná plodnost, dle metody léčby IVF a KET, České, </a:t>
            </a:r>
            <a:r>
              <a:rPr lang="en-US" b="1" dirty="0"/>
              <a:t>2013</a:t>
            </a:r>
            <a:r>
              <a:rPr lang="cs-CZ" b="1" dirty="0"/>
              <a:t>, 2016 a 2020</a:t>
            </a:r>
            <a:endParaRPr lang="en-US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DB6346-11B6-4EA7-A09F-0BDB44A54A7A}"/>
              </a:ext>
            </a:extLst>
          </p:cNvPr>
          <p:cNvSpPr txBox="1"/>
          <p:nvPr/>
        </p:nvSpPr>
        <p:spPr>
          <a:xfrm>
            <a:off x="2331002" y="991914"/>
            <a:ext cx="6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BB328D4-468B-4D8F-A0B2-1F7BF58B290F}"/>
              </a:ext>
            </a:extLst>
          </p:cNvPr>
          <p:cNvSpPr txBox="1"/>
          <p:nvPr/>
        </p:nvSpPr>
        <p:spPr>
          <a:xfrm>
            <a:off x="5882432" y="989698"/>
            <a:ext cx="6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2016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745F456-DD77-4ED1-AF75-9E8E53EB9A4C}"/>
              </a:ext>
            </a:extLst>
          </p:cNvPr>
          <p:cNvSpPr txBox="1"/>
          <p:nvPr/>
        </p:nvSpPr>
        <p:spPr>
          <a:xfrm>
            <a:off x="9260126" y="982877"/>
            <a:ext cx="66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8E39854-74B5-4D03-8043-66669DBD8170}"/>
              </a:ext>
            </a:extLst>
          </p:cNvPr>
          <p:cNvSpPr/>
          <p:nvPr/>
        </p:nvSpPr>
        <p:spPr>
          <a:xfrm>
            <a:off x="362226" y="4809804"/>
            <a:ext cx="111804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/>
              <a:t>V rámci ART – diferenciace v závislosti na metodě: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Úhrnná plodnost po KET a v současnosti vyšší než po IVF-ET, v r. 2013 byla úhrnná plodnost po KET na úrovni 1/3 úhrnné plodnosti po IVF-ET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Průměrný věk při narození dítěte po využití KET o 1 roky vyšší v porovnání s IVF s přenosem čerstvých embryí (2020)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1B0583-CDB7-4FC4-86D1-99B53C650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67" y="1301288"/>
            <a:ext cx="3476124" cy="32974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3C474B1-B67F-49C4-8072-E699887A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4" y="1285433"/>
            <a:ext cx="3252605" cy="33279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40D2F6-9C58-41FC-BB4B-5B4F221B6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482" y="1285433"/>
            <a:ext cx="3252605" cy="33342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5588BA1-20B6-9DAE-789A-44B0F6D00596}"/>
              </a:ext>
            </a:extLst>
          </p:cNvPr>
          <p:cNvSpPr txBox="1"/>
          <p:nvPr/>
        </p:nvSpPr>
        <p:spPr>
          <a:xfrm>
            <a:off x="8678010" y="4598705"/>
            <a:ext cx="23400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781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539" y="778572"/>
            <a:ext cx="5089375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I. Vícečetné porody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66CC9D3-CE85-48C5-9DBC-3BED076B82FB}"/>
              </a:ext>
            </a:extLst>
          </p:cNvPr>
          <p:cNvSpPr/>
          <p:nvPr/>
        </p:nvSpPr>
        <p:spPr>
          <a:xfrm>
            <a:off x="639165" y="5878740"/>
            <a:ext cx="39430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/>
              <a:t>Zdroj: HFD, ČSÚ</a:t>
            </a:r>
            <a:endParaRPr lang="cs-CZ" sz="1100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5B6673F-D654-4520-ADCD-D326E9A72A1E}"/>
              </a:ext>
            </a:extLst>
          </p:cNvPr>
          <p:cNvSpPr txBox="1"/>
          <p:nvPr/>
        </p:nvSpPr>
        <p:spPr>
          <a:xfrm>
            <a:off x="777461" y="221759"/>
            <a:ext cx="7742763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b) Vybrané zdravotní souvislosti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42B47DA-4408-4397-895E-4812CBF2E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099198"/>
              </p:ext>
            </p:extLst>
          </p:nvPr>
        </p:nvGraphicFramePr>
        <p:xfrm>
          <a:off x="437324" y="1826458"/>
          <a:ext cx="4666090" cy="41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8">
            <a:extLst>
              <a:ext uri="{FF2B5EF4-FFF2-40B4-BE49-F238E27FC236}">
                <a16:creationId xmlns:a16="http://schemas.microsoft.com/office/drawing/2014/main" id="{5ED1772B-2604-4318-A694-3230184482A5}"/>
              </a:ext>
            </a:extLst>
          </p:cNvPr>
          <p:cNvSpPr txBox="1"/>
          <p:nvPr/>
        </p:nvSpPr>
        <p:spPr>
          <a:xfrm>
            <a:off x="746540" y="1335385"/>
            <a:ext cx="5089376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600" b="1" i="1" dirty="0"/>
              <a:t>Podíl porodů dvojčat a průměrný věk při narození dítěte, Česko 1960-2021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53414B7-F175-4ECE-8128-362BA94A880B}"/>
              </a:ext>
            </a:extLst>
          </p:cNvPr>
          <p:cNvSpPr txBox="1"/>
          <p:nvPr/>
        </p:nvSpPr>
        <p:spPr>
          <a:xfrm>
            <a:off x="6145131" y="1724897"/>
            <a:ext cx="5446103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600" b="1" i="1" dirty="0"/>
              <a:t>Živě narození v porodech po ART a bez ART dle </a:t>
            </a:r>
            <a:r>
              <a:rPr lang="cs-CZ" sz="1600" b="1" i="1" dirty="0" err="1"/>
              <a:t>jednočetnosti</a:t>
            </a:r>
            <a:r>
              <a:rPr lang="cs-CZ" sz="1600" b="1" i="1" dirty="0"/>
              <a:t> a </a:t>
            </a:r>
            <a:r>
              <a:rPr lang="cs-CZ" sz="1600" b="1" i="1" dirty="0" err="1"/>
              <a:t>vícečetnosti</a:t>
            </a:r>
            <a:r>
              <a:rPr lang="cs-CZ" sz="1600" b="1" i="1" dirty="0"/>
              <a:t>, Česko 2013 a 2020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0424A61-B053-40C8-8298-4A4352A9323E}"/>
              </a:ext>
            </a:extLst>
          </p:cNvPr>
          <p:cNvSpPr txBox="1"/>
          <p:nvPr/>
        </p:nvSpPr>
        <p:spPr>
          <a:xfrm>
            <a:off x="6447445" y="966882"/>
            <a:ext cx="5196797" cy="779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2012 – strategie single-embryo transferu prostřednictvím nastavení úhrady počtu cyklů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28C556-3B99-410E-BD7F-8D01CC9F1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31" y="2269761"/>
            <a:ext cx="5316289" cy="373978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12FAF0-BEB2-ABDC-6887-AA7380550D7E}"/>
              </a:ext>
            </a:extLst>
          </p:cNvPr>
          <p:cNvSpPr txBox="1"/>
          <p:nvPr/>
        </p:nvSpPr>
        <p:spPr>
          <a:xfrm>
            <a:off x="7875804" y="6140350"/>
            <a:ext cx="23400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543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53" y="246023"/>
            <a:ext cx="10167456" cy="532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II. Odklad plodnosti a riziko porodu císařským řezem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C167BA-CE13-AD0D-2F4B-8AA6CC8E8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2" y="1488367"/>
            <a:ext cx="6353597" cy="453019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F1FF8B8-724E-256A-F5EF-5B87AB168765}"/>
              </a:ext>
            </a:extLst>
          </p:cNvPr>
          <p:cNvSpPr txBox="1"/>
          <p:nvPr/>
        </p:nvSpPr>
        <p:spPr>
          <a:xfrm>
            <a:off x="472214" y="997577"/>
            <a:ext cx="11505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dirty="0">
                <a:latin typeface="MinionPro-Regular"/>
              </a:rPr>
              <a:t>J</a:t>
            </a:r>
            <a:r>
              <a:rPr lang="cs-CZ" sz="1800" b="0" i="0" u="none" strike="noStrike" baseline="0" dirty="0">
                <a:latin typeface="MinionPro-Regular"/>
              </a:rPr>
              <a:t>akým způsobem se v nárůstu podílu porodů císařským řezem v Česku od 90. let projevil odklad reprodukce? 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4361EC-FB15-D171-5DF1-82F013C28846}"/>
              </a:ext>
            </a:extLst>
          </p:cNvPr>
          <p:cNvSpPr txBox="1"/>
          <p:nvPr/>
        </p:nvSpPr>
        <p:spPr>
          <a:xfrm>
            <a:off x="6715433" y="1488367"/>
            <a:ext cx="51029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dirty="0">
                <a:latin typeface="MinionPro-Regular"/>
              </a:rPr>
              <a:t>Graf ukazuje, ja</a:t>
            </a:r>
            <a:r>
              <a:rPr lang="cs-CZ" sz="1800" b="0" i="0" u="none" strike="noStrike" baseline="0" dirty="0">
                <a:latin typeface="MinionPro-Regular"/>
              </a:rPr>
              <a:t>k by se vyvíjel podíl porodů císařským řezem, pokud by zachována věková struktura </a:t>
            </a:r>
            <a:r>
              <a:rPr lang="pl-PL" sz="1800" b="0" i="0" u="none" strike="noStrike" baseline="0" dirty="0">
                <a:latin typeface="MinionPro-Regular"/>
              </a:rPr>
              <a:t>rodiček na urovni roku 1994 – šedá linie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cs-CZ" sz="1800" b="0" i="0" u="none" strike="noStrike" baseline="0" dirty="0">
                <a:latin typeface="MinionPro-Regular"/>
                <a:sym typeface="Wingdings" panose="05000000000000000000" pitchFamily="2" charset="2"/>
              </a:rPr>
              <a:t>Odklad reprodukce do vyššího věku </a:t>
            </a:r>
            <a:r>
              <a:rPr lang="cs-CZ" sz="1800" b="0" i="0" u="none" strike="noStrike" baseline="0" dirty="0">
                <a:latin typeface="MinionPro-Regular"/>
              </a:rPr>
              <a:t>měl určitý vliv na narůst podílu porodů CS, 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cs-CZ" dirty="0">
                <a:latin typeface="MinionPro-Regular"/>
              </a:rPr>
              <a:t>ALE - </a:t>
            </a:r>
            <a:r>
              <a:rPr lang="cs-CZ" b="1" dirty="0">
                <a:latin typeface="MinionPro-Regular"/>
              </a:rPr>
              <a:t>i</a:t>
            </a:r>
            <a:r>
              <a:rPr lang="cs-CZ" sz="1800" b="1" i="0" u="none" strike="noStrike" baseline="0" dirty="0">
                <a:latin typeface="MinionPro-Regular"/>
              </a:rPr>
              <a:t> při zachováni neměnné věkové struktury</a:t>
            </a:r>
          </a:p>
          <a:p>
            <a:pPr algn="l"/>
            <a:r>
              <a:rPr lang="pl-PL" sz="1800" b="1" i="0" u="none" strike="noStrike" baseline="0" dirty="0">
                <a:latin typeface="MinionPro-Regular"/>
              </a:rPr>
              <a:t>rodiček by došlo k vyraznému narůstu podílu</a:t>
            </a:r>
          </a:p>
          <a:p>
            <a:pPr algn="l"/>
            <a:r>
              <a:rPr lang="cs-CZ" sz="1800" b="1" i="0" u="none" strike="noStrike" baseline="0" dirty="0">
                <a:latin typeface="MinionPro-Regular"/>
              </a:rPr>
              <a:t>porodů císařským řezem.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MinionPro-Regular"/>
              </a:rPr>
              <a:t>k relativně největšímu nárůstu podílu porodů CS došlo u rodiček mladších (20–24 let) – nárůst více než dvojnásobný.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133BE92-572E-3B64-796A-0D634503584B}"/>
              </a:ext>
            </a:extLst>
          </p:cNvPr>
          <p:cNvSpPr txBox="1"/>
          <p:nvPr/>
        </p:nvSpPr>
        <p:spPr>
          <a:xfrm>
            <a:off x="6715433" y="5618451"/>
            <a:ext cx="535181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Waldaufová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E., Šťastná, A. 2022. Role reprodukčního stárnutí v nárůstu porodů císařským řezem v Česku. 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Demografie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64(2): 91–105, </a:t>
            </a:r>
            <a:r>
              <a:rPr lang="cs-CZ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https://doi.org/10.54694/dem.0296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0691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53" y="246023"/>
            <a:ext cx="10167456" cy="532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II. Odklad plodnosti a riziko porodu císařským řezem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F1FF8B8-724E-256A-F5EF-5B87AB168765}"/>
              </a:ext>
            </a:extLst>
          </p:cNvPr>
          <p:cNvSpPr txBox="1"/>
          <p:nvPr/>
        </p:nvSpPr>
        <p:spPr>
          <a:xfrm>
            <a:off x="472214" y="997577"/>
            <a:ext cx="11505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u="none" strike="noStrike" baseline="0" dirty="0">
                <a:latin typeface="MinionPro-Regular"/>
              </a:rPr>
              <a:t>Změna v podílu porodů CS mezi roky </a:t>
            </a:r>
            <a:r>
              <a:rPr lang="pl-PL" sz="1800" b="0" i="0" u="none" strike="noStrike" baseline="0" dirty="0">
                <a:latin typeface="MinionPro-Regular"/>
              </a:rPr>
              <a:t>1994 a 2018 u jednotlivych věkových kategorií rodiček velmi odlišná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4361EC-FB15-D171-5DF1-82F013C28846}"/>
              </a:ext>
            </a:extLst>
          </p:cNvPr>
          <p:cNvSpPr txBox="1"/>
          <p:nvPr/>
        </p:nvSpPr>
        <p:spPr>
          <a:xfrm>
            <a:off x="6715433" y="1488367"/>
            <a:ext cx="5102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cs-CZ" sz="1800" b="0" i="0" u="none" strike="noStrike" baseline="0" dirty="0">
                <a:latin typeface="MinionPro-Regular"/>
              </a:rPr>
              <a:t>po celé sledované období nejvíce rizikovou skupinou pro porod CS rodičky ve věku 35 let a vice</a:t>
            </a:r>
          </a:p>
          <a:p>
            <a:pPr marL="285750" indent="-285750" algn="l">
              <a:buFontTx/>
              <a:buChar char="-"/>
            </a:pPr>
            <a:r>
              <a:rPr lang="cs-CZ" dirty="0">
                <a:latin typeface="MinionPro-Regular"/>
              </a:rPr>
              <a:t>ALE </a:t>
            </a:r>
            <a:r>
              <a:rPr lang="cs-CZ" sz="1800" b="0" i="0" u="none" strike="noStrike" baseline="0" dirty="0">
                <a:latin typeface="MinionPro-Regular"/>
              </a:rPr>
              <a:t>k relativně největšímu nárůstu podílu porodů CS došlo naopak u rodiček mladších (20–24 let).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133BE92-572E-3B64-796A-0D634503584B}"/>
              </a:ext>
            </a:extLst>
          </p:cNvPr>
          <p:cNvSpPr txBox="1"/>
          <p:nvPr/>
        </p:nvSpPr>
        <p:spPr>
          <a:xfrm>
            <a:off x="6715433" y="5118324"/>
            <a:ext cx="535181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Waldaufová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E., Šťastná, A. 2022. Role reprodukčního stárnutí v nárůstu porodů císařským řezem v Česku. 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Demografie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64(2): 91–105, </a:t>
            </a:r>
            <a:r>
              <a:rPr lang="cs-CZ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https://doi.org/10.54694/dem.0296</a:t>
            </a:r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D94FAA-4502-B808-0410-8DAE2A857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52" y="1286064"/>
            <a:ext cx="6499109" cy="4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53" y="246023"/>
            <a:ext cx="10167456" cy="532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II. Odklad plodnosti a riziko porodu císařským řezem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4361EC-FB15-D171-5DF1-82F013C28846}"/>
              </a:ext>
            </a:extLst>
          </p:cNvPr>
          <p:cNvSpPr txBox="1"/>
          <p:nvPr/>
        </p:nvSpPr>
        <p:spPr>
          <a:xfrm>
            <a:off x="6715433" y="1488367"/>
            <a:ext cx="5102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cs-CZ" sz="1800" b="0" i="0" u="none" strike="noStrike" baseline="0" dirty="0">
                <a:latin typeface="MinionPro-Regular"/>
              </a:rPr>
              <a:t>silná pozitivní souvislost mezi věkem matky a pravděpodobností porodu CS, která byla obzvláště silná u prvorodiček a rodiček s nízkým porodním rizikem</a:t>
            </a:r>
          </a:p>
          <a:p>
            <a:pPr marL="285750" indent="-285750" algn="l">
              <a:buFontTx/>
              <a:buChar char="-"/>
            </a:pPr>
            <a:r>
              <a:rPr lang="cs-CZ" dirty="0">
                <a:latin typeface="MinionPro-Regular"/>
              </a:rPr>
              <a:t>Při kontrole o</a:t>
            </a:r>
            <a:r>
              <a:rPr lang="cs-CZ" sz="1800" b="0" i="0" u="none" strike="noStrike" baseline="0" dirty="0">
                <a:latin typeface="MinionPro-Regular"/>
              </a:rPr>
              <a:t>statních (zdravotních a sociodemografických) proměnných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133BE92-572E-3B64-796A-0D634503584B}"/>
              </a:ext>
            </a:extLst>
          </p:cNvPr>
          <p:cNvSpPr txBox="1"/>
          <p:nvPr/>
        </p:nvSpPr>
        <p:spPr>
          <a:xfrm>
            <a:off x="6715433" y="5501062"/>
            <a:ext cx="535181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Šťastná, A., Fait, T., Kocourková, J.,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Waldaufová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 2023.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Advanced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Maternal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Age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Comprise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Independent Risk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Factor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Caesarean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Section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A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Population-Wide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Study. </a:t>
            </a:r>
            <a:r>
              <a:rPr lang="cs-CZ" sz="1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International </a:t>
            </a:r>
            <a:r>
              <a:rPr lang="cs-CZ" sz="10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cs-CZ" sz="1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Environmental</a:t>
            </a:r>
            <a:r>
              <a:rPr lang="cs-CZ" sz="1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cs-CZ" sz="1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Public </a:t>
            </a:r>
            <a:r>
              <a:rPr lang="cs-CZ" sz="100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</a:t>
            </a:r>
            <a:r>
              <a:rPr lang="cs-CZ" sz="1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20(1):668. </a:t>
            </a:r>
            <a:r>
              <a:rPr lang="cs-CZ" sz="100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https://doi.org/10.3390/ijerph20010668</a:t>
            </a:r>
            <a:endParaRPr lang="cs-CZ" sz="1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F28D31-8412-E814-2481-E80135278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6" y="2075879"/>
            <a:ext cx="6317527" cy="39322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7ADBAF-B323-1A1A-200A-AF66BE6DF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14" y="1276607"/>
            <a:ext cx="600508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999" y="260338"/>
            <a:ext cx="9744234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III. Asistovaná reprodukce a riziko nízké porodní hmotnosti (&lt;2 500 g)</a:t>
            </a:r>
          </a:p>
          <a:p>
            <a:pPr>
              <a:lnSpc>
                <a:spcPct val="130000"/>
              </a:lnSpc>
            </a:pP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999" y="962188"/>
            <a:ext cx="993150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/>
                <a:cs typeface="Arial"/>
              </a:rPr>
              <a:t>Podíly porodů s nízkou porodní hmotnosti jsou </a:t>
            </a:r>
            <a:r>
              <a:rPr lang="cs-CZ" sz="1600" b="1" dirty="0">
                <a:latin typeface="Arial"/>
                <a:cs typeface="Arial"/>
              </a:rPr>
              <a:t>vyšší u všech typů ART </a:t>
            </a:r>
            <a:r>
              <a:rPr lang="cs-CZ" sz="1600" dirty="0">
                <a:latin typeface="Arial"/>
                <a:cs typeface="Arial"/>
              </a:rPr>
              <a:t>ve srovnání s rodičkami bez ART. </a:t>
            </a:r>
          </a:p>
          <a:p>
            <a:pPr marL="285750" indent="-285750"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/>
                <a:cs typeface="Arial"/>
              </a:rPr>
              <a:t>Rozdíly jsou do značné míry způsobeny odlišnostmi v četnosti těhotenství.</a:t>
            </a:r>
          </a:p>
          <a:p>
            <a:pPr marL="285750" indent="-285750"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latin typeface="Arial"/>
                <a:cs typeface="Arial"/>
              </a:rPr>
              <a:t>…, ale i v rámci jednočetných těhotenství zůstávají rozdíly významné. </a:t>
            </a:r>
          </a:p>
          <a:p>
            <a:pPr marL="285750" indent="-285750"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/>
                <a:cs typeface="Arial"/>
              </a:rPr>
              <a:t>Nejvyšší podíl je u rodiček s darovanými oocyty</a:t>
            </a:r>
            <a:r>
              <a:rPr lang="cs-CZ" sz="1600" dirty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E40A6F8-CE12-4E7A-9901-5896D511F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423738"/>
              </p:ext>
            </p:extLst>
          </p:nvPr>
        </p:nvGraphicFramePr>
        <p:xfrm>
          <a:off x="259319" y="2047065"/>
          <a:ext cx="7351190" cy="348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9">
            <a:extLst>
              <a:ext uri="{FF2B5EF4-FFF2-40B4-BE49-F238E27FC236}">
                <a16:creationId xmlns:a16="http://schemas.microsoft.com/office/drawing/2014/main" id="{9EE12439-39FB-5C0F-2374-FA9A61D5BBB9}"/>
              </a:ext>
            </a:extLst>
          </p:cNvPr>
          <p:cNvSpPr/>
          <p:nvPr/>
        </p:nvSpPr>
        <p:spPr>
          <a:xfrm>
            <a:off x="483029" y="5574089"/>
            <a:ext cx="821634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b="1" dirty="0">
                <a:solidFill>
                  <a:schemeClr val="bg1">
                    <a:lumMod val="50000"/>
                  </a:schemeClr>
                </a:solidFill>
              </a:rPr>
              <a:t>Podíl porodů dítěte s nízkou porodní hmotností (%)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NRROD, NRAR 2013–2018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EE025D9-BC8F-58FE-ABD7-0025304F1CFE}"/>
              </a:ext>
            </a:extLst>
          </p:cNvPr>
          <p:cNvSpPr txBox="1"/>
          <p:nvPr/>
        </p:nvSpPr>
        <p:spPr>
          <a:xfrm>
            <a:off x="2838275" y="2157850"/>
            <a:ext cx="8746307" cy="215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D22D40"/>
              </a:buClr>
            </a:pPr>
            <a:r>
              <a:rPr lang="cs-CZ" sz="1400" dirty="0">
                <a:solidFill>
                  <a:srgbClr val="AA4643"/>
                </a:solidFill>
                <a:latin typeface="Arial"/>
                <a:cs typeface="Arial"/>
              </a:rPr>
              <a:t>Všechna těhotenství </a:t>
            </a:r>
            <a:r>
              <a:rPr lang="cs-CZ" sz="1400" dirty="0">
                <a:solidFill>
                  <a:srgbClr val="D19392"/>
                </a:solidFill>
                <a:latin typeface="Arial"/>
                <a:cs typeface="Arial"/>
              </a:rPr>
              <a:t>Jednočetná těhotenství</a:t>
            </a:r>
            <a:endParaRPr lang="en-US" sz="1400" dirty="0">
              <a:solidFill>
                <a:srgbClr val="D19392"/>
              </a:solidFill>
              <a:latin typeface="Arial"/>
              <a:cs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532C7D8-748C-4705-9A81-6A66777B40AB}"/>
              </a:ext>
            </a:extLst>
          </p:cNvPr>
          <p:cNvSpPr/>
          <p:nvPr/>
        </p:nvSpPr>
        <p:spPr>
          <a:xfrm>
            <a:off x="7810687" y="1882609"/>
            <a:ext cx="4212083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D22D40"/>
              </a:buClr>
            </a:pPr>
            <a:r>
              <a:rPr lang="cs-CZ" b="1" dirty="0">
                <a:latin typeface="Arial"/>
                <a:cs typeface="Arial"/>
              </a:rPr>
              <a:t>U rodiček po asistované reprodukci je riziko porodu dítěte s nízkou porodní hmotností </a:t>
            </a:r>
            <a:r>
              <a:rPr lang="cs-CZ" dirty="0">
                <a:latin typeface="Arial"/>
                <a:cs typeface="Arial"/>
              </a:rPr>
              <a:t>v porovnání s metodou KET: </a:t>
            </a:r>
          </a:p>
          <a:p>
            <a:pPr marL="285750" indent="-285750">
              <a:spcAft>
                <a:spcPts val="600"/>
              </a:spcAft>
              <a:buClr>
                <a:srgbClr val="D22D40"/>
              </a:buClr>
              <a:buFontTx/>
              <a:buChar char="-"/>
            </a:pPr>
            <a:r>
              <a:rPr lang="cs-CZ" b="1" dirty="0">
                <a:latin typeface="Arial"/>
                <a:cs typeface="Arial"/>
              </a:rPr>
              <a:t>o 30 % vyšší  pro rodičky </a:t>
            </a:r>
            <a:r>
              <a:rPr lang="cs-CZ" dirty="0">
                <a:latin typeface="Arial"/>
                <a:cs typeface="Arial"/>
              </a:rPr>
              <a:t>po přenosu čerstvého embrya metodou </a:t>
            </a:r>
            <a:r>
              <a:rPr lang="cs-CZ" b="1" dirty="0">
                <a:latin typeface="Arial"/>
                <a:cs typeface="Arial"/>
              </a:rPr>
              <a:t>IVF</a:t>
            </a:r>
          </a:p>
          <a:p>
            <a:pPr marL="285750" indent="-285750">
              <a:spcAft>
                <a:spcPts val="600"/>
              </a:spcAft>
              <a:buClr>
                <a:srgbClr val="D22D40"/>
              </a:buClr>
              <a:buFontTx/>
              <a:buChar char="-"/>
            </a:pPr>
            <a:r>
              <a:rPr lang="cs-CZ" b="1" dirty="0">
                <a:latin typeface="Arial"/>
                <a:cs typeface="Arial"/>
              </a:rPr>
              <a:t>o 52 % vyšší pro rodičky s darovanými oocyty</a:t>
            </a:r>
          </a:p>
          <a:p>
            <a:pPr marL="285750" indent="-285750">
              <a:spcAft>
                <a:spcPts val="600"/>
              </a:spcAft>
              <a:buClr>
                <a:srgbClr val="D22D40"/>
              </a:buClr>
              <a:buFontTx/>
              <a:buChar char="-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Výsledky kontrolovány na věk, pořadí porodu, příčinu neplodnosti, předčasný porod, četnost těhotenství, komplikace těhotenství.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3DB7D8E-723F-4BDA-A3E1-0595A262DEAF}"/>
              </a:ext>
            </a:extLst>
          </p:cNvPr>
          <p:cNvSpPr txBox="1"/>
          <p:nvPr/>
        </p:nvSpPr>
        <p:spPr>
          <a:xfrm>
            <a:off x="5004996" y="5654110"/>
            <a:ext cx="70177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Waldaufová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E., Šťastná, A., Fait, T. 2024.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Birth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Weights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Newborns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Conceived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Assisted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Reproduction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Technology. </a:t>
            </a:r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Bratislava </a:t>
            </a:r>
            <a:r>
              <a:rPr lang="cs-CZ" sz="1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Medical</a:t>
            </a:r>
            <a:r>
              <a:rPr lang="cs-CZ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125(2): 137 – 143. 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DOI: 10.4149/BLL_2024_023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166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53" y="246023"/>
            <a:ext cx="10167456" cy="897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IV. Riziko předčasného porodu</a:t>
            </a:r>
          </a:p>
          <a:p>
            <a:pPr>
              <a:lnSpc>
                <a:spcPct val="130000"/>
              </a:lnSpc>
            </a:pPr>
            <a:r>
              <a:rPr lang="cs-CZ" b="1" dirty="0">
                <a:latin typeface="Arial"/>
                <a:cs typeface="Arial"/>
              </a:rPr>
              <a:t>Podíl předčasných porodů (před 37. týdnem těhotenství)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Obdélník 9">
            <a:extLst>
              <a:ext uri="{FF2B5EF4-FFF2-40B4-BE49-F238E27FC236}">
                <a16:creationId xmlns:a16="http://schemas.microsoft.com/office/drawing/2014/main" id="{9EE12439-39FB-5C0F-2374-FA9A61D5BBB9}"/>
              </a:ext>
            </a:extLst>
          </p:cNvPr>
          <p:cNvSpPr/>
          <p:nvPr/>
        </p:nvSpPr>
        <p:spPr>
          <a:xfrm>
            <a:off x="9432305" y="5817494"/>
            <a:ext cx="294145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25"/>
              </a:spcBef>
            </a:pPr>
            <a:r>
              <a:rPr lang="cs-CZ" sz="1400" b="1" dirty="0">
                <a:latin typeface="+mj-lt"/>
                <a:ea typeface="Calibri" panose="020F0502020204030204" pitchFamily="34" charset="0"/>
              </a:rPr>
              <a:t>Zdroj dat: </a:t>
            </a:r>
            <a:r>
              <a:rPr lang="cs-CZ" sz="1400" dirty="0">
                <a:latin typeface="+mj-lt"/>
                <a:ea typeface="Calibri" panose="020F0502020204030204" pitchFamily="34" charset="0"/>
              </a:rPr>
              <a:t>NRROD, NRAR 2013–2018</a:t>
            </a:r>
            <a:endParaRPr lang="cs-CZ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6E02D2E-2396-490E-B77A-DCD9B279D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295359"/>
              </p:ext>
            </p:extLst>
          </p:nvPr>
        </p:nvGraphicFramePr>
        <p:xfrm>
          <a:off x="1806712" y="2569056"/>
          <a:ext cx="7692705" cy="353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9">
            <a:extLst>
              <a:ext uri="{FF2B5EF4-FFF2-40B4-BE49-F238E27FC236}">
                <a16:creationId xmlns:a16="http://schemas.microsoft.com/office/drawing/2014/main" id="{46850F5E-1B9C-816C-9F79-66583AA50D74}"/>
              </a:ext>
            </a:extLst>
          </p:cNvPr>
          <p:cNvSpPr/>
          <p:nvPr/>
        </p:nvSpPr>
        <p:spPr>
          <a:xfrm>
            <a:off x="3947303" y="2298094"/>
            <a:ext cx="818450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25"/>
              </a:spcBef>
            </a:pPr>
            <a:r>
              <a:rPr lang="cs-CZ" sz="1600" b="1" dirty="0"/>
              <a:t>Podíl předčasných porodů (%) podle způsobu početí</a:t>
            </a:r>
            <a:endParaRPr lang="cs-CZ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210966-A34E-E122-674F-A33564EFBF26}"/>
              </a:ext>
            </a:extLst>
          </p:cNvPr>
          <p:cNvSpPr txBox="1"/>
          <p:nvPr/>
        </p:nvSpPr>
        <p:spPr>
          <a:xfrm>
            <a:off x="497047" y="1259183"/>
            <a:ext cx="11348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Nimbus Roman D OT"/>
              </a:rPr>
              <a:t>Předčasné porody: 7,7 % v r. 2013, 6,9 % v r.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Nimbus Roman D OT"/>
              </a:rPr>
              <a:t>Z hlediska věku: nejvyšší zastoupení předčasných porodů u nejmladších (&lt;19 let) a nejstarších (40</a:t>
            </a:r>
            <a:r>
              <a:rPr lang="en-US" dirty="0">
                <a:solidFill>
                  <a:srgbClr val="000000"/>
                </a:solidFill>
                <a:latin typeface="Nimbus Roman D OT"/>
              </a:rPr>
              <a:t>+</a:t>
            </a:r>
            <a:r>
              <a:rPr lang="cs-CZ" dirty="0">
                <a:solidFill>
                  <a:srgbClr val="000000"/>
                </a:solidFill>
                <a:latin typeface="Nimbus Roman D OT"/>
              </a:rPr>
              <a:t>) rodiček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Nimbus Roman D OT"/>
              </a:rPr>
              <a:t>Rodičky ve věku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 Roman D OT"/>
              </a:rPr>
              <a:t>25–34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Nimbus Roman D OT"/>
              </a:rPr>
              <a:t>let: nejméně rizikové z hlediska předčasného porodu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 Roman D OT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953" y="246023"/>
            <a:ext cx="10167456" cy="532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IV. Riziko předčasného porodu</a:t>
            </a:r>
          </a:p>
          <a:p>
            <a:pPr>
              <a:lnSpc>
                <a:spcPct val="130000"/>
              </a:lnSpc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9">
            <a:extLst>
              <a:ext uri="{FF2B5EF4-FFF2-40B4-BE49-F238E27FC236}">
                <a16:creationId xmlns:a16="http://schemas.microsoft.com/office/drawing/2014/main" id="{9EE12439-39FB-5C0F-2374-FA9A61D5BBB9}"/>
              </a:ext>
            </a:extLst>
          </p:cNvPr>
          <p:cNvSpPr/>
          <p:nvPr/>
        </p:nvSpPr>
        <p:spPr>
          <a:xfrm>
            <a:off x="7866865" y="6131846"/>
            <a:ext cx="226703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25"/>
              </a:spcBef>
            </a:pPr>
            <a:r>
              <a:rPr lang="cs-CZ" sz="1400" b="1" dirty="0">
                <a:latin typeface="+mj-lt"/>
                <a:ea typeface="Calibri" panose="020F0502020204030204" pitchFamily="34" charset="0"/>
              </a:rPr>
              <a:t>Zdroj dat: </a:t>
            </a:r>
            <a:r>
              <a:rPr lang="cs-CZ" sz="1400" dirty="0">
                <a:latin typeface="+mj-lt"/>
                <a:ea typeface="Calibri" panose="020F0502020204030204" pitchFamily="34" charset="0"/>
              </a:rPr>
              <a:t>NRROD, NRAR 2013–2018</a:t>
            </a:r>
            <a:endParaRPr lang="cs-CZ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9">
            <a:extLst>
              <a:ext uri="{FF2B5EF4-FFF2-40B4-BE49-F238E27FC236}">
                <a16:creationId xmlns:a16="http://schemas.microsoft.com/office/drawing/2014/main" id="{46850F5E-1B9C-816C-9F79-66583AA50D74}"/>
              </a:ext>
            </a:extLst>
          </p:cNvPr>
          <p:cNvSpPr/>
          <p:nvPr/>
        </p:nvSpPr>
        <p:spPr>
          <a:xfrm>
            <a:off x="4792854" y="1611233"/>
            <a:ext cx="1586268" cy="270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25"/>
              </a:spcBef>
            </a:pPr>
            <a:r>
              <a:rPr lang="cs-CZ" sz="1400" b="1" i="1" dirty="0"/>
              <a:t>všechny porody </a:t>
            </a:r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endParaRPr lang="cs-CZ" sz="1400" b="1" i="1" dirty="0"/>
          </a:p>
          <a:p>
            <a:pPr>
              <a:lnSpc>
                <a:spcPct val="90000"/>
              </a:lnSpc>
              <a:spcBef>
                <a:spcPts val="225"/>
              </a:spcBef>
            </a:pPr>
            <a:r>
              <a:rPr lang="cs-CZ" sz="1400" b="1" i="1" dirty="0"/>
              <a:t>jednočetné porody</a:t>
            </a:r>
            <a:endParaRPr lang="cs-CZ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AB63634-33CB-410E-9219-A829786AF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02522"/>
              </p:ext>
            </p:extLst>
          </p:nvPr>
        </p:nvGraphicFramePr>
        <p:xfrm>
          <a:off x="201619" y="660835"/>
          <a:ext cx="4591234" cy="304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0AA7F12-B244-48D9-A50E-FC559F11D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08534"/>
              </p:ext>
            </p:extLst>
          </p:nvPr>
        </p:nvGraphicFramePr>
        <p:xfrm>
          <a:off x="201618" y="3770428"/>
          <a:ext cx="4591234" cy="304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A4BBF8CF-2F3C-27FA-0528-23C8D6382BB0}"/>
              </a:ext>
            </a:extLst>
          </p:cNvPr>
          <p:cNvSpPr txBox="1"/>
          <p:nvPr/>
        </p:nvSpPr>
        <p:spPr>
          <a:xfrm>
            <a:off x="4792853" y="584844"/>
            <a:ext cx="6464889" cy="706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1600" b="1" i="1" dirty="0"/>
              <a:t>Křivky přežívání (tzn. podíl těhotenství, která do daného týdne těhotenství ještě neskončila porodem) </a:t>
            </a:r>
            <a:endParaRPr lang="en-US" sz="1600" b="1" i="1" dirty="0"/>
          </a:p>
        </p:txBody>
      </p:sp>
      <p:sp>
        <p:nvSpPr>
          <p:cNvPr id="8" name="Obdélník 4">
            <a:extLst>
              <a:ext uri="{FF2B5EF4-FFF2-40B4-BE49-F238E27FC236}">
                <a16:creationId xmlns:a16="http://schemas.microsoft.com/office/drawing/2014/main" id="{38734C1E-5BF8-9D72-21AA-46EE284A7D72}"/>
              </a:ext>
            </a:extLst>
          </p:cNvPr>
          <p:cNvSpPr/>
          <p:nvPr/>
        </p:nvSpPr>
        <p:spPr>
          <a:xfrm>
            <a:off x="6880632" y="1630269"/>
            <a:ext cx="478599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Jednočetná těhotenství: i při kontrole faktorů, které jsou tradičně spojovány s rizikem předčasného porodu 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b="1" dirty="0"/>
              <a:t>riziko předčasného porodu vyšší ve všech skupinách ART rodiček oproti </a:t>
            </a:r>
            <a:r>
              <a:rPr lang="cs-CZ" sz="1600" b="1" dirty="0" err="1"/>
              <a:t>nonART</a:t>
            </a:r>
            <a:r>
              <a:rPr lang="cs-CZ" sz="1600" b="1" dirty="0"/>
              <a:t> rodičkám</a:t>
            </a:r>
          </a:p>
          <a:p>
            <a:pPr marL="285750" indent="-285750">
              <a:spcAft>
                <a:spcPts val="525"/>
              </a:spcAft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spcAft>
                <a:spcPts val="525"/>
              </a:spcAft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Analýza zaměřená pouze na ženy rodící po ART - při kontrole vybraných zdravotních faktorů a sociodemografických charakteristik (věk, parita atd.) – </a:t>
            </a:r>
            <a:r>
              <a:rPr lang="cs-CZ" sz="1600" b="1" dirty="0"/>
              <a:t>rozdíly v riziku předčasného porodu dle metody ART nejsou průkazné </a:t>
            </a:r>
            <a:r>
              <a:rPr lang="cs-CZ" sz="1600" dirty="0"/>
              <a:t>(statisticky významné).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C7B0348-9A32-07E5-1D65-E060A191F604}"/>
              </a:ext>
            </a:extLst>
          </p:cNvPr>
          <p:cNvSpPr txBox="1"/>
          <p:nvPr/>
        </p:nvSpPr>
        <p:spPr>
          <a:xfrm>
            <a:off x="5585988" y="5658963"/>
            <a:ext cx="650841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Šťastná, A.,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Waldaufová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E.,Fait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T. 2023.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association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between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preterm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births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assisted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reproductive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technologies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Biomed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Palacky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Olomouc Czech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Repub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– on-line </a:t>
            </a:r>
            <a:r>
              <a:rPr lang="cs-CZ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</a:t>
            </a:r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| DOI: 10.5507/bp.2023.039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184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8231" y="221758"/>
            <a:ext cx="9015369" cy="505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600" b="1" dirty="0">
                <a:latin typeface="Arial"/>
                <a:cs typeface="Arial"/>
              </a:rPr>
              <a:t>III. Riziko předčasného porodu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11" name="Obdélník 3">
            <a:extLst>
              <a:ext uri="{FF2B5EF4-FFF2-40B4-BE49-F238E27FC236}">
                <a16:creationId xmlns:a16="http://schemas.microsoft.com/office/drawing/2014/main" id="{BC67C080-614B-476D-A0F9-B3B174E653C1}"/>
              </a:ext>
            </a:extLst>
          </p:cNvPr>
          <p:cNvSpPr/>
          <p:nvPr/>
        </p:nvSpPr>
        <p:spPr>
          <a:xfrm>
            <a:off x="229352" y="803613"/>
            <a:ext cx="10949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spcAft>
                <a:spcPts val="225"/>
              </a:spcAft>
            </a:pPr>
            <a:r>
              <a:rPr lang="cs-CZ" sz="1600" b="1" dirty="0" err="1"/>
              <a:t>Coxova</a:t>
            </a:r>
            <a:r>
              <a:rPr lang="cs-CZ" sz="1600" b="1" dirty="0"/>
              <a:t> regrese – riziko předčasného porodu pro jednočetná těhotenství u rodiček ART a </a:t>
            </a:r>
            <a:r>
              <a:rPr lang="cs-CZ" sz="1600" b="1" dirty="0" err="1"/>
              <a:t>nonART</a:t>
            </a:r>
            <a:r>
              <a:rPr lang="cs-CZ" sz="1600" b="1" dirty="0"/>
              <a:t>, Česko, 2013–2018</a:t>
            </a:r>
          </a:p>
        </p:txBody>
      </p:sp>
      <p:sp>
        <p:nvSpPr>
          <p:cNvPr id="12" name="Obdélník 4">
            <a:extLst>
              <a:ext uri="{FF2B5EF4-FFF2-40B4-BE49-F238E27FC236}">
                <a16:creationId xmlns:a16="http://schemas.microsoft.com/office/drawing/2014/main" id="{12B09B09-9F58-4871-BFF1-3CEE9347B1D0}"/>
              </a:ext>
            </a:extLst>
          </p:cNvPr>
          <p:cNvSpPr/>
          <p:nvPr/>
        </p:nvSpPr>
        <p:spPr>
          <a:xfrm>
            <a:off x="7208468" y="4867997"/>
            <a:ext cx="3622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</a:pPr>
            <a:r>
              <a:rPr lang="cs-CZ" sz="1400" b="1" dirty="0">
                <a:solidFill>
                  <a:schemeClr val="bg1">
                    <a:lumMod val="50000"/>
                  </a:schemeClr>
                </a:solidFill>
              </a:rPr>
              <a:t>Poznámky: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*** p&lt;0,001, **p&lt;0,01</a:t>
            </a:r>
            <a:r>
              <a:rPr lang="cs-CZ" sz="1400" b="1" dirty="0">
                <a:solidFill>
                  <a:schemeClr val="bg1">
                    <a:lumMod val="50000"/>
                  </a:schemeClr>
                </a:solidFill>
              </a:rPr>
              <a:t>. N=21 561.</a:t>
            </a:r>
            <a:br>
              <a:rPr lang="cs-CZ" sz="1400" dirty="0">
                <a:latin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NRROD 2013-2018, vlastní výpočty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9A4025-6C39-7049-99D9-FD6ED3C7A693}"/>
              </a:ext>
            </a:extLst>
          </p:cNvPr>
          <p:cNvSpPr txBox="1"/>
          <p:nvPr/>
        </p:nvSpPr>
        <p:spPr>
          <a:xfrm>
            <a:off x="113568" y="5418653"/>
            <a:ext cx="119536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Šťastná, A.,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Waldaufová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E.,Fait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T. 2023.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association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between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preterm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births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assisted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reproductive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technologies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Biomed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Palacky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Olomouc Czech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Repub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– on-line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| DOI: 10.5507/bp.2023.039</a:t>
            </a: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E1AB3-FB85-6BC5-2128-BF6F801F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52" y="1211515"/>
            <a:ext cx="6516379" cy="22377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0C0127-DEC6-9A52-4BAA-A9553E027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8" y="3449283"/>
            <a:ext cx="7094900" cy="191449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F1ED5921-8F57-D2C7-5929-74F68D0FB391}"/>
              </a:ext>
            </a:extLst>
          </p:cNvPr>
          <p:cNvSpPr/>
          <p:nvPr/>
        </p:nvSpPr>
        <p:spPr>
          <a:xfrm>
            <a:off x="4213528" y="2503324"/>
            <a:ext cx="854583" cy="92567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F1877EB-C5BA-79A3-C241-FB197E08FE16}"/>
              </a:ext>
            </a:extLst>
          </p:cNvPr>
          <p:cNvSpPr/>
          <p:nvPr/>
        </p:nvSpPr>
        <p:spPr>
          <a:xfrm>
            <a:off x="4122737" y="4580282"/>
            <a:ext cx="789731" cy="707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4">
            <a:extLst>
              <a:ext uri="{FF2B5EF4-FFF2-40B4-BE49-F238E27FC236}">
                <a16:creationId xmlns:a16="http://schemas.microsoft.com/office/drawing/2014/main" id="{ED986BA8-3CEA-8F62-F006-BA53BFF530D9}"/>
              </a:ext>
            </a:extLst>
          </p:cNvPr>
          <p:cNvSpPr/>
          <p:nvPr/>
        </p:nvSpPr>
        <p:spPr>
          <a:xfrm>
            <a:off x="7257651" y="1317997"/>
            <a:ext cx="4347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</a:pPr>
            <a:r>
              <a:rPr lang="cs-CZ" sz="1400" dirty="0"/>
              <a:t>Modely kontrolovány na: věk ženy, důvod neplodnosti, komplikace v těhotenství, předchozí porod CS, pořadí porodu, kalendářní rok</a:t>
            </a:r>
          </a:p>
        </p:txBody>
      </p:sp>
      <p:sp>
        <p:nvSpPr>
          <p:cNvPr id="17" name="Obdélník 4">
            <a:extLst>
              <a:ext uri="{FF2B5EF4-FFF2-40B4-BE49-F238E27FC236}">
                <a16:creationId xmlns:a16="http://schemas.microsoft.com/office/drawing/2014/main" id="{EF6B417F-9ADF-6D1B-B9CE-919D59292B1C}"/>
              </a:ext>
            </a:extLst>
          </p:cNvPr>
          <p:cNvSpPr/>
          <p:nvPr/>
        </p:nvSpPr>
        <p:spPr>
          <a:xfrm>
            <a:off x="7257650" y="2016838"/>
            <a:ext cx="4347447" cy="286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Jednočetná těhotenství: i při kontrole faktorů, které jsou tradičně spojovány s rizikem předčasného porodu 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b="1" dirty="0"/>
              <a:t>riziko předčasného porodu vyšší ve všech skupinách ART rodiček oproti </a:t>
            </a:r>
            <a:r>
              <a:rPr lang="cs-CZ" sz="1600" b="1" dirty="0" err="1"/>
              <a:t>nonART</a:t>
            </a:r>
            <a:r>
              <a:rPr lang="cs-CZ" sz="1600" b="1" dirty="0"/>
              <a:t> rodičkám</a:t>
            </a:r>
          </a:p>
          <a:p>
            <a:pPr marL="285750" indent="-285750">
              <a:spcAft>
                <a:spcPts val="525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Analýza zaměřená pouze na ženy rodící po ART - při kontrole vybraných zdravotních faktorů a sociodemografických charakteristik (věk, parita atd.) – </a:t>
            </a:r>
            <a:r>
              <a:rPr lang="cs-CZ" sz="1600" b="1" dirty="0"/>
              <a:t>rozdíly v riziku předčasného porodu dle metody ART nejsou průkazné </a:t>
            </a:r>
            <a:r>
              <a:rPr lang="cs-CZ" sz="1600" dirty="0"/>
              <a:t>(statisticky významné).</a:t>
            </a:r>
          </a:p>
        </p:txBody>
      </p:sp>
    </p:spTree>
    <p:extLst>
      <p:ext uri="{BB962C8B-B14F-4D97-AF65-F5344CB8AC3E}">
        <p14:creationId xmlns:p14="http://schemas.microsoft.com/office/powerpoint/2010/main" val="32932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5FBB0-EE75-B9E0-7C17-580E7FB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055F1-2F29-045B-D4A8-50B12F73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>
                <a:hlinkClick r:id="rId2"/>
              </a:rPr>
              <a:t>anna.stastna</a:t>
            </a:r>
            <a:r>
              <a:rPr lang="en-US" dirty="0">
                <a:hlinkClick r:id="rId2"/>
              </a:rPr>
              <a:t>@</a:t>
            </a:r>
            <a:r>
              <a:rPr lang="cs-CZ" dirty="0">
                <a:hlinkClick r:id="rId2"/>
              </a:rPr>
              <a:t>natur.cuni.cz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8C78B-BBF5-41F5-98B9-498B8F8A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7" y="5375992"/>
            <a:ext cx="4776226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AC8DB-8A58-448C-88DC-BFCF9922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Tematické okruhy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0DC447-0441-4A9B-9C2C-C6185550A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Problémy s plodností a asistovaná reprodukce v Česku</a:t>
            </a:r>
          </a:p>
          <a:p>
            <a:pPr marL="914400" lvl="1" indent="-457200">
              <a:buFont typeface="+mj-lt"/>
              <a:buAutoNum type="alphaLcParenR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Vybrané zdravotní souvislosti: </a:t>
            </a:r>
          </a:p>
          <a:p>
            <a:pPr lvl="2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vícečetné porody</a:t>
            </a:r>
          </a:p>
          <a:p>
            <a:pPr lvl="2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riziko porodu císařským řezem</a:t>
            </a:r>
          </a:p>
          <a:p>
            <a:pPr lvl="2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riziko nízké porodní váhy</a:t>
            </a:r>
          </a:p>
          <a:p>
            <a:pPr lvl="2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riziko předčasného porodu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9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07448-EB0A-4BC6-B731-E84ABFCA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3" y="266008"/>
            <a:ext cx="11679704" cy="825424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Problémy s plodností a asistovaná reprodukce v Česku</a:t>
            </a:r>
          </a:p>
        </p:txBody>
      </p:sp>
      <p:pic>
        <p:nvPicPr>
          <p:cNvPr id="6" name="Picture 1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0C33B681-7F76-FE7E-111F-ED06800A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915" y="1930518"/>
            <a:ext cx="5972027" cy="3444535"/>
          </a:xfrm>
          <a:prstGeom prst="rect">
            <a:avLst/>
          </a:prstGeom>
        </p:spPr>
      </p:pic>
      <p:pic>
        <p:nvPicPr>
          <p:cNvPr id="7" name="Picture 1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EDA59A6F-0548-EBBB-7759-9B528BEDB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5" y="1930518"/>
            <a:ext cx="5972028" cy="34445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41C3EC-573E-8A5A-1AD6-7C12C21AD6EF}"/>
              </a:ext>
            </a:extLst>
          </p:cNvPr>
          <p:cNvSpPr txBox="1"/>
          <p:nvPr/>
        </p:nvSpPr>
        <p:spPr>
          <a:xfrm>
            <a:off x="105059" y="1368430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Podíl žen a mužů, kteří deklarují zkušenost s neschopností počít potomka trvající alespoň 12 měsíců, podle věkových skupin, v %</a:t>
            </a:r>
            <a:endParaRPr lang="cs-CZ" sz="1600" b="1" i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82ED32-3B69-F78C-ECF0-E306F922B520}"/>
              </a:ext>
            </a:extLst>
          </p:cNvPr>
          <p:cNvSpPr txBox="1"/>
          <p:nvPr/>
        </p:nvSpPr>
        <p:spPr>
          <a:xfrm>
            <a:off x="61235" y="5375054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GGP – Současná česká rodina </a:t>
            </a:r>
            <a:endParaRPr lang="cs-CZ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FAB5AD1-8530-CCE9-F7EC-5359DF68937B}"/>
              </a:ext>
            </a:extLst>
          </p:cNvPr>
          <p:cNvSpPr txBox="1"/>
          <p:nvPr/>
        </p:nvSpPr>
        <p:spPr>
          <a:xfrm>
            <a:off x="6052173" y="5392193"/>
            <a:ext cx="6139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</a:rPr>
              <a:t>Data: ÚZIS ČR, Národní registr reprodukčního zdraví – Modul asistované reprodukce. 2016–2021.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B2E2510-E643-8EDC-7BCD-5E9466647C0D}"/>
              </a:ext>
            </a:extLst>
          </p:cNvPr>
          <p:cNvSpPr txBox="1"/>
          <p:nvPr/>
        </p:nvSpPr>
        <p:spPr>
          <a:xfrm>
            <a:off x="858902" y="5679202"/>
            <a:ext cx="1095047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>
                <a:latin typeface="Calibri" panose="020F0502020204030204" pitchFamily="34" charset="0"/>
                <a:ea typeface="Calibri" panose="020F0502020204030204" pitchFamily="34" charset="0"/>
              </a:rPr>
              <a:t>Kocourková J, Slabá J, Šťastná A et al. 2023. Změny v reprodukčním chování a reprodukční stárnutí. Souhrnná výzkumná zpráva z šetření „Současná česká rodina 2020-2022“. Praha, Přírodovědecká fakulta UK.</a:t>
            </a:r>
          </a:p>
          <a:p>
            <a:r>
              <a:rPr lang="cs-CZ" sz="1000"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https://www.natur.cuni.cz/geografie/demografie-a-geodemografie/aktuality/zmeny-v-reprodukcnim-chovani-a-reprodukcni-starnuti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EEC10A-AD3F-E360-49B4-D54B2E88D6B8}"/>
              </a:ext>
            </a:extLst>
          </p:cNvPr>
          <p:cNvSpPr txBox="1"/>
          <p:nvPr/>
        </p:nvSpPr>
        <p:spPr>
          <a:xfrm>
            <a:off x="6065169" y="1395579"/>
            <a:ext cx="6113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600" b="1" i="1" dirty="0">
                <a:latin typeface="Calibri" panose="020F0502020204030204" pitchFamily="34" charset="0"/>
                <a:ea typeface="Calibri" panose="020F0502020204030204" pitchFamily="34" charset="0"/>
              </a:rPr>
              <a:t>Cykly asistované reprodukce s cílem otěhotnět a porody v těchto cyklech, </a:t>
            </a:r>
            <a:r>
              <a:rPr lang="cs-CZ" sz="16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tuzemky</a:t>
            </a:r>
            <a:r>
              <a:rPr lang="cs-CZ" sz="1600" b="1" i="1" dirty="0">
                <a:latin typeface="Calibri" panose="020F0502020204030204" pitchFamily="34" charset="0"/>
                <a:ea typeface="Calibri" panose="020F0502020204030204" pitchFamily="34" charset="0"/>
              </a:rPr>
              <a:t>, 2016–2021 (</a:t>
            </a:r>
            <a:r>
              <a:rPr lang="cs-CZ" sz="16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abs</a:t>
            </a:r>
            <a:r>
              <a:rPr lang="cs-CZ" sz="1600" b="1" i="1" dirty="0">
                <a:latin typeface="Calibri" panose="020F0502020204030204" pitchFamily="34" charset="0"/>
                <a:ea typeface="Calibri" panose="020F050202020403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239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65E0943-8078-4F28-93B4-F5D589AE79FF}"/>
              </a:ext>
            </a:extLst>
          </p:cNvPr>
          <p:cNvSpPr/>
          <p:nvPr/>
        </p:nvSpPr>
        <p:spPr>
          <a:xfrm>
            <a:off x="1237164" y="810015"/>
            <a:ext cx="747802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56"/>
              </a:spcAft>
            </a:pPr>
            <a:r>
              <a:rPr lang="cs-CZ" b="1" i="1" dirty="0"/>
              <a:t>Živě narození a úhrnná plodnost, celkem a po ART, Česko</a:t>
            </a:r>
            <a:r>
              <a:rPr lang="en-US" b="1" i="1" dirty="0"/>
              <a:t>, 2013-20</a:t>
            </a:r>
            <a:r>
              <a:rPr lang="cs-CZ" b="1" i="1" dirty="0"/>
              <a:t>20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B6920F2-859B-4EA3-A0D0-D2473CF87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45727"/>
              </p:ext>
            </p:extLst>
          </p:nvPr>
        </p:nvGraphicFramePr>
        <p:xfrm>
          <a:off x="1294040" y="1146642"/>
          <a:ext cx="9466341" cy="3667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7437">
                  <a:extLst>
                    <a:ext uri="{9D8B030D-6E8A-4147-A177-3AD203B41FA5}">
                      <a16:colId xmlns:a16="http://schemas.microsoft.com/office/drawing/2014/main" val="2971798032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3664147154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3651456511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2349657667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2214041046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2623224414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4081765912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1433738745"/>
                    </a:ext>
                  </a:extLst>
                </a:gridCol>
                <a:gridCol w="761113">
                  <a:extLst>
                    <a:ext uri="{9D8B030D-6E8A-4147-A177-3AD203B41FA5}">
                      <a16:colId xmlns:a16="http://schemas.microsoft.com/office/drawing/2014/main" val="2569732734"/>
                    </a:ext>
                  </a:extLst>
                </a:gridCol>
              </a:tblGrid>
              <a:tr h="222443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9419953"/>
                  </a:ext>
                </a:extLst>
              </a:tr>
              <a:tr h="215029">
                <a:tc>
                  <a:txBody>
                    <a:bodyPr/>
                    <a:lstStyle/>
                    <a:p>
                      <a:pPr marL="36000" algn="l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Živě narození – celkem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106 751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109 860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110 764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112 663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114 405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114 036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112 231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110 200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4058528"/>
                  </a:ext>
                </a:extLst>
              </a:tr>
              <a:tr h="215029">
                <a:tc>
                  <a:txBody>
                    <a:bodyPr/>
                    <a:lstStyle/>
                    <a:p>
                      <a:pPr marL="36000" algn="l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Živě narození po ART 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cs-CZ" sz="1600" u="none" strike="noStrike" dirty="0">
                          <a:effectLst/>
                        </a:rPr>
                        <a:t>zaokrouhleno)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3 600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4 030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3 910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4 040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4 280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4 310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4 290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>
                          <a:effectLst/>
                        </a:rPr>
                        <a:t>4 140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0858178"/>
                  </a:ext>
                </a:extLst>
              </a:tr>
              <a:tr h="222443">
                <a:tc>
                  <a:txBody>
                    <a:bodyPr/>
                    <a:lstStyle/>
                    <a:p>
                      <a:pPr marL="36000" algn="l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Živě narození po ART (v %) 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3,7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3,7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2815578"/>
                  </a:ext>
                </a:extLst>
              </a:tr>
              <a:tr h="222443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2019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none" strike="noStrike" dirty="0">
                          <a:effectLst/>
                        </a:rPr>
                        <a:t>2020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9742695"/>
                  </a:ext>
                </a:extLst>
              </a:tr>
              <a:tr h="215029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Úhrnná plodnost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1,456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1,528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1,570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1,630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1,687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1,708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1,709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1,707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82741057"/>
                  </a:ext>
                </a:extLst>
              </a:tr>
              <a:tr h="215029">
                <a:tc>
                  <a:txBody>
                    <a:bodyPr/>
                    <a:lstStyle/>
                    <a:p>
                      <a:pPr marL="36000" marR="0" lvl="0" indent="0" algn="l" defTabSz="457200" rtl="0" eaLnBrk="1" fontAlgn="ctr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Úhrnná plodnost po </a:t>
                      </a:r>
                      <a:r>
                        <a:rPr lang="cs-CZ" sz="1600" u="none" strike="noStrike" dirty="0">
                          <a:effectLst/>
                        </a:rPr>
                        <a:t>ART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0,045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0,058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860230"/>
                  </a:ext>
                </a:extLst>
              </a:tr>
              <a:tr h="215029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Úhrnná plodnost po ART (%)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3469902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5A6C6902-8B67-4A47-A025-19FF153E1A1C}"/>
              </a:ext>
            </a:extLst>
          </p:cNvPr>
          <p:cNvSpPr/>
          <p:nvPr/>
        </p:nvSpPr>
        <p:spPr>
          <a:xfrm>
            <a:off x="1191987" y="2444373"/>
            <a:ext cx="9735910" cy="4187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F2EAE99-752E-4A8E-AA5A-8BA47B3966D2}"/>
              </a:ext>
            </a:extLst>
          </p:cNvPr>
          <p:cNvSpPr txBox="1"/>
          <p:nvPr/>
        </p:nvSpPr>
        <p:spPr>
          <a:xfrm>
            <a:off x="655396" y="238738"/>
            <a:ext cx="11038114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Výsledky využívání asistované reprodukce – živě narození po ART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EB52560-65DB-4AF3-9892-514ABC597B50}"/>
              </a:ext>
            </a:extLst>
          </p:cNvPr>
          <p:cNvSpPr/>
          <p:nvPr/>
        </p:nvSpPr>
        <p:spPr>
          <a:xfrm>
            <a:off x="576942" y="4956540"/>
            <a:ext cx="11038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Struktura plodnosti 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podle pořadí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 – primárně plodnost 1. pořadí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úhrnná plodnost 1. pořadí – 2/3 celkové úhrnné plodnosti u ART (nárůst ze 61 % na  66 % ve sledovaném období) x stabilní podíl 49 % u plodnosti </a:t>
            </a:r>
            <a:r>
              <a:rPr lang="cs-C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nonART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B0CB034-1C50-462C-8564-C49BECEADFE1}"/>
              </a:ext>
            </a:extLst>
          </p:cNvPr>
          <p:cNvSpPr/>
          <p:nvPr/>
        </p:nvSpPr>
        <p:spPr>
          <a:xfrm>
            <a:off x="1191987" y="4440635"/>
            <a:ext cx="9735910" cy="4187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4F71B8-5375-FEE7-73F5-D1EF1C9E2B19}"/>
              </a:ext>
            </a:extLst>
          </p:cNvPr>
          <p:cNvSpPr txBox="1"/>
          <p:nvPr/>
        </p:nvSpPr>
        <p:spPr>
          <a:xfrm>
            <a:off x="8522944" y="4911269"/>
            <a:ext cx="2649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909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68883" y="410093"/>
            <a:ext cx="7035625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2000" b="1" dirty="0"/>
              <a:t>Míry plodnosti podle věku, bez ART a po ART, Česko</a:t>
            </a:r>
            <a:r>
              <a:rPr lang="en-GB" sz="2000" b="1" dirty="0"/>
              <a:t> 2013</a:t>
            </a:r>
            <a:r>
              <a:rPr lang="cs-CZ" sz="2000" b="1" dirty="0"/>
              <a:t> a </a:t>
            </a:r>
            <a:r>
              <a:rPr lang="en-GB" sz="2000" b="1" dirty="0"/>
              <a:t>2020</a:t>
            </a:r>
            <a:endParaRPr lang="cs-CZ" sz="2000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D72F074-A8F5-4EBB-BC1E-136F9762BF06}"/>
              </a:ext>
            </a:extLst>
          </p:cNvPr>
          <p:cNvGraphicFramePr>
            <a:graphicFrameLocks/>
          </p:cNvGraphicFramePr>
          <p:nvPr/>
        </p:nvGraphicFramePr>
        <p:xfrm>
          <a:off x="2041794" y="958486"/>
          <a:ext cx="7938894" cy="508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379ACB0-D602-7D18-C209-DF5CFD97C4C3}"/>
              </a:ext>
            </a:extLst>
          </p:cNvPr>
          <p:cNvSpPr txBox="1"/>
          <p:nvPr/>
        </p:nvSpPr>
        <p:spPr>
          <a:xfrm>
            <a:off x="9910917" y="576950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6831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2346" y="314208"/>
            <a:ext cx="10789104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2000" b="1" dirty="0"/>
              <a:t>Míry plodnosti po ART podle věku, úhrnná plodnosti po ART a průměrný věk při narození dítěte po ART, Česko</a:t>
            </a:r>
            <a:r>
              <a:rPr lang="en-GB" sz="2000" b="1" dirty="0"/>
              <a:t> 2013–2020</a:t>
            </a:r>
            <a:endParaRPr lang="cs-CZ" sz="2000" b="1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60693945-64D0-2E42-5F96-6784D357FC01}"/>
              </a:ext>
            </a:extLst>
          </p:cNvPr>
          <p:cNvGraphicFramePr>
            <a:graphicFrameLocks noGrp="1"/>
          </p:cNvGraphicFramePr>
          <p:nvPr/>
        </p:nvGraphicFramePr>
        <p:xfrm>
          <a:off x="1904011" y="936688"/>
          <a:ext cx="8641087" cy="502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D8637030-3004-A285-3E0B-3BD5A3BAF4A8}"/>
              </a:ext>
            </a:extLst>
          </p:cNvPr>
          <p:cNvSpPr txBox="1"/>
          <p:nvPr/>
        </p:nvSpPr>
        <p:spPr>
          <a:xfrm>
            <a:off x="10535266" y="5606342"/>
            <a:ext cx="1548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8499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8457" y="397807"/>
            <a:ext cx="10580914" cy="800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sz="2000" b="1" dirty="0"/>
              <a:t>Míry plodnosti podle věku v letech 2013 a 2020 a rozdíl v mírách plodnosti podle věku zvlášť pro </a:t>
            </a:r>
            <a:r>
              <a:rPr lang="cs-CZ" sz="2000" b="1" dirty="0" err="1"/>
              <a:t>nonART</a:t>
            </a:r>
            <a:r>
              <a:rPr lang="cs-CZ" sz="2000" b="1" dirty="0"/>
              <a:t> a ART plodnost, Česko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4BA9B0A-58B4-4FA0-AD5F-8C62DEA6AAC9}"/>
              </a:ext>
            </a:extLst>
          </p:cNvPr>
          <p:cNvSpPr/>
          <p:nvPr/>
        </p:nvSpPr>
        <p:spPr>
          <a:xfrm>
            <a:off x="7537455" y="1443223"/>
            <a:ext cx="386260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nárůst plodnosti ve věku do 30 let - především nárůst plodnosti bez ART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ve věku nad 30 let – významná role nárůst ART plodnosti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čím nižší byl nárůst plodnosti bez ART ve vyšším věku, tím vyšší byla kompenzace prostřednictvím nárůstu plodnosti ART.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největší podíl na nárůstu plodnosti měla ART plodnost ve věku 36 až 39 let. 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157741-5AF2-AA61-610F-0F01CD5E9168}"/>
              </a:ext>
            </a:extLst>
          </p:cNvPr>
          <p:cNvGraphicFramePr>
            <a:graphicFrameLocks noGrp="1"/>
          </p:cNvGraphicFramePr>
          <p:nvPr/>
        </p:nvGraphicFramePr>
        <p:xfrm>
          <a:off x="791936" y="1443223"/>
          <a:ext cx="6714222" cy="439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37B4FB93-BEE9-55DA-DAB7-81417CA249D1}"/>
              </a:ext>
            </a:extLst>
          </p:cNvPr>
          <p:cNvSpPr txBox="1"/>
          <p:nvPr/>
        </p:nvSpPr>
        <p:spPr>
          <a:xfrm>
            <a:off x="7506158" y="5833382"/>
            <a:ext cx="24580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687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65E0943-8078-4F28-93B4-F5D589AE79FF}"/>
              </a:ext>
            </a:extLst>
          </p:cNvPr>
          <p:cNvSpPr/>
          <p:nvPr/>
        </p:nvSpPr>
        <p:spPr>
          <a:xfrm>
            <a:off x="697166" y="913009"/>
            <a:ext cx="842617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56"/>
              </a:spcAft>
            </a:pPr>
            <a:r>
              <a:rPr lang="cs-CZ" b="1" i="1" dirty="0"/>
              <a:t>Průměrný věk žen při narození dítěte, celkem a dle využití ART, Česko </a:t>
            </a:r>
            <a:r>
              <a:rPr lang="en-US" b="1" i="1" dirty="0"/>
              <a:t>2013-20</a:t>
            </a:r>
            <a:r>
              <a:rPr lang="cs-CZ" b="1" i="1" dirty="0"/>
              <a:t>20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8A15E1B-DAD9-4A34-90E4-9C2B84FCA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70743"/>
              </p:ext>
            </p:extLst>
          </p:nvPr>
        </p:nvGraphicFramePr>
        <p:xfrm>
          <a:off x="559283" y="1471073"/>
          <a:ext cx="10813570" cy="2272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9532">
                  <a:extLst>
                    <a:ext uri="{9D8B030D-6E8A-4147-A177-3AD203B41FA5}">
                      <a16:colId xmlns:a16="http://schemas.microsoft.com/office/drawing/2014/main" val="3558268838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1574373237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76104390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108018851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655348393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936608836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3285321310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4086830809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3300428275"/>
                    </a:ext>
                  </a:extLst>
                </a:gridCol>
                <a:gridCol w="1005014">
                  <a:extLst>
                    <a:ext uri="{9D8B030D-6E8A-4147-A177-3AD203B41FA5}">
                      <a16:colId xmlns:a16="http://schemas.microsoft.com/office/drawing/2014/main" val="1071669592"/>
                    </a:ext>
                  </a:extLst>
                </a:gridCol>
              </a:tblGrid>
              <a:tr h="6359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2013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2016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2017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2019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2020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Rozdíl </a:t>
                      </a:r>
                    </a:p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2020 -</a:t>
                      </a:r>
                    </a:p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883457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Průměrný věk při narození dítěte - celkem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05401599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Průměrný věk při narození dítěte - ART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33,7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33,9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34,0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34,3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34,4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34,5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34,5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34,6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890302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Průměrný věk při narození dítěte – bez ART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30,0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0257785"/>
                  </a:ext>
                </a:extLst>
              </a:tr>
              <a:tr h="3546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Rozdíl ART a </a:t>
                      </a:r>
                      <a:r>
                        <a:rPr lang="cs-CZ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nonART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(v letech)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0,6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8554709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727F102B-5753-4CED-90B6-649860273CFE}"/>
              </a:ext>
            </a:extLst>
          </p:cNvPr>
          <p:cNvSpPr/>
          <p:nvPr/>
        </p:nvSpPr>
        <p:spPr>
          <a:xfrm>
            <a:off x="559283" y="4092084"/>
            <a:ext cx="1054009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Průměrný věk ženy při narození dítěte po využití ART v průměru o 4,5 roku vyšší než bez využití ART</a:t>
            </a:r>
          </a:p>
          <a:p>
            <a:pPr marL="374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Ženy</a:t>
            </a:r>
            <a:r>
              <a:rPr lang="en-US" dirty="0"/>
              <a:t> </a:t>
            </a:r>
            <a:r>
              <a:rPr lang="en-US" dirty="0" err="1"/>
              <a:t>rodící</a:t>
            </a:r>
            <a:r>
              <a:rPr lang="en-US" dirty="0"/>
              <a:t> po </a:t>
            </a:r>
            <a:r>
              <a:rPr lang="cs-CZ" dirty="0"/>
              <a:t>využití asistované reprodukce </a:t>
            </a:r>
            <a:r>
              <a:rPr lang="en-US" dirty="0"/>
              <a:t>"</a:t>
            </a:r>
            <a:r>
              <a:rPr lang="en-US" dirty="0" err="1"/>
              <a:t>stárnou</a:t>
            </a:r>
            <a:r>
              <a:rPr lang="en-US" dirty="0"/>
              <a:t>" </a:t>
            </a:r>
            <a:r>
              <a:rPr lang="en-US" dirty="0" err="1"/>
              <a:t>rychleji</a:t>
            </a:r>
            <a:r>
              <a:rPr lang="en-US" dirty="0"/>
              <a:t> - </a:t>
            </a:r>
            <a:r>
              <a:rPr lang="en-US" dirty="0" err="1"/>
              <a:t>průměrný</a:t>
            </a:r>
            <a:r>
              <a:rPr lang="en-US" dirty="0"/>
              <a:t> </a:t>
            </a:r>
            <a:r>
              <a:rPr lang="en-US" dirty="0" err="1"/>
              <a:t>věk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cs-CZ" dirty="0"/>
              <a:t>narození dítěte po ART léčbě </a:t>
            </a:r>
            <a:r>
              <a:rPr lang="en-US" dirty="0"/>
              <a:t>se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výrazně</a:t>
            </a:r>
            <a:r>
              <a:rPr lang="en-US" dirty="0"/>
              <a:t> </a:t>
            </a:r>
            <a:r>
              <a:rPr lang="en-US" dirty="0" err="1"/>
              <a:t>rychleji</a:t>
            </a:r>
            <a:r>
              <a:rPr lang="en-US" dirty="0"/>
              <a:t> (za </a:t>
            </a:r>
            <a:r>
              <a:rPr lang="en-US" dirty="0" err="1"/>
              <a:t>posledních</a:t>
            </a:r>
            <a:r>
              <a:rPr lang="en-US" dirty="0"/>
              <a:t> 8 let </a:t>
            </a:r>
            <a:r>
              <a:rPr lang="en-US" dirty="0" err="1"/>
              <a:t>téměř</a:t>
            </a:r>
            <a:r>
              <a:rPr lang="en-US" dirty="0"/>
              <a:t> o 1 </a:t>
            </a:r>
            <a:r>
              <a:rPr lang="en-US" dirty="0" err="1"/>
              <a:t>rok</a:t>
            </a:r>
            <a:r>
              <a:rPr lang="en-US" dirty="0"/>
              <a:t>).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BECF2C9-3EA7-495E-93B5-CBD6413FB96A}"/>
              </a:ext>
            </a:extLst>
          </p:cNvPr>
          <p:cNvSpPr/>
          <p:nvPr/>
        </p:nvSpPr>
        <p:spPr>
          <a:xfrm>
            <a:off x="411259" y="2521421"/>
            <a:ext cx="11221457" cy="3891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17B0D5-0040-D5E1-9719-6310DF53834A}"/>
              </a:ext>
            </a:extLst>
          </p:cNvPr>
          <p:cNvSpPr txBox="1"/>
          <p:nvPr/>
        </p:nvSpPr>
        <p:spPr>
          <a:xfrm>
            <a:off x="9144000" y="3779151"/>
            <a:ext cx="23400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Zdroj dat: ČSÚ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+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 NRAR 2013–2020</a:t>
            </a:r>
            <a:endParaRPr lang="cs-CZ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25914A-3D5F-0249-C557-6FBDCA21DE35}"/>
              </a:ext>
            </a:extLst>
          </p:cNvPr>
          <p:cNvSpPr txBox="1"/>
          <p:nvPr/>
        </p:nvSpPr>
        <p:spPr>
          <a:xfrm>
            <a:off x="411259" y="5523114"/>
            <a:ext cx="1141627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>
              <a:spcAft>
                <a:spcPts val="600"/>
              </a:spcAft>
            </a:pPr>
            <a:r>
              <a:rPr lang="cs-CZ" sz="1400" dirty="0"/>
              <a:t>Kocourková, J., Šťastná, A., </a:t>
            </a:r>
            <a:r>
              <a:rPr lang="cs-CZ" sz="1400" dirty="0" err="1"/>
              <a:t>Burcin</a:t>
            </a:r>
            <a:r>
              <a:rPr lang="cs-CZ" sz="1400" dirty="0"/>
              <a:t>, B. 2023. </a:t>
            </a:r>
            <a:r>
              <a:rPr lang="cs-CZ" sz="1400" dirty="0" err="1"/>
              <a:t>The</a:t>
            </a:r>
            <a:r>
              <a:rPr lang="cs-CZ" sz="1400" dirty="0"/>
              <a:t> influence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increasing</a:t>
            </a:r>
            <a:r>
              <a:rPr lang="cs-CZ" sz="1400" dirty="0"/>
              <a:t> use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assisted</a:t>
            </a:r>
            <a:r>
              <a:rPr lang="cs-CZ" sz="1400" dirty="0"/>
              <a:t> </a:t>
            </a:r>
            <a:r>
              <a:rPr lang="cs-CZ" sz="1400" dirty="0" err="1"/>
              <a:t>reproduction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recent</a:t>
            </a:r>
            <a:r>
              <a:rPr lang="cs-CZ" sz="1400" dirty="0"/>
              <a:t> </a:t>
            </a:r>
            <a:r>
              <a:rPr lang="cs-CZ" sz="1400" dirty="0" err="1"/>
              <a:t>growth</a:t>
            </a:r>
            <a:r>
              <a:rPr lang="cs-CZ" sz="1400" dirty="0"/>
              <a:t> in fertility in </a:t>
            </a:r>
            <a:r>
              <a:rPr lang="cs-CZ" sz="1400" dirty="0" err="1"/>
              <a:t>Czechia</a:t>
            </a:r>
            <a:r>
              <a:rPr lang="cs-CZ" sz="1400" dirty="0"/>
              <a:t>. </a:t>
            </a:r>
            <a:r>
              <a:rPr lang="cs-CZ" sz="1400" i="1" dirty="0" err="1"/>
              <a:t>Scientific</a:t>
            </a:r>
            <a:r>
              <a:rPr lang="cs-CZ" sz="1400" i="1" dirty="0"/>
              <a:t> </a:t>
            </a:r>
            <a:r>
              <a:rPr lang="cs-CZ" sz="1400" i="1" dirty="0" err="1"/>
              <a:t>Reports</a:t>
            </a:r>
            <a:r>
              <a:rPr lang="cs-CZ" sz="1400" i="1" dirty="0"/>
              <a:t> </a:t>
            </a:r>
            <a:r>
              <a:rPr lang="cs-CZ" sz="1400" dirty="0"/>
              <a:t>13, 10854. </a:t>
            </a:r>
            <a:r>
              <a:rPr lang="cs-CZ" sz="1400" u="sng" dirty="0">
                <a:hlinkClick r:id="rId3"/>
              </a:rPr>
              <a:t>https://doi.org/10.1038/s41598-023-37071-7</a:t>
            </a:r>
            <a:r>
              <a:rPr lang="cs-CZ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8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9609" y="902613"/>
            <a:ext cx="8408210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cs-CZ" b="1" dirty="0"/>
              <a:t>Počet cyklů IVF a KET a průměrný věk ženy při zahájení cyklu, Česko, 2009-2020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66CC9D3-CE85-48C5-9DBC-3BED076B82FB}"/>
              </a:ext>
            </a:extLst>
          </p:cNvPr>
          <p:cNvSpPr/>
          <p:nvPr/>
        </p:nvSpPr>
        <p:spPr>
          <a:xfrm>
            <a:off x="2603500" y="5799407"/>
            <a:ext cx="7320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/>
              <a:t>Zdroj: ÚZIS – Asistovaná reprodukce v ČR 2020, https://www.uzis.cz/res/f/008420/asistreprodukce2020.pdf</a:t>
            </a:r>
            <a:endParaRPr lang="cs-CZ" sz="1100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AAE8959-0C98-4257-A6CB-478ED633ED1E}"/>
              </a:ext>
            </a:extLst>
          </p:cNvPr>
          <p:cNvGraphicFramePr>
            <a:graphicFrameLocks/>
          </p:cNvGraphicFramePr>
          <p:nvPr/>
        </p:nvGraphicFramePr>
        <p:xfrm>
          <a:off x="2512828" y="1187064"/>
          <a:ext cx="6796096" cy="45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9C95419A-13A0-4151-BBD2-CB423728025D}"/>
              </a:ext>
            </a:extLst>
          </p:cNvPr>
          <p:cNvSpPr txBox="1"/>
          <p:nvPr/>
        </p:nvSpPr>
        <p:spPr>
          <a:xfrm>
            <a:off x="679889" y="230556"/>
            <a:ext cx="11038114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 podle nejčastějšího cíle cyklu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2051</Words>
  <Application>Microsoft Office PowerPoint</Application>
  <PresentationFormat>Širokoúhlá obrazovka</PresentationFormat>
  <Paragraphs>312</Paragraphs>
  <Slides>19</Slides>
  <Notes>15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MinionPro-Regular</vt:lpstr>
      <vt:lpstr>Nimbus Roman D OT</vt:lpstr>
      <vt:lpstr>Times New Roman</vt:lpstr>
      <vt:lpstr>Wingdings</vt:lpstr>
      <vt:lpstr>Motiv Office</vt:lpstr>
      <vt:lpstr>Vlastní návrh</vt:lpstr>
      <vt:lpstr>Demografické souvislosti odkladu plodnosti  a asistovaná reprodukce v Česku  PhDr. Mgr. Anna Šťastná, Ph.D.</vt:lpstr>
      <vt:lpstr>Tematické okruhy</vt:lpstr>
      <vt:lpstr>a) Problémy s plodností a asistovaná reprodukce v Česku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Kocourková Jiřina</dc:creator>
  <cp:lastModifiedBy>Šťastná Anna</cp:lastModifiedBy>
  <cp:revision>204</cp:revision>
  <dcterms:created xsi:type="dcterms:W3CDTF">2023-10-06T14:29:00Z</dcterms:created>
  <dcterms:modified xsi:type="dcterms:W3CDTF">2024-06-19T22:51:06Z</dcterms:modified>
</cp:coreProperties>
</file>