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256" r:id="rId2"/>
    <p:sldId id="1712" r:id="rId3"/>
    <p:sldId id="1714" r:id="rId4"/>
    <p:sldId id="1713" r:id="rId5"/>
    <p:sldId id="1715" r:id="rId6"/>
    <p:sldId id="1718" r:id="rId7"/>
    <p:sldId id="1720" r:id="rId8"/>
    <p:sldId id="1719" r:id="rId9"/>
    <p:sldId id="1669" r:id="rId10"/>
    <p:sldId id="1683" r:id="rId11"/>
    <p:sldId id="1684" r:id="rId12"/>
    <p:sldId id="1725" r:id="rId13"/>
    <p:sldId id="1688" r:id="rId14"/>
    <p:sldId id="1685" r:id="rId15"/>
    <p:sldId id="1689" r:id="rId16"/>
    <p:sldId id="1687" r:id="rId17"/>
    <p:sldId id="1690" r:id="rId18"/>
    <p:sldId id="1737" r:id="rId19"/>
    <p:sldId id="2028" r:id="rId20"/>
    <p:sldId id="2029" r:id="rId21"/>
    <p:sldId id="1708" r:id="rId22"/>
    <p:sldId id="1711" r:id="rId23"/>
    <p:sldId id="1710" r:id="rId24"/>
    <p:sldId id="1721" r:id="rId25"/>
    <p:sldId id="1722" r:id="rId26"/>
    <p:sldId id="1723" r:id="rId27"/>
    <p:sldId id="1724" r:id="rId28"/>
    <p:sldId id="1726" r:id="rId29"/>
    <p:sldId id="1727" r:id="rId30"/>
    <p:sldId id="1728" r:id="rId31"/>
    <p:sldId id="1729" r:id="rId32"/>
    <p:sldId id="2032" r:id="rId33"/>
    <p:sldId id="2033" r:id="rId34"/>
    <p:sldId id="1732" r:id="rId35"/>
    <p:sldId id="1733" r:id="rId36"/>
    <p:sldId id="1734" r:id="rId37"/>
    <p:sldId id="1735" r:id="rId38"/>
    <p:sldId id="1736" r:id="rId39"/>
    <p:sldId id="1691" r:id="rId40"/>
    <p:sldId id="2034" r:id="rId41"/>
    <p:sldId id="1692" r:id="rId42"/>
    <p:sldId id="1693" r:id="rId43"/>
    <p:sldId id="1694" r:id="rId44"/>
    <p:sldId id="1695" r:id="rId45"/>
    <p:sldId id="1696" r:id="rId46"/>
    <p:sldId id="1697" r:id="rId47"/>
    <p:sldId id="1698" r:id="rId48"/>
    <p:sldId id="1699" r:id="rId49"/>
    <p:sldId id="1700" r:id="rId50"/>
    <p:sldId id="1701" r:id="rId51"/>
    <p:sldId id="1702" r:id="rId52"/>
    <p:sldId id="1703" r:id="rId53"/>
    <p:sldId id="1704" r:id="rId54"/>
    <p:sldId id="1705" r:id="rId55"/>
    <p:sldId id="1706" r:id="rId56"/>
    <p:sldId id="1707" r:id="rId57"/>
    <p:sldId id="2030" r:id="rId58"/>
    <p:sldId id="2031" r:id="rId59"/>
    <p:sldId id="1738" r:id="rId60"/>
    <p:sldId id="1739" r:id="rId61"/>
    <p:sldId id="2027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4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0DFD4"/>
    <a:srgbClr val="E2A19D"/>
    <a:srgbClr val="B05F5B"/>
    <a:srgbClr val="66CCFF"/>
    <a:srgbClr val="FD8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6"/>
    <p:restoredTop sz="94684" autoAdjust="0"/>
  </p:normalViewPr>
  <p:slideViewPr>
    <p:cSldViewPr snapToGrid="0" snapToObjects="1">
      <p:cViewPr varScale="1">
        <p:scale>
          <a:sx n="106" d="100"/>
          <a:sy n="106" d="100"/>
        </p:scale>
        <p:origin x="424" y="176"/>
      </p:cViewPr>
      <p:guideLst>
        <p:guide orient="horz" pos="2205"/>
        <p:guide pos="43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2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8588A-F5DB-CA45-BE54-9403ED2D12C9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77C58-D56F-0043-85CD-BB1C60E15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59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7FB92-9280-A64C-A40F-740989E0C1AC}" type="datetimeFigureOut">
              <a:rPr lang="en-US" smtClean="0"/>
              <a:t>6/20/24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4FDD6-5890-D147-9E12-2F9713B634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89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4FDD6-5890-D147-9E12-2F9713B6345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465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259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758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660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282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612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543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11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460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063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58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07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692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925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449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0094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394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5141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261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235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4803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04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403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2020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FD76F-5591-45B9-8F8B-CB5D41082858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2666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7021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8234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6425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0766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0698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3968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1283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7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4147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1996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0077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9556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0723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5795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9143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3463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4195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9637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308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3795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4411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4403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57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456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3247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6249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3264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6928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68339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588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03571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79328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32F9D-F210-4545-9ABE-E049DA58F4CF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639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777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622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8953F-1E7D-5545-85A3-4365743217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48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23950"/>
            <a:ext cx="9789584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29000"/>
            <a:ext cx="9789584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988" y="6122895"/>
            <a:ext cx="2844800" cy="259317"/>
          </a:xfrm>
        </p:spPr>
        <p:txBody>
          <a:bodyPr/>
          <a:lstStyle/>
          <a:p>
            <a:fld id="{A1E72464-F188-6440-90D5-CA4851D90DC0}" type="datetimeFigureOut">
              <a:rPr lang="en-US" smtClean="0"/>
              <a:t>6/20/24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2894"/>
            <a:ext cx="3860800" cy="25781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0" y="6122895"/>
            <a:ext cx="1016000" cy="271463"/>
          </a:xfrm>
        </p:spPr>
        <p:txBody>
          <a:bodyPr/>
          <a:lstStyle/>
          <a:p>
            <a:fld id="{1442D036-7C57-554F-AAD1-361357D88C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sz="1800"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694329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672323"/>
            <a:ext cx="4011084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2464-F188-6440-90D5-CA4851D90DC0}" type="datetimeFigureOut">
              <a:rPr lang="en-US" smtClean="0"/>
              <a:t>6/20/24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D036-7C57-554F-AAD1-361357D88C4E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70523" y="310123"/>
            <a:ext cx="4531783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cs-CZ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sz="1800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691640"/>
            <a:ext cx="4011168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84745" y="612775"/>
            <a:ext cx="54864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2670048"/>
            <a:ext cx="4011168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2464-F188-6440-90D5-CA4851D90DC0}" type="datetimeFigureOut">
              <a:rPr lang="en-US" smtClean="0"/>
              <a:t>6/20/24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D036-7C57-554F-AAD1-361357D88C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sz="1800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4287820"/>
            <a:ext cx="10695969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cs-CZ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5129" y="331694"/>
            <a:ext cx="11228832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5271248"/>
            <a:ext cx="10695969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2464-F188-6440-90D5-CA4851D90DC0}" type="datetimeFigureOut">
              <a:rPr lang="en-US" smtClean="0"/>
              <a:t>6/20/24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D036-7C57-554F-AAD1-361357D88C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2464-F188-6440-90D5-CA4851D90DC0}" type="datetimeFigureOut">
              <a:rPr lang="en-US" smtClean="0"/>
              <a:t>6/20/24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D036-7C57-554F-AAD1-361357D88C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sz="1800"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199" y="609601"/>
            <a:ext cx="1888564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0963" y="609601"/>
            <a:ext cx="837303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2464-F188-6440-90D5-CA4851D90DC0}" type="datetimeFigureOut">
              <a:rPr lang="en-US" smtClean="0"/>
              <a:t>6/20/24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D036-7C57-554F-AAD1-361357D88C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2464-F188-6440-90D5-CA4851D90DC0}" type="datetimeFigureOut">
              <a:rPr lang="en-US" smtClean="0"/>
              <a:t>6/20/24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D036-7C57-554F-AAD1-361357D88C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1" y="3442448"/>
            <a:ext cx="9793816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1" y="5029200"/>
            <a:ext cx="9793816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012" y="6122895"/>
            <a:ext cx="2844800" cy="259317"/>
          </a:xfrm>
        </p:spPr>
        <p:txBody>
          <a:bodyPr/>
          <a:lstStyle/>
          <a:p>
            <a:fld id="{A1E72464-F188-6440-90D5-CA4851D90DC0}" type="datetimeFigureOut">
              <a:rPr lang="en-US" smtClean="0"/>
              <a:t>6/20/24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4401"/>
            <a:ext cx="3860800" cy="257810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48657" y="533401"/>
            <a:ext cx="10448544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cs-CZ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1371600"/>
            <a:ext cx="9793816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1" y="3134567"/>
            <a:ext cx="9793816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2464-F188-6440-90D5-CA4851D90DC0}" type="datetimeFigureOut">
              <a:rPr lang="en-US" smtClean="0"/>
              <a:t>6/20/24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D036-7C57-554F-AAD1-361357D88C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48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2464-F188-6440-90D5-CA4851D90DC0}" type="datetimeFigureOut">
              <a:rPr lang="en-US" smtClean="0"/>
              <a:t>6/20/24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D036-7C57-554F-AAD1-361357D88C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sz="1800"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sz="1800"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8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8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4052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4052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2464-F188-6440-90D5-CA4851D90DC0}" type="datetimeFigureOut">
              <a:rPr lang="en-US" smtClean="0"/>
              <a:t>6/20/24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D036-7C57-554F-AAD1-361357D88C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2464-F188-6440-90D5-CA4851D90DC0}" type="datetimeFigureOut">
              <a:rPr lang="en-US" smtClean="0"/>
              <a:t>6/20/24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D036-7C57-554F-AAD1-361357D88C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2464-F188-6440-90D5-CA4851D90DC0}" type="datetimeFigureOut">
              <a:rPr lang="en-US" smtClean="0"/>
              <a:t>6/20/24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D036-7C57-554F-AAD1-361357D88C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sz="1800"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169892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147889"/>
            <a:ext cx="4011084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2464-F188-6440-90D5-CA4851D90DC0}" type="datetimeFigureOut">
              <a:rPr lang="en-US" smtClean="0"/>
              <a:t>6/20/24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D036-7C57-554F-AAD1-361357D88C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1" y="244158"/>
            <a:ext cx="9793816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133601"/>
            <a:ext cx="9793817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" y="6371592"/>
            <a:ext cx="28448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A1E72464-F188-6440-90D5-CA4851D90DC0}" type="datetimeFigureOut">
              <a:rPr lang="en-US" smtClean="0"/>
              <a:t>6/20/24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45120" y="6371591"/>
            <a:ext cx="38608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56351"/>
            <a:ext cx="1016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442D036-7C57-554F-AAD1-361357D88C4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2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780762" y="935782"/>
            <a:ext cx="10527159" cy="22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3200" b="1" dirty="0">
              <a:latin typeface="Times New Roman"/>
              <a:cs typeface="Times New Roman"/>
            </a:endParaRPr>
          </a:p>
          <a:p>
            <a:r>
              <a:rPr lang="cs-CZ" sz="3200" b="1" dirty="0">
                <a:latin typeface="Times New Roman"/>
                <a:cs typeface="Times New Roman"/>
              </a:rPr>
              <a:t>PROGESTERON V PERINATOLOGII</a:t>
            </a:r>
            <a:endParaRPr lang="cs-CZ" sz="3200" dirty="0">
              <a:latin typeface="Times New Roman"/>
              <a:cs typeface="Times New Roman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B3A6E28-4F96-70E4-9137-B410A5537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103" y="3860962"/>
            <a:ext cx="10660479" cy="2692675"/>
          </a:xfrm>
        </p:spPr>
        <p:txBody>
          <a:bodyPr>
            <a:normAutofit/>
          </a:bodyPr>
          <a:lstStyle/>
          <a:p>
            <a:pPr>
              <a:buClr>
                <a:srgbClr val="404040"/>
              </a:buClr>
              <a:buFont typeface="Arial" charset="0"/>
              <a:buNone/>
              <a:defRPr/>
            </a:pPr>
            <a:r>
              <a:rPr lang="cs-CZ" sz="28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MARIAN KACEROVSKÝ</a:t>
            </a:r>
          </a:p>
          <a:p>
            <a:pPr>
              <a:buClr>
                <a:srgbClr val="404040"/>
              </a:buClr>
              <a:buFont typeface="Arial" charset="0"/>
              <a:buNone/>
              <a:defRPr/>
            </a:pPr>
            <a:endParaRPr lang="cs-CZ" b="1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404040"/>
              </a:buClr>
              <a:buFont typeface="Arial" charset="0"/>
              <a:buNone/>
              <a:defRPr/>
            </a:pP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NEMOCNICE MOST, KRAJSKÁ ZDRAVOTNÍ A.S., </a:t>
            </a:r>
          </a:p>
          <a:p>
            <a:pPr>
              <a:buClr>
                <a:srgbClr val="404040"/>
              </a:buClr>
              <a:buFont typeface="Arial" charset="0"/>
              <a:buNone/>
              <a:defRPr/>
            </a:pP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FAKULTNÍ NEMOCNICE HRADEC KRÁLOVÉ</a:t>
            </a:r>
          </a:p>
          <a:p>
            <a:pPr>
              <a:buClr>
                <a:srgbClr val="404040"/>
              </a:buClr>
              <a:defRPr/>
            </a:pP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KARLOVA UNIVERZITA, LÉKAŘSKÁ FAKULTA V HRADCI KRÁLOVÉ</a:t>
            </a:r>
            <a:endParaRPr lang="cs-CZ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404040"/>
              </a:buClr>
              <a:buFont typeface="Arial" charset="0"/>
              <a:buNone/>
              <a:defRPr/>
            </a:pPr>
            <a:endParaRPr lang="cs-CZ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8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HISTORIE PROGESTERONU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1983858" y="3847885"/>
            <a:ext cx="1724433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ARPAD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SCAPO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62DE7924-6957-F048-9745-3553576A5954}"/>
              </a:ext>
            </a:extLst>
          </p:cNvPr>
          <p:cNvSpPr txBox="1"/>
          <p:nvPr/>
        </p:nvSpPr>
        <p:spPr>
          <a:xfrm>
            <a:off x="9409395" y="2601728"/>
            <a:ext cx="2267531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ED435A13-523E-C6B7-707B-D28DC2EF8D29}"/>
              </a:ext>
            </a:extLst>
          </p:cNvPr>
          <p:cNvSpPr txBox="1"/>
          <p:nvPr/>
        </p:nvSpPr>
        <p:spPr>
          <a:xfrm>
            <a:off x="6603890" y="2313605"/>
            <a:ext cx="2288952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ESTRADIOL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BCE7DAFA-1C6C-590F-7F14-3A0776EB71B9}"/>
              </a:ext>
            </a:extLst>
          </p:cNvPr>
          <p:cNvSpPr txBox="1"/>
          <p:nvPr/>
        </p:nvSpPr>
        <p:spPr>
          <a:xfrm>
            <a:off x="6603890" y="2866177"/>
            <a:ext cx="2288952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PROSTAGLANDINY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B47A4ECE-C6CC-A69C-CD3B-D55999094BB7}"/>
              </a:ext>
            </a:extLst>
          </p:cNvPr>
          <p:cNvSpPr txBox="1"/>
          <p:nvPr/>
        </p:nvSpPr>
        <p:spPr>
          <a:xfrm>
            <a:off x="495426" y="4837053"/>
            <a:ext cx="1123450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/>
                <a:cs typeface="Times New Roman"/>
              </a:rPr>
              <a:t>BĚHEM TĚHOTENSTVÍ JE PLOD CHRÁNĚN BALANCÍ MEZI FAKTORY ZPŮSOBUJÍMI DĚLOŽNÍ KONTRACE A TĚMI, KTERÉ JE INHIBUJÍ (PROGESTERONEM)</a:t>
            </a:r>
          </a:p>
        </p:txBody>
      </p:sp>
      <p:pic>
        <p:nvPicPr>
          <p:cNvPr id="8" name="Obrázek 7" descr="Obsah obrázku symbol, snímek obrazovky, tma, černá&#10;&#10;Popis byl vytvořen automaticky">
            <a:extLst>
              <a:ext uri="{FF2B5EF4-FFF2-40B4-BE49-F238E27FC236}">
                <a16:creationId xmlns:a16="http://schemas.microsoft.com/office/drawing/2014/main" id="{5182E227-816A-42D3-7974-B5733B73E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04" t="28775" r="48809" b="59482"/>
          <a:stretch/>
        </p:blipFill>
        <p:spPr>
          <a:xfrm>
            <a:off x="6828132" y="3143851"/>
            <a:ext cx="4499534" cy="1601980"/>
          </a:xfrm>
          <a:prstGeom prst="rect">
            <a:avLst/>
          </a:prstGeom>
        </p:spPr>
      </p:pic>
      <p:sp>
        <p:nvSpPr>
          <p:cNvPr id="9" name="Pětiúhelník 8">
            <a:extLst>
              <a:ext uri="{FF2B5EF4-FFF2-40B4-BE49-F238E27FC236}">
                <a16:creationId xmlns:a16="http://schemas.microsoft.com/office/drawing/2014/main" id="{67F4D64A-EA62-B239-FD23-BBDAC59EB14F}"/>
              </a:ext>
            </a:extLst>
          </p:cNvPr>
          <p:cNvSpPr/>
          <p:nvPr/>
        </p:nvSpPr>
        <p:spPr>
          <a:xfrm rot="16200000">
            <a:off x="5042780" y="3174333"/>
            <a:ext cx="2491932" cy="22411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A98D0F8-E48C-BA90-EF58-37053C6910F3}"/>
              </a:ext>
            </a:extLst>
          </p:cNvPr>
          <p:cNvSpPr txBox="1"/>
          <p:nvPr/>
        </p:nvSpPr>
        <p:spPr>
          <a:xfrm>
            <a:off x="5025339" y="4164938"/>
            <a:ext cx="986258" cy="369332"/>
          </a:xfrm>
          <a:prstGeom prst="rect">
            <a:avLst/>
          </a:prstGeom>
          <a:solidFill>
            <a:schemeClr val="accent6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44A74B-7F1F-B560-3529-75722AC731B9}"/>
              </a:ext>
            </a:extLst>
          </p:cNvPr>
          <p:cNvSpPr txBox="1"/>
          <p:nvPr/>
        </p:nvSpPr>
        <p:spPr>
          <a:xfrm>
            <a:off x="5025339" y="2040426"/>
            <a:ext cx="986258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POROD</a:t>
            </a:r>
          </a:p>
        </p:txBody>
      </p:sp>
      <p:pic>
        <p:nvPicPr>
          <p:cNvPr id="17" name="Obrázek 16" descr="Obsah obrázku Lidská tvář, portrét, osoba, oblečení&#10;&#10;Popis byl vytvořen automaticky">
            <a:extLst>
              <a:ext uri="{FF2B5EF4-FFF2-40B4-BE49-F238E27FC236}">
                <a16:creationId xmlns:a16="http://schemas.microsoft.com/office/drawing/2014/main" id="{3D3AEB8F-6C67-A52B-63E1-8103B8D76C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6" t="1798" b="17010"/>
          <a:stretch/>
        </p:blipFill>
        <p:spPr>
          <a:xfrm>
            <a:off x="1983858" y="1788857"/>
            <a:ext cx="1724433" cy="1966020"/>
          </a:xfrm>
          <a:prstGeom prst="rect">
            <a:avLst/>
          </a:prstGeom>
        </p:spPr>
      </p:pic>
      <p:sp>
        <p:nvSpPr>
          <p:cNvPr id="6" name="Pětiúhelník 5">
            <a:extLst>
              <a:ext uri="{FF2B5EF4-FFF2-40B4-BE49-F238E27FC236}">
                <a16:creationId xmlns:a16="http://schemas.microsoft.com/office/drawing/2014/main" id="{13B5C214-D714-DBF2-BC5B-2AAD5FE8A842}"/>
              </a:ext>
            </a:extLst>
          </p:cNvPr>
          <p:cNvSpPr/>
          <p:nvPr/>
        </p:nvSpPr>
        <p:spPr>
          <a:xfrm>
            <a:off x="375557" y="5858109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5C253EB-92D3-7B4A-BCB7-CB6A0D6B69A5}"/>
              </a:ext>
            </a:extLst>
          </p:cNvPr>
          <p:cNvSpPr txBox="1"/>
          <p:nvPr/>
        </p:nvSpPr>
        <p:spPr>
          <a:xfrm>
            <a:off x="375556" y="5858109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17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1930		1940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1950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1960		      1970					</a:t>
            </a:r>
          </a:p>
        </p:txBody>
      </p:sp>
    </p:spTree>
    <p:extLst>
      <p:ext uri="{BB962C8B-B14F-4D97-AF65-F5344CB8AC3E}">
        <p14:creationId xmlns:p14="http://schemas.microsoft.com/office/powerpoint/2010/main" val="154641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HISTORIE PROGESTERONU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62DE7924-6957-F048-9745-3553576A5954}"/>
              </a:ext>
            </a:extLst>
          </p:cNvPr>
          <p:cNvSpPr txBox="1"/>
          <p:nvPr/>
        </p:nvSpPr>
        <p:spPr>
          <a:xfrm>
            <a:off x="4720607" y="5756240"/>
            <a:ext cx="2766619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POTRAT ZA 3 – 7 DNŮ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ED435A13-523E-C6B7-707B-D28DC2EF8D29}"/>
              </a:ext>
            </a:extLst>
          </p:cNvPr>
          <p:cNvSpPr txBox="1"/>
          <p:nvPr/>
        </p:nvSpPr>
        <p:spPr>
          <a:xfrm>
            <a:off x="3181103" y="1869502"/>
            <a:ext cx="5845628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ELEKTIVNÍ UKONČENÍ GRAVIDITY 12.-20. TÝDEN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7E6C432-EBD0-CEEF-1D25-68DE2AB43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20074" r="59113" b="32881"/>
          <a:stretch/>
        </p:blipFill>
        <p:spPr>
          <a:xfrm rot="21381675">
            <a:off x="1660886" y="2492902"/>
            <a:ext cx="1797465" cy="194522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F75A3B9-F013-F60F-C434-844935637F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0"/>
          <a:stretch/>
        </p:blipFill>
        <p:spPr>
          <a:xfrm rot="1258666">
            <a:off x="9156114" y="2487450"/>
            <a:ext cx="1435700" cy="2099199"/>
          </a:xfrm>
          <a:prstGeom prst="rect">
            <a:avLst/>
          </a:prstGeom>
        </p:spPr>
      </p:pic>
      <p:sp>
        <p:nvSpPr>
          <p:cNvPr id="14" name="TextBox 63">
            <a:extLst>
              <a:ext uri="{FF2B5EF4-FFF2-40B4-BE49-F238E27FC236}">
                <a16:creationId xmlns:a16="http://schemas.microsoft.com/office/drawing/2014/main" id="{4DB28D41-4BBA-2B94-5CB1-331EF6BFC22B}"/>
              </a:ext>
            </a:extLst>
          </p:cNvPr>
          <p:cNvSpPr txBox="1"/>
          <p:nvPr/>
        </p:nvSpPr>
        <p:spPr>
          <a:xfrm>
            <a:off x="3470904" y="3296236"/>
            <a:ext cx="1241786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DIRUPCE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15" name="TextBox 63">
            <a:extLst>
              <a:ext uri="{FF2B5EF4-FFF2-40B4-BE49-F238E27FC236}">
                <a16:creationId xmlns:a16="http://schemas.microsoft.com/office/drawing/2014/main" id="{1CE52733-C5A6-31F1-197C-ADEBC317008E}"/>
              </a:ext>
            </a:extLst>
          </p:cNvPr>
          <p:cNvSpPr txBox="1"/>
          <p:nvPr/>
        </p:nvSpPr>
        <p:spPr>
          <a:xfrm>
            <a:off x="7736079" y="3259723"/>
            <a:ext cx="1505893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FORMALIN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16" name="Bildobjekt 15" descr="b.png">
            <a:extLst>
              <a:ext uri="{FF2B5EF4-FFF2-40B4-BE49-F238E27FC236}">
                <a16:creationId xmlns:a16="http://schemas.microsoft.com/office/drawing/2014/main" id="{EF665771-679D-565B-CDC3-087AED263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6600">
            <a:off x="9839603" y="2012812"/>
            <a:ext cx="1341588" cy="12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A025FAB6-FD6D-B24C-DAC3-09E0A0402A22}"/>
              </a:ext>
            </a:extLst>
          </p:cNvPr>
          <p:cNvSpPr txBox="1"/>
          <p:nvPr/>
        </p:nvSpPr>
        <p:spPr>
          <a:xfrm>
            <a:off x="9926137" y="6335116"/>
            <a:ext cx="3587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BENGTSSON LARS 1962</a:t>
            </a:r>
          </a:p>
        </p:txBody>
      </p:sp>
      <p:sp>
        <p:nvSpPr>
          <p:cNvPr id="19" name="TextBox 63">
            <a:extLst>
              <a:ext uri="{FF2B5EF4-FFF2-40B4-BE49-F238E27FC236}">
                <a16:creationId xmlns:a16="http://schemas.microsoft.com/office/drawing/2014/main" id="{782A5397-9645-45ED-9711-5B3B09EE9191}"/>
              </a:ext>
            </a:extLst>
          </p:cNvPr>
          <p:cNvSpPr txBox="1"/>
          <p:nvPr/>
        </p:nvSpPr>
        <p:spPr>
          <a:xfrm>
            <a:off x="1272003" y="4601794"/>
            <a:ext cx="203725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INTRA-AMNIÁLNÍ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latin typeface="Times New Roman"/>
                <a:ea typeface="ＭＳ Ｐゴシック" charset="0"/>
                <a:cs typeface="Times New Roman"/>
              </a:rPr>
              <a:t>ZÁNĚT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5" name="TextBox 63">
            <a:extLst>
              <a:ext uri="{FF2B5EF4-FFF2-40B4-BE49-F238E27FC236}">
                <a16:creationId xmlns:a16="http://schemas.microsoft.com/office/drawing/2014/main" id="{FD9BE3EC-BEE7-EF6C-4548-DD0718BC5D92}"/>
              </a:ext>
            </a:extLst>
          </p:cNvPr>
          <p:cNvSpPr txBox="1"/>
          <p:nvPr/>
        </p:nvSpPr>
        <p:spPr>
          <a:xfrm>
            <a:off x="8903290" y="4607927"/>
            <a:ext cx="203725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SMRT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latin typeface="Times New Roman"/>
                <a:ea typeface="ＭＳ Ｐゴシック" charset="0"/>
                <a:cs typeface="Times New Roman"/>
              </a:rPr>
              <a:t>PLODU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cxnSp>
        <p:nvCxnSpPr>
          <p:cNvPr id="27" name="Přímá spojovací šipka 26">
            <a:extLst>
              <a:ext uri="{FF2B5EF4-FFF2-40B4-BE49-F238E27FC236}">
                <a16:creationId xmlns:a16="http://schemas.microsoft.com/office/drawing/2014/main" id="{27F26E88-4DF8-8121-8559-1618BA79874E}"/>
              </a:ext>
            </a:extLst>
          </p:cNvPr>
          <p:cNvCxnSpPr/>
          <p:nvPr/>
        </p:nvCxnSpPr>
        <p:spPr>
          <a:xfrm flipH="1">
            <a:off x="4474029" y="2437824"/>
            <a:ext cx="1621971" cy="582962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>
            <a:extLst>
              <a:ext uri="{FF2B5EF4-FFF2-40B4-BE49-F238E27FC236}">
                <a16:creationId xmlns:a16="http://schemas.microsoft.com/office/drawing/2014/main" id="{929AF720-A8D8-DB0E-8D31-A04D7D70158D}"/>
              </a:ext>
            </a:extLst>
          </p:cNvPr>
          <p:cNvCxnSpPr>
            <a:cxnSpLocks/>
          </p:cNvCxnSpPr>
          <p:nvPr/>
        </p:nvCxnSpPr>
        <p:spPr>
          <a:xfrm>
            <a:off x="6261042" y="2436956"/>
            <a:ext cx="1581440" cy="613406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94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HISTORIE PROGESTERONU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62DE7924-6957-F048-9745-3553576A5954}"/>
              </a:ext>
            </a:extLst>
          </p:cNvPr>
          <p:cNvSpPr txBox="1"/>
          <p:nvPr/>
        </p:nvSpPr>
        <p:spPr>
          <a:xfrm>
            <a:off x="4720607" y="5756240"/>
            <a:ext cx="2766619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POTRAT ZA 3 – 7 DNŮ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ED435A13-523E-C6B7-707B-D28DC2EF8D29}"/>
              </a:ext>
            </a:extLst>
          </p:cNvPr>
          <p:cNvSpPr txBox="1"/>
          <p:nvPr/>
        </p:nvSpPr>
        <p:spPr>
          <a:xfrm>
            <a:off x="3181103" y="1869502"/>
            <a:ext cx="5845628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ELEKTIVNÍ UKONČENÍ GRAVIDITY 12.-20. TÝDEN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712EB3B2-40A7-9248-2CCC-C816AB851E5F}"/>
              </a:ext>
            </a:extLst>
          </p:cNvPr>
          <p:cNvSpPr txBox="1"/>
          <p:nvPr/>
        </p:nvSpPr>
        <p:spPr>
          <a:xfrm>
            <a:off x="1235378" y="5294575"/>
            <a:ext cx="2037253" cy="646331"/>
          </a:xfrm>
          <a:prstGeom prst="rect">
            <a:avLst/>
          </a:prstGeom>
          <a:solidFill>
            <a:schemeClr val="accent6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NEZMĚNIL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7E6C432-EBD0-CEEF-1D25-68DE2AB43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20074" r="59113" b="32881"/>
          <a:stretch/>
        </p:blipFill>
        <p:spPr>
          <a:xfrm rot="21381675">
            <a:off x="1660886" y="2492902"/>
            <a:ext cx="1797465" cy="194522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F75A3B9-F013-F60F-C434-844935637F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0"/>
          <a:stretch/>
        </p:blipFill>
        <p:spPr>
          <a:xfrm rot="1258666">
            <a:off x="9156114" y="2487450"/>
            <a:ext cx="1435700" cy="2099199"/>
          </a:xfrm>
          <a:prstGeom prst="rect">
            <a:avLst/>
          </a:prstGeom>
        </p:spPr>
      </p:pic>
      <p:sp>
        <p:nvSpPr>
          <p:cNvPr id="14" name="TextBox 63">
            <a:extLst>
              <a:ext uri="{FF2B5EF4-FFF2-40B4-BE49-F238E27FC236}">
                <a16:creationId xmlns:a16="http://schemas.microsoft.com/office/drawing/2014/main" id="{4DB28D41-4BBA-2B94-5CB1-331EF6BFC22B}"/>
              </a:ext>
            </a:extLst>
          </p:cNvPr>
          <p:cNvSpPr txBox="1"/>
          <p:nvPr/>
        </p:nvSpPr>
        <p:spPr>
          <a:xfrm>
            <a:off x="3470904" y="3296236"/>
            <a:ext cx="1241786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DIRUPCE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15" name="TextBox 63">
            <a:extLst>
              <a:ext uri="{FF2B5EF4-FFF2-40B4-BE49-F238E27FC236}">
                <a16:creationId xmlns:a16="http://schemas.microsoft.com/office/drawing/2014/main" id="{1CE52733-C5A6-31F1-197C-ADEBC317008E}"/>
              </a:ext>
            </a:extLst>
          </p:cNvPr>
          <p:cNvSpPr txBox="1"/>
          <p:nvPr/>
        </p:nvSpPr>
        <p:spPr>
          <a:xfrm>
            <a:off x="7736079" y="3259723"/>
            <a:ext cx="1505893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FORMALIN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16" name="Bildobjekt 15" descr="b.png">
            <a:extLst>
              <a:ext uri="{FF2B5EF4-FFF2-40B4-BE49-F238E27FC236}">
                <a16:creationId xmlns:a16="http://schemas.microsoft.com/office/drawing/2014/main" id="{EF665771-679D-565B-CDC3-087AED263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6600">
            <a:off x="9839603" y="2012812"/>
            <a:ext cx="1341588" cy="12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A025FAB6-FD6D-B24C-DAC3-09E0A0402A22}"/>
              </a:ext>
            </a:extLst>
          </p:cNvPr>
          <p:cNvSpPr txBox="1"/>
          <p:nvPr/>
        </p:nvSpPr>
        <p:spPr>
          <a:xfrm>
            <a:off x="9926137" y="6335116"/>
            <a:ext cx="3587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BENGTSSON LARS 1962</a:t>
            </a:r>
          </a:p>
        </p:txBody>
      </p:sp>
      <p:sp>
        <p:nvSpPr>
          <p:cNvPr id="19" name="TextBox 63">
            <a:extLst>
              <a:ext uri="{FF2B5EF4-FFF2-40B4-BE49-F238E27FC236}">
                <a16:creationId xmlns:a16="http://schemas.microsoft.com/office/drawing/2014/main" id="{782A5397-9645-45ED-9711-5B3B09EE9191}"/>
              </a:ext>
            </a:extLst>
          </p:cNvPr>
          <p:cNvSpPr txBox="1"/>
          <p:nvPr/>
        </p:nvSpPr>
        <p:spPr>
          <a:xfrm>
            <a:off x="1272003" y="4601794"/>
            <a:ext cx="203725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INTRA-AMNIÁLNÍ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latin typeface="Times New Roman"/>
                <a:ea typeface="ＭＳ Ｐゴシック" charset="0"/>
                <a:cs typeface="Times New Roman"/>
              </a:rPr>
              <a:t>ZÁNĚT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B0F7F2C3-ED28-8812-1A93-420C817B019A}"/>
              </a:ext>
            </a:extLst>
          </p:cNvPr>
          <p:cNvSpPr txBox="1"/>
          <p:nvPr/>
        </p:nvSpPr>
        <p:spPr>
          <a:xfrm>
            <a:off x="8866665" y="5300708"/>
            <a:ext cx="2037253" cy="646331"/>
          </a:xfrm>
          <a:prstGeom prst="rect">
            <a:avLst/>
          </a:prstGeom>
          <a:solidFill>
            <a:schemeClr val="accent6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 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KLESL</a:t>
            </a:r>
          </a:p>
        </p:txBody>
      </p:sp>
      <p:sp>
        <p:nvSpPr>
          <p:cNvPr id="25" name="TextBox 63">
            <a:extLst>
              <a:ext uri="{FF2B5EF4-FFF2-40B4-BE49-F238E27FC236}">
                <a16:creationId xmlns:a16="http://schemas.microsoft.com/office/drawing/2014/main" id="{FD9BE3EC-BEE7-EF6C-4548-DD0718BC5D92}"/>
              </a:ext>
            </a:extLst>
          </p:cNvPr>
          <p:cNvSpPr txBox="1"/>
          <p:nvPr/>
        </p:nvSpPr>
        <p:spPr>
          <a:xfrm>
            <a:off x="8903290" y="4607927"/>
            <a:ext cx="203725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SMRT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latin typeface="Times New Roman"/>
                <a:ea typeface="ＭＳ Ｐゴシック" charset="0"/>
                <a:cs typeface="Times New Roman"/>
              </a:rPr>
              <a:t>PLODU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cxnSp>
        <p:nvCxnSpPr>
          <p:cNvPr id="27" name="Přímá spojovací šipka 26">
            <a:extLst>
              <a:ext uri="{FF2B5EF4-FFF2-40B4-BE49-F238E27FC236}">
                <a16:creationId xmlns:a16="http://schemas.microsoft.com/office/drawing/2014/main" id="{27F26E88-4DF8-8121-8559-1618BA79874E}"/>
              </a:ext>
            </a:extLst>
          </p:cNvPr>
          <p:cNvCxnSpPr/>
          <p:nvPr/>
        </p:nvCxnSpPr>
        <p:spPr>
          <a:xfrm flipH="1">
            <a:off x="4474029" y="2437824"/>
            <a:ext cx="1621971" cy="582962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>
            <a:extLst>
              <a:ext uri="{FF2B5EF4-FFF2-40B4-BE49-F238E27FC236}">
                <a16:creationId xmlns:a16="http://schemas.microsoft.com/office/drawing/2014/main" id="{929AF720-A8D8-DB0E-8D31-A04D7D70158D}"/>
              </a:ext>
            </a:extLst>
          </p:cNvPr>
          <p:cNvCxnSpPr>
            <a:cxnSpLocks/>
          </p:cNvCxnSpPr>
          <p:nvPr/>
        </p:nvCxnSpPr>
        <p:spPr>
          <a:xfrm>
            <a:off x="6261042" y="2436956"/>
            <a:ext cx="1581440" cy="613406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229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HISTORIE PROGESTERONU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ED435A13-523E-C6B7-707B-D28DC2EF8D29}"/>
              </a:ext>
            </a:extLst>
          </p:cNvPr>
          <p:cNvSpPr txBox="1"/>
          <p:nvPr/>
        </p:nvSpPr>
        <p:spPr>
          <a:xfrm>
            <a:off x="2598716" y="1868359"/>
            <a:ext cx="7010400" cy="369332"/>
          </a:xfrm>
          <a:prstGeom prst="rect">
            <a:avLst/>
          </a:prstGeom>
          <a:solidFill>
            <a:srgbClr val="F0DFD4">
              <a:alpha val="74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 200 MG IM Á 48 HOD 2 DNY PŘED A POTÉ 4 DNY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025FAB6-FD6D-B24C-DAC3-09E0A0402A22}"/>
              </a:ext>
            </a:extLst>
          </p:cNvPr>
          <p:cNvSpPr txBox="1"/>
          <p:nvPr/>
        </p:nvSpPr>
        <p:spPr>
          <a:xfrm>
            <a:off x="9926137" y="6335116"/>
            <a:ext cx="3587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BENGTSSON LARS 1962</a:t>
            </a:r>
          </a:p>
        </p:txBody>
      </p:sp>
    </p:spTree>
    <p:extLst>
      <p:ext uri="{BB962C8B-B14F-4D97-AF65-F5344CB8AC3E}">
        <p14:creationId xmlns:p14="http://schemas.microsoft.com/office/powerpoint/2010/main" val="3253540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HISTORIE PROGESTERONU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7E6C432-EBD0-CEEF-1D25-68DE2AB43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20074" r="59113" b="32881"/>
          <a:stretch/>
        </p:blipFill>
        <p:spPr>
          <a:xfrm rot="21381675">
            <a:off x="1660886" y="2492902"/>
            <a:ext cx="1797465" cy="1945221"/>
          </a:xfrm>
          <a:prstGeom prst="rect">
            <a:avLst/>
          </a:prstGeom>
        </p:spPr>
      </p:pic>
      <p:sp>
        <p:nvSpPr>
          <p:cNvPr id="14" name="TextBox 63">
            <a:extLst>
              <a:ext uri="{FF2B5EF4-FFF2-40B4-BE49-F238E27FC236}">
                <a16:creationId xmlns:a16="http://schemas.microsoft.com/office/drawing/2014/main" id="{4DB28D41-4BBA-2B94-5CB1-331EF6BFC22B}"/>
              </a:ext>
            </a:extLst>
          </p:cNvPr>
          <p:cNvSpPr txBox="1"/>
          <p:nvPr/>
        </p:nvSpPr>
        <p:spPr>
          <a:xfrm>
            <a:off x="3470904" y="3296236"/>
            <a:ext cx="1241786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DIRUPCE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025FAB6-FD6D-B24C-DAC3-09E0A0402A22}"/>
              </a:ext>
            </a:extLst>
          </p:cNvPr>
          <p:cNvSpPr txBox="1"/>
          <p:nvPr/>
        </p:nvSpPr>
        <p:spPr>
          <a:xfrm>
            <a:off x="9926137" y="6335116"/>
            <a:ext cx="3587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BENGTSSON LARS 1962</a:t>
            </a:r>
          </a:p>
        </p:txBody>
      </p:sp>
      <p:sp>
        <p:nvSpPr>
          <p:cNvPr id="19" name="TextBox 63">
            <a:extLst>
              <a:ext uri="{FF2B5EF4-FFF2-40B4-BE49-F238E27FC236}">
                <a16:creationId xmlns:a16="http://schemas.microsoft.com/office/drawing/2014/main" id="{782A5397-9645-45ED-9711-5B3B09EE9191}"/>
              </a:ext>
            </a:extLst>
          </p:cNvPr>
          <p:cNvSpPr txBox="1"/>
          <p:nvPr/>
        </p:nvSpPr>
        <p:spPr>
          <a:xfrm>
            <a:off x="1272003" y="4601794"/>
            <a:ext cx="203725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INTRA-AMNIÁLNÍ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latin typeface="Times New Roman"/>
                <a:ea typeface="ＭＳ Ｐゴシック" charset="0"/>
                <a:cs typeface="Times New Roman"/>
              </a:rPr>
              <a:t>ZÁNĚT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cxnSp>
        <p:nvCxnSpPr>
          <p:cNvPr id="27" name="Přímá spojovací šipka 26">
            <a:extLst>
              <a:ext uri="{FF2B5EF4-FFF2-40B4-BE49-F238E27FC236}">
                <a16:creationId xmlns:a16="http://schemas.microsoft.com/office/drawing/2014/main" id="{27F26E88-4DF8-8121-8559-1618BA79874E}"/>
              </a:ext>
            </a:extLst>
          </p:cNvPr>
          <p:cNvCxnSpPr/>
          <p:nvPr/>
        </p:nvCxnSpPr>
        <p:spPr>
          <a:xfrm flipH="1">
            <a:off x="4474029" y="2437824"/>
            <a:ext cx="1621971" cy="582962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0">
            <a:extLst>
              <a:ext uri="{FF2B5EF4-FFF2-40B4-BE49-F238E27FC236}">
                <a16:creationId xmlns:a16="http://schemas.microsoft.com/office/drawing/2014/main" id="{4596D0B7-3B78-DBE3-541F-F57287CC806C}"/>
              </a:ext>
            </a:extLst>
          </p:cNvPr>
          <p:cNvSpPr txBox="1"/>
          <p:nvPr/>
        </p:nvSpPr>
        <p:spPr>
          <a:xfrm>
            <a:off x="2598716" y="1868359"/>
            <a:ext cx="7010400" cy="369332"/>
          </a:xfrm>
          <a:prstGeom prst="rect">
            <a:avLst/>
          </a:prstGeom>
          <a:solidFill>
            <a:srgbClr val="F0DFD4">
              <a:alpha val="74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 200 MG IM Á 48 HOD 2 DNY PŘED A POTÉ 4 DNY </a:t>
            </a:r>
          </a:p>
        </p:txBody>
      </p:sp>
    </p:spTree>
    <p:extLst>
      <p:ext uri="{BB962C8B-B14F-4D97-AF65-F5344CB8AC3E}">
        <p14:creationId xmlns:p14="http://schemas.microsoft.com/office/powerpoint/2010/main" val="1095910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HISTORIE PROGESTERONU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7E6C432-EBD0-CEEF-1D25-68DE2AB43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20074" r="59113" b="32881"/>
          <a:stretch/>
        </p:blipFill>
        <p:spPr>
          <a:xfrm rot="21381675">
            <a:off x="1660886" y="2492902"/>
            <a:ext cx="1797465" cy="1945221"/>
          </a:xfrm>
          <a:prstGeom prst="rect">
            <a:avLst/>
          </a:prstGeom>
        </p:spPr>
      </p:pic>
      <p:sp>
        <p:nvSpPr>
          <p:cNvPr id="14" name="TextBox 63">
            <a:extLst>
              <a:ext uri="{FF2B5EF4-FFF2-40B4-BE49-F238E27FC236}">
                <a16:creationId xmlns:a16="http://schemas.microsoft.com/office/drawing/2014/main" id="{4DB28D41-4BBA-2B94-5CB1-331EF6BFC22B}"/>
              </a:ext>
            </a:extLst>
          </p:cNvPr>
          <p:cNvSpPr txBox="1"/>
          <p:nvPr/>
        </p:nvSpPr>
        <p:spPr>
          <a:xfrm>
            <a:off x="3470904" y="3296236"/>
            <a:ext cx="1241786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DIRUPCE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025FAB6-FD6D-B24C-DAC3-09E0A0402A22}"/>
              </a:ext>
            </a:extLst>
          </p:cNvPr>
          <p:cNvSpPr txBox="1"/>
          <p:nvPr/>
        </p:nvSpPr>
        <p:spPr>
          <a:xfrm>
            <a:off x="9926137" y="6335116"/>
            <a:ext cx="3587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BENGTSSON LARS 1962</a:t>
            </a:r>
          </a:p>
        </p:txBody>
      </p:sp>
      <p:sp>
        <p:nvSpPr>
          <p:cNvPr id="19" name="TextBox 63">
            <a:extLst>
              <a:ext uri="{FF2B5EF4-FFF2-40B4-BE49-F238E27FC236}">
                <a16:creationId xmlns:a16="http://schemas.microsoft.com/office/drawing/2014/main" id="{782A5397-9645-45ED-9711-5B3B09EE9191}"/>
              </a:ext>
            </a:extLst>
          </p:cNvPr>
          <p:cNvSpPr txBox="1"/>
          <p:nvPr/>
        </p:nvSpPr>
        <p:spPr>
          <a:xfrm>
            <a:off x="1272003" y="4601794"/>
            <a:ext cx="203725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INTRA-AMNIÁLNÍ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latin typeface="Times New Roman"/>
                <a:ea typeface="ＭＳ Ｐゴシック" charset="0"/>
                <a:cs typeface="Times New Roman"/>
              </a:rPr>
              <a:t>ZÁNĚT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cxnSp>
        <p:nvCxnSpPr>
          <p:cNvPr id="27" name="Přímá spojovací šipka 26">
            <a:extLst>
              <a:ext uri="{FF2B5EF4-FFF2-40B4-BE49-F238E27FC236}">
                <a16:creationId xmlns:a16="http://schemas.microsoft.com/office/drawing/2014/main" id="{27F26E88-4DF8-8121-8559-1618BA79874E}"/>
              </a:ext>
            </a:extLst>
          </p:cNvPr>
          <p:cNvCxnSpPr/>
          <p:nvPr/>
        </p:nvCxnSpPr>
        <p:spPr>
          <a:xfrm flipH="1">
            <a:off x="4474029" y="2437824"/>
            <a:ext cx="1621971" cy="582962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10">
            <a:extLst>
              <a:ext uri="{FF2B5EF4-FFF2-40B4-BE49-F238E27FC236}">
                <a16:creationId xmlns:a16="http://schemas.microsoft.com/office/drawing/2014/main" id="{2131A753-64A7-3DF3-962C-3F3DABAFCDA2}"/>
              </a:ext>
            </a:extLst>
          </p:cNvPr>
          <p:cNvSpPr txBox="1"/>
          <p:nvPr/>
        </p:nvSpPr>
        <p:spPr>
          <a:xfrm>
            <a:off x="907319" y="5433074"/>
            <a:ext cx="2766619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POTRAT ZA 3 – 7 DNŮ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72DC8E52-9A3C-9D83-F8F5-049336880053}"/>
              </a:ext>
            </a:extLst>
          </p:cNvPr>
          <p:cNvSpPr txBox="1"/>
          <p:nvPr/>
        </p:nvSpPr>
        <p:spPr>
          <a:xfrm>
            <a:off x="2598716" y="1868359"/>
            <a:ext cx="7010400" cy="369332"/>
          </a:xfrm>
          <a:prstGeom prst="rect">
            <a:avLst/>
          </a:prstGeom>
          <a:solidFill>
            <a:srgbClr val="F0DFD4">
              <a:alpha val="74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 200 MG IM Á 48 HOD 2 DNY PŘED A POTÉ 4 DNY </a:t>
            </a:r>
          </a:p>
        </p:txBody>
      </p:sp>
    </p:spTree>
    <p:extLst>
      <p:ext uri="{BB962C8B-B14F-4D97-AF65-F5344CB8AC3E}">
        <p14:creationId xmlns:p14="http://schemas.microsoft.com/office/powerpoint/2010/main" val="221994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HISTORIE PROGESTERONU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7E6C432-EBD0-CEEF-1D25-68DE2AB43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20074" r="59113" b="32881"/>
          <a:stretch/>
        </p:blipFill>
        <p:spPr>
          <a:xfrm rot="21381675">
            <a:off x="1660886" y="2492902"/>
            <a:ext cx="1797465" cy="194522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F75A3B9-F013-F60F-C434-844935637F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0"/>
          <a:stretch/>
        </p:blipFill>
        <p:spPr>
          <a:xfrm rot="1258666">
            <a:off x="9156114" y="2487450"/>
            <a:ext cx="1435700" cy="2099199"/>
          </a:xfrm>
          <a:prstGeom prst="rect">
            <a:avLst/>
          </a:prstGeom>
        </p:spPr>
      </p:pic>
      <p:sp>
        <p:nvSpPr>
          <p:cNvPr id="14" name="TextBox 63">
            <a:extLst>
              <a:ext uri="{FF2B5EF4-FFF2-40B4-BE49-F238E27FC236}">
                <a16:creationId xmlns:a16="http://schemas.microsoft.com/office/drawing/2014/main" id="{4DB28D41-4BBA-2B94-5CB1-331EF6BFC22B}"/>
              </a:ext>
            </a:extLst>
          </p:cNvPr>
          <p:cNvSpPr txBox="1"/>
          <p:nvPr/>
        </p:nvSpPr>
        <p:spPr>
          <a:xfrm>
            <a:off x="3470904" y="3296236"/>
            <a:ext cx="1241786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DIRUPCE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15" name="TextBox 63">
            <a:extLst>
              <a:ext uri="{FF2B5EF4-FFF2-40B4-BE49-F238E27FC236}">
                <a16:creationId xmlns:a16="http://schemas.microsoft.com/office/drawing/2014/main" id="{1CE52733-C5A6-31F1-197C-ADEBC317008E}"/>
              </a:ext>
            </a:extLst>
          </p:cNvPr>
          <p:cNvSpPr txBox="1"/>
          <p:nvPr/>
        </p:nvSpPr>
        <p:spPr>
          <a:xfrm>
            <a:off x="7736079" y="3259723"/>
            <a:ext cx="1505893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FORMALIN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16" name="Bildobjekt 15" descr="b.png">
            <a:extLst>
              <a:ext uri="{FF2B5EF4-FFF2-40B4-BE49-F238E27FC236}">
                <a16:creationId xmlns:a16="http://schemas.microsoft.com/office/drawing/2014/main" id="{EF665771-679D-565B-CDC3-087AED263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6600">
            <a:off x="9839603" y="2012812"/>
            <a:ext cx="1341588" cy="12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A025FAB6-FD6D-B24C-DAC3-09E0A0402A22}"/>
              </a:ext>
            </a:extLst>
          </p:cNvPr>
          <p:cNvSpPr txBox="1"/>
          <p:nvPr/>
        </p:nvSpPr>
        <p:spPr>
          <a:xfrm>
            <a:off x="9926137" y="6335116"/>
            <a:ext cx="3587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BENGTSSON LARS 1962</a:t>
            </a:r>
          </a:p>
        </p:txBody>
      </p:sp>
      <p:sp>
        <p:nvSpPr>
          <p:cNvPr id="19" name="TextBox 63">
            <a:extLst>
              <a:ext uri="{FF2B5EF4-FFF2-40B4-BE49-F238E27FC236}">
                <a16:creationId xmlns:a16="http://schemas.microsoft.com/office/drawing/2014/main" id="{782A5397-9645-45ED-9711-5B3B09EE9191}"/>
              </a:ext>
            </a:extLst>
          </p:cNvPr>
          <p:cNvSpPr txBox="1"/>
          <p:nvPr/>
        </p:nvSpPr>
        <p:spPr>
          <a:xfrm>
            <a:off x="1272003" y="4601794"/>
            <a:ext cx="203725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INTRA-AMNIÁLNÍ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latin typeface="Times New Roman"/>
                <a:ea typeface="ＭＳ Ｐゴシック" charset="0"/>
                <a:cs typeface="Times New Roman"/>
              </a:rPr>
              <a:t>ZÁNĚT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5" name="TextBox 63">
            <a:extLst>
              <a:ext uri="{FF2B5EF4-FFF2-40B4-BE49-F238E27FC236}">
                <a16:creationId xmlns:a16="http://schemas.microsoft.com/office/drawing/2014/main" id="{FD9BE3EC-BEE7-EF6C-4548-DD0718BC5D92}"/>
              </a:ext>
            </a:extLst>
          </p:cNvPr>
          <p:cNvSpPr txBox="1"/>
          <p:nvPr/>
        </p:nvSpPr>
        <p:spPr>
          <a:xfrm>
            <a:off x="8903290" y="4607927"/>
            <a:ext cx="203725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SMRT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latin typeface="Times New Roman"/>
                <a:ea typeface="ＭＳ Ｐゴシック" charset="0"/>
                <a:cs typeface="Times New Roman"/>
              </a:rPr>
              <a:t>PLODU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cxnSp>
        <p:nvCxnSpPr>
          <p:cNvPr id="27" name="Přímá spojovací šipka 26">
            <a:extLst>
              <a:ext uri="{FF2B5EF4-FFF2-40B4-BE49-F238E27FC236}">
                <a16:creationId xmlns:a16="http://schemas.microsoft.com/office/drawing/2014/main" id="{27F26E88-4DF8-8121-8559-1618BA79874E}"/>
              </a:ext>
            </a:extLst>
          </p:cNvPr>
          <p:cNvCxnSpPr/>
          <p:nvPr/>
        </p:nvCxnSpPr>
        <p:spPr>
          <a:xfrm flipH="1">
            <a:off x="4474029" y="2437824"/>
            <a:ext cx="1621971" cy="582962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>
            <a:extLst>
              <a:ext uri="{FF2B5EF4-FFF2-40B4-BE49-F238E27FC236}">
                <a16:creationId xmlns:a16="http://schemas.microsoft.com/office/drawing/2014/main" id="{929AF720-A8D8-DB0E-8D31-A04D7D70158D}"/>
              </a:ext>
            </a:extLst>
          </p:cNvPr>
          <p:cNvCxnSpPr>
            <a:cxnSpLocks/>
          </p:cNvCxnSpPr>
          <p:nvPr/>
        </p:nvCxnSpPr>
        <p:spPr>
          <a:xfrm>
            <a:off x="6261042" y="2436956"/>
            <a:ext cx="1581440" cy="613406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10">
            <a:extLst>
              <a:ext uri="{FF2B5EF4-FFF2-40B4-BE49-F238E27FC236}">
                <a16:creationId xmlns:a16="http://schemas.microsoft.com/office/drawing/2014/main" id="{2131A753-64A7-3DF3-962C-3F3DABAFCDA2}"/>
              </a:ext>
            </a:extLst>
          </p:cNvPr>
          <p:cNvSpPr txBox="1"/>
          <p:nvPr/>
        </p:nvSpPr>
        <p:spPr>
          <a:xfrm>
            <a:off x="907319" y="5433074"/>
            <a:ext cx="2766619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POTRAT ZA 3 – 7 DNŮ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A9E0838-80C0-0C75-6958-DD646DD52363}"/>
              </a:ext>
            </a:extLst>
          </p:cNvPr>
          <p:cNvSpPr txBox="1"/>
          <p:nvPr/>
        </p:nvSpPr>
        <p:spPr>
          <a:xfrm>
            <a:off x="2598716" y="1868359"/>
            <a:ext cx="7010400" cy="369332"/>
          </a:xfrm>
          <a:prstGeom prst="rect">
            <a:avLst/>
          </a:prstGeom>
          <a:solidFill>
            <a:srgbClr val="F0DFD4">
              <a:alpha val="74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 200 MG IM Á 48 HOD 2 DNY PŘED A POTÉ 4 DNY </a:t>
            </a:r>
          </a:p>
        </p:txBody>
      </p:sp>
    </p:spTree>
    <p:extLst>
      <p:ext uri="{BB962C8B-B14F-4D97-AF65-F5344CB8AC3E}">
        <p14:creationId xmlns:p14="http://schemas.microsoft.com/office/powerpoint/2010/main" val="3036550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HISTORIE PROGESTERONU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7E6C432-EBD0-CEEF-1D25-68DE2AB43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20074" r="59113" b="32881"/>
          <a:stretch/>
        </p:blipFill>
        <p:spPr>
          <a:xfrm rot="21381675">
            <a:off x="1660886" y="2492902"/>
            <a:ext cx="1797465" cy="194522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F75A3B9-F013-F60F-C434-844935637F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0"/>
          <a:stretch/>
        </p:blipFill>
        <p:spPr>
          <a:xfrm rot="1258666">
            <a:off x="9156114" y="2487450"/>
            <a:ext cx="1435700" cy="2099199"/>
          </a:xfrm>
          <a:prstGeom prst="rect">
            <a:avLst/>
          </a:prstGeom>
        </p:spPr>
      </p:pic>
      <p:sp>
        <p:nvSpPr>
          <p:cNvPr id="14" name="TextBox 63">
            <a:extLst>
              <a:ext uri="{FF2B5EF4-FFF2-40B4-BE49-F238E27FC236}">
                <a16:creationId xmlns:a16="http://schemas.microsoft.com/office/drawing/2014/main" id="{4DB28D41-4BBA-2B94-5CB1-331EF6BFC22B}"/>
              </a:ext>
            </a:extLst>
          </p:cNvPr>
          <p:cNvSpPr txBox="1"/>
          <p:nvPr/>
        </p:nvSpPr>
        <p:spPr>
          <a:xfrm>
            <a:off x="3470904" y="3296236"/>
            <a:ext cx="1241786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DIRUPCE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15" name="TextBox 63">
            <a:extLst>
              <a:ext uri="{FF2B5EF4-FFF2-40B4-BE49-F238E27FC236}">
                <a16:creationId xmlns:a16="http://schemas.microsoft.com/office/drawing/2014/main" id="{1CE52733-C5A6-31F1-197C-ADEBC317008E}"/>
              </a:ext>
            </a:extLst>
          </p:cNvPr>
          <p:cNvSpPr txBox="1"/>
          <p:nvPr/>
        </p:nvSpPr>
        <p:spPr>
          <a:xfrm>
            <a:off x="7736079" y="3259723"/>
            <a:ext cx="1505893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FORMALIN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16" name="Bildobjekt 15" descr="b.png">
            <a:extLst>
              <a:ext uri="{FF2B5EF4-FFF2-40B4-BE49-F238E27FC236}">
                <a16:creationId xmlns:a16="http://schemas.microsoft.com/office/drawing/2014/main" id="{EF665771-679D-565B-CDC3-087AED263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6600">
            <a:off x="9839603" y="2012812"/>
            <a:ext cx="1341588" cy="12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A025FAB6-FD6D-B24C-DAC3-09E0A0402A22}"/>
              </a:ext>
            </a:extLst>
          </p:cNvPr>
          <p:cNvSpPr txBox="1"/>
          <p:nvPr/>
        </p:nvSpPr>
        <p:spPr>
          <a:xfrm>
            <a:off x="9926137" y="6335116"/>
            <a:ext cx="3587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BENGTSSON LARS 1962</a:t>
            </a:r>
          </a:p>
        </p:txBody>
      </p:sp>
      <p:sp>
        <p:nvSpPr>
          <p:cNvPr id="19" name="TextBox 63">
            <a:extLst>
              <a:ext uri="{FF2B5EF4-FFF2-40B4-BE49-F238E27FC236}">
                <a16:creationId xmlns:a16="http://schemas.microsoft.com/office/drawing/2014/main" id="{782A5397-9645-45ED-9711-5B3B09EE9191}"/>
              </a:ext>
            </a:extLst>
          </p:cNvPr>
          <p:cNvSpPr txBox="1"/>
          <p:nvPr/>
        </p:nvSpPr>
        <p:spPr>
          <a:xfrm>
            <a:off x="1272003" y="4601794"/>
            <a:ext cx="203725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INTRA-AMNIÁLNÍ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latin typeface="Times New Roman"/>
                <a:ea typeface="ＭＳ Ｐゴシック" charset="0"/>
                <a:cs typeface="Times New Roman"/>
              </a:rPr>
              <a:t>ZÁNĚT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5" name="TextBox 63">
            <a:extLst>
              <a:ext uri="{FF2B5EF4-FFF2-40B4-BE49-F238E27FC236}">
                <a16:creationId xmlns:a16="http://schemas.microsoft.com/office/drawing/2014/main" id="{FD9BE3EC-BEE7-EF6C-4548-DD0718BC5D92}"/>
              </a:ext>
            </a:extLst>
          </p:cNvPr>
          <p:cNvSpPr txBox="1"/>
          <p:nvPr/>
        </p:nvSpPr>
        <p:spPr>
          <a:xfrm>
            <a:off x="8903290" y="4607927"/>
            <a:ext cx="203725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SMRT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latin typeface="Times New Roman"/>
                <a:ea typeface="ＭＳ Ｐゴシック" charset="0"/>
                <a:cs typeface="Times New Roman"/>
              </a:rPr>
              <a:t>PLODU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cxnSp>
        <p:nvCxnSpPr>
          <p:cNvPr id="27" name="Přímá spojovací šipka 26">
            <a:extLst>
              <a:ext uri="{FF2B5EF4-FFF2-40B4-BE49-F238E27FC236}">
                <a16:creationId xmlns:a16="http://schemas.microsoft.com/office/drawing/2014/main" id="{27F26E88-4DF8-8121-8559-1618BA79874E}"/>
              </a:ext>
            </a:extLst>
          </p:cNvPr>
          <p:cNvCxnSpPr/>
          <p:nvPr/>
        </p:nvCxnSpPr>
        <p:spPr>
          <a:xfrm flipH="1">
            <a:off x="4474029" y="2437824"/>
            <a:ext cx="1621971" cy="582962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>
            <a:extLst>
              <a:ext uri="{FF2B5EF4-FFF2-40B4-BE49-F238E27FC236}">
                <a16:creationId xmlns:a16="http://schemas.microsoft.com/office/drawing/2014/main" id="{929AF720-A8D8-DB0E-8D31-A04D7D70158D}"/>
              </a:ext>
            </a:extLst>
          </p:cNvPr>
          <p:cNvCxnSpPr>
            <a:cxnSpLocks/>
          </p:cNvCxnSpPr>
          <p:nvPr/>
        </p:nvCxnSpPr>
        <p:spPr>
          <a:xfrm>
            <a:off x="6261042" y="2436956"/>
            <a:ext cx="1581440" cy="613406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10">
            <a:extLst>
              <a:ext uri="{FF2B5EF4-FFF2-40B4-BE49-F238E27FC236}">
                <a16:creationId xmlns:a16="http://schemas.microsoft.com/office/drawing/2014/main" id="{2131A753-64A7-3DF3-962C-3F3DABAFCDA2}"/>
              </a:ext>
            </a:extLst>
          </p:cNvPr>
          <p:cNvSpPr txBox="1"/>
          <p:nvPr/>
        </p:nvSpPr>
        <p:spPr>
          <a:xfrm>
            <a:off x="907319" y="5433074"/>
            <a:ext cx="2766619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POTRAT ZA 3 – 7 DNŮ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4DF2BE5B-3F89-4CD5-255B-FE9E83D49721}"/>
              </a:ext>
            </a:extLst>
          </p:cNvPr>
          <p:cNvSpPr txBox="1"/>
          <p:nvPr/>
        </p:nvSpPr>
        <p:spPr>
          <a:xfrm>
            <a:off x="8489025" y="5426776"/>
            <a:ext cx="2766619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ŽÁDNÝ POTRAT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635F9539-0604-2D48-F3C8-41AC98926B7C}"/>
              </a:ext>
            </a:extLst>
          </p:cNvPr>
          <p:cNvSpPr txBox="1"/>
          <p:nvPr/>
        </p:nvSpPr>
        <p:spPr>
          <a:xfrm>
            <a:off x="2598716" y="1868359"/>
            <a:ext cx="7010400" cy="369332"/>
          </a:xfrm>
          <a:prstGeom prst="rect">
            <a:avLst/>
          </a:prstGeom>
          <a:solidFill>
            <a:srgbClr val="F0DFD4">
              <a:alpha val="74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 200 MG IM Á 48 HOD 2 DNY PŘED A POTÉ 4 DNY </a:t>
            </a:r>
          </a:p>
        </p:txBody>
      </p:sp>
    </p:spTree>
    <p:extLst>
      <p:ext uri="{BB962C8B-B14F-4D97-AF65-F5344CB8AC3E}">
        <p14:creationId xmlns:p14="http://schemas.microsoft.com/office/powerpoint/2010/main" val="3940744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HISTORIE PROGESTERONU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7E6C432-EBD0-CEEF-1D25-68DE2AB43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20074" r="59113" b="32881"/>
          <a:stretch/>
        </p:blipFill>
        <p:spPr>
          <a:xfrm rot="21381675">
            <a:off x="1660886" y="2492902"/>
            <a:ext cx="1797465" cy="194522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F75A3B9-F013-F60F-C434-844935637F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0"/>
          <a:stretch/>
        </p:blipFill>
        <p:spPr>
          <a:xfrm rot="1258666">
            <a:off x="9156114" y="2487450"/>
            <a:ext cx="1435700" cy="2099199"/>
          </a:xfrm>
          <a:prstGeom prst="rect">
            <a:avLst/>
          </a:prstGeom>
        </p:spPr>
      </p:pic>
      <p:sp>
        <p:nvSpPr>
          <p:cNvPr id="14" name="TextBox 63">
            <a:extLst>
              <a:ext uri="{FF2B5EF4-FFF2-40B4-BE49-F238E27FC236}">
                <a16:creationId xmlns:a16="http://schemas.microsoft.com/office/drawing/2014/main" id="{4DB28D41-4BBA-2B94-5CB1-331EF6BFC22B}"/>
              </a:ext>
            </a:extLst>
          </p:cNvPr>
          <p:cNvSpPr txBox="1"/>
          <p:nvPr/>
        </p:nvSpPr>
        <p:spPr>
          <a:xfrm>
            <a:off x="3470904" y="3296236"/>
            <a:ext cx="1241786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DIRUPCE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15" name="TextBox 63">
            <a:extLst>
              <a:ext uri="{FF2B5EF4-FFF2-40B4-BE49-F238E27FC236}">
                <a16:creationId xmlns:a16="http://schemas.microsoft.com/office/drawing/2014/main" id="{1CE52733-C5A6-31F1-197C-ADEBC317008E}"/>
              </a:ext>
            </a:extLst>
          </p:cNvPr>
          <p:cNvSpPr txBox="1"/>
          <p:nvPr/>
        </p:nvSpPr>
        <p:spPr>
          <a:xfrm>
            <a:off x="7736079" y="3259723"/>
            <a:ext cx="1505893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FORMALIN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16" name="Bildobjekt 15" descr="b.png">
            <a:extLst>
              <a:ext uri="{FF2B5EF4-FFF2-40B4-BE49-F238E27FC236}">
                <a16:creationId xmlns:a16="http://schemas.microsoft.com/office/drawing/2014/main" id="{EF665771-679D-565B-CDC3-087AED263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6600">
            <a:off x="9839603" y="2012812"/>
            <a:ext cx="1341588" cy="12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A025FAB6-FD6D-B24C-DAC3-09E0A0402A22}"/>
              </a:ext>
            </a:extLst>
          </p:cNvPr>
          <p:cNvSpPr txBox="1"/>
          <p:nvPr/>
        </p:nvSpPr>
        <p:spPr>
          <a:xfrm>
            <a:off x="9926137" y="6335116"/>
            <a:ext cx="3587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BENGTSSON LARS 1962</a:t>
            </a:r>
          </a:p>
        </p:txBody>
      </p:sp>
      <p:sp>
        <p:nvSpPr>
          <p:cNvPr id="19" name="TextBox 63">
            <a:extLst>
              <a:ext uri="{FF2B5EF4-FFF2-40B4-BE49-F238E27FC236}">
                <a16:creationId xmlns:a16="http://schemas.microsoft.com/office/drawing/2014/main" id="{782A5397-9645-45ED-9711-5B3B09EE9191}"/>
              </a:ext>
            </a:extLst>
          </p:cNvPr>
          <p:cNvSpPr txBox="1"/>
          <p:nvPr/>
        </p:nvSpPr>
        <p:spPr>
          <a:xfrm>
            <a:off x="1272003" y="4601794"/>
            <a:ext cx="203725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INTRA-AMNIÁLNÍ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latin typeface="Times New Roman"/>
                <a:ea typeface="ＭＳ Ｐゴシック" charset="0"/>
                <a:cs typeface="Times New Roman"/>
              </a:rPr>
              <a:t>ZÁNĚT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5" name="TextBox 63">
            <a:extLst>
              <a:ext uri="{FF2B5EF4-FFF2-40B4-BE49-F238E27FC236}">
                <a16:creationId xmlns:a16="http://schemas.microsoft.com/office/drawing/2014/main" id="{FD9BE3EC-BEE7-EF6C-4548-DD0718BC5D92}"/>
              </a:ext>
            </a:extLst>
          </p:cNvPr>
          <p:cNvSpPr txBox="1"/>
          <p:nvPr/>
        </p:nvSpPr>
        <p:spPr>
          <a:xfrm>
            <a:off x="8903290" y="4607927"/>
            <a:ext cx="203725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SMRT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latin typeface="Times New Roman"/>
                <a:ea typeface="ＭＳ Ｐゴシック" charset="0"/>
                <a:cs typeface="Times New Roman"/>
              </a:rPr>
              <a:t>PLODU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cxnSp>
        <p:nvCxnSpPr>
          <p:cNvPr id="27" name="Přímá spojovací šipka 26">
            <a:extLst>
              <a:ext uri="{FF2B5EF4-FFF2-40B4-BE49-F238E27FC236}">
                <a16:creationId xmlns:a16="http://schemas.microsoft.com/office/drawing/2014/main" id="{27F26E88-4DF8-8121-8559-1618BA79874E}"/>
              </a:ext>
            </a:extLst>
          </p:cNvPr>
          <p:cNvCxnSpPr/>
          <p:nvPr/>
        </p:nvCxnSpPr>
        <p:spPr>
          <a:xfrm flipH="1">
            <a:off x="4474029" y="2437824"/>
            <a:ext cx="1621971" cy="582962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>
            <a:extLst>
              <a:ext uri="{FF2B5EF4-FFF2-40B4-BE49-F238E27FC236}">
                <a16:creationId xmlns:a16="http://schemas.microsoft.com/office/drawing/2014/main" id="{929AF720-A8D8-DB0E-8D31-A04D7D70158D}"/>
              </a:ext>
            </a:extLst>
          </p:cNvPr>
          <p:cNvCxnSpPr>
            <a:cxnSpLocks/>
          </p:cNvCxnSpPr>
          <p:nvPr/>
        </p:nvCxnSpPr>
        <p:spPr>
          <a:xfrm>
            <a:off x="6261042" y="2436956"/>
            <a:ext cx="1581440" cy="613406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10">
            <a:extLst>
              <a:ext uri="{FF2B5EF4-FFF2-40B4-BE49-F238E27FC236}">
                <a16:creationId xmlns:a16="http://schemas.microsoft.com/office/drawing/2014/main" id="{2131A753-64A7-3DF3-962C-3F3DABAFCDA2}"/>
              </a:ext>
            </a:extLst>
          </p:cNvPr>
          <p:cNvSpPr txBox="1"/>
          <p:nvPr/>
        </p:nvSpPr>
        <p:spPr>
          <a:xfrm>
            <a:off x="907319" y="5433074"/>
            <a:ext cx="2766619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POTRAT ZA 3 – 7 DNŮ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4DF2BE5B-3F89-4CD5-255B-FE9E83D49721}"/>
              </a:ext>
            </a:extLst>
          </p:cNvPr>
          <p:cNvSpPr txBox="1"/>
          <p:nvPr/>
        </p:nvSpPr>
        <p:spPr>
          <a:xfrm>
            <a:off x="8489025" y="5426776"/>
            <a:ext cx="2766619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ŽÁDNÝ POTRAT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635F9539-0604-2D48-F3C8-41AC98926B7C}"/>
              </a:ext>
            </a:extLst>
          </p:cNvPr>
          <p:cNvSpPr txBox="1"/>
          <p:nvPr/>
        </p:nvSpPr>
        <p:spPr>
          <a:xfrm>
            <a:off x="2598716" y="1868359"/>
            <a:ext cx="7010400" cy="369332"/>
          </a:xfrm>
          <a:prstGeom prst="rect">
            <a:avLst/>
          </a:prstGeom>
          <a:solidFill>
            <a:srgbClr val="F0DFD4">
              <a:alpha val="74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 200 MG IM Á 48 HOD 2 DNY PŘED A POTÉ 4 DNY 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6D8DB6C9-1C91-78E8-6BBF-74340E2CC8C9}"/>
              </a:ext>
            </a:extLst>
          </p:cNvPr>
          <p:cNvSpPr txBox="1"/>
          <p:nvPr/>
        </p:nvSpPr>
        <p:spPr>
          <a:xfrm>
            <a:off x="4211791" y="5802812"/>
            <a:ext cx="3784250" cy="369332"/>
          </a:xfrm>
          <a:prstGeom prst="rect">
            <a:avLst/>
          </a:prstGeom>
          <a:solidFill>
            <a:srgbClr val="E2A19D">
              <a:alpha val="74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ZÁNĚT PŘEKONÁ PROGESTERON</a:t>
            </a:r>
          </a:p>
        </p:txBody>
      </p:sp>
    </p:spTree>
    <p:extLst>
      <p:ext uri="{BB962C8B-B14F-4D97-AF65-F5344CB8AC3E}">
        <p14:creationId xmlns:p14="http://schemas.microsoft.com/office/powerpoint/2010/main" val="1584420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ÚČINEK PROGESTERONU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5" name="TextBox 63">
            <a:extLst>
              <a:ext uri="{FF2B5EF4-FFF2-40B4-BE49-F238E27FC236}">
                <a16:creationId xmlns:a16="http://schemas.microsoft.com/office/drawing/2014/main" id="{FD9BE3EC-BEE7-EF6C-4548-DD0718BC5D92}"/>
              </a:ext>
            </a:extLst>
          </p:cNvPr>
          <p:cNvSpPr txBox="1"/>
          <p:nvPr/>
        </p:nvSpPr>
        <p:spPr>
          <a:xfrm>
            <a:off x="8567236" y="1766586"/>
            <a:ext cx="2037253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latin typeface="Times New Roman"/>
                <a:ea typeface="ＭＳ Ｐゴシック" charset="0"/>
                <a:cs typeface="Times New Roman"/>
              </a:rPr>
              <a:t>PROGESTERON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10" name="Obrázek 9" descr="Obsah obrázku text, snímek obrazovky, diagram, design&#10;&#10;Popis byl vytvořen automaticky">
            <a:extLst>
              <a:ext uri="{FF2B5EF4-FFF2-40B4-BE49-F238E27FC236}">
                <a16:creationId xmlns:a16="http://schemas.microsoft.com/office/drawing/2014/main" id="{F4C91788-F268-CFEB-23D3-DDC7BDA52E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23" b="6130"/>
          <a:stretch/>
        </p:blipFill>
        <p:spPr>
          <a:xfrm>
            <a:off x="2342313" y="1540961"/>
            <a:ext cx="7243550" cy="4794155"/>
          </a:xfrm>
          <a:prstGeom prst="rect">
            <a:avLst/>
          </a:prstGeom>
        </p:spPr>
      </p:pic>
      <p:sp>
        <p:nvSpPr>
          <p:cNvPr id="11" name="TextBox 63">
            <a:extLst>
              <a:ext uri="{FF2B5EF4-FFF2-40B4-BE49-F238E27FC236}">
                <a16:creationId xmlns:a16="http://schemas.microsoft.com/office/drawing/2014/main" id="{A7941FFB-3347-A9DC-B4FE-ED12232AFBD0}"/>
              </a:ext>
            </a:extLst>
          </p:cNvPr>
          <p:cNvSpPr txBox="1"/>
          <p:nvPr/>
        </p:nvSpPr>
        <p:spPr>
          <a:xfrm>
            <a:off x="9017570" y="3465513"/>
            <a:ext cx="215521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latin typeface="Times New Roman"/>
                <a:ea typeface="ＭＳ Ｐゴシック" charset="0"/>
                <a:cs typeface="Times New Roman"/>
              </a:rPr>
              <a:t>PROGESTERONOVÝ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RECEPTOR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0" name="TextBox 63">
            <a:extLst>
              <a:ext uri="{FF2B5EF4-FFF2-40B4-BE49-F238E27FC236}">
                <a16:creationId xmlns:a16="http://schemas.microsoft.com/office/drawing/2014/main" id="{8290DC61-0A72-00FF-029D-A74A38E30FF8}"/>
              </a:ext>
            </a:extLst>
          </p:cNvPr>
          <p:cNvSpPr txBox="1"/>
          <p:nvPr/>
        </p:nvSpPr>
        <p:spPr>
          <a:xfrm>
            <a:off x="4162807" y="5317039"/>
            <a:ext cx="279679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latin typeface="Times New Roman"/>
                <a:ea typeface="ＭＳ Ｐゴシック" charset="0"/>
                <a:cs typeface="Times New Roman"/>
              </a:rPr>
              <a:t>PROGEST. BLOK</a:t>
            </a:r>
          </a:p>
        </p:txBody>
      </p:sp>
      <p:sp>
        <p:nvSpPr>
          <p:cNvPr id="22" name="TextBox 63">
            <a:extLst>
              <a:ext uri="{FF2B5EF4-FFF2-40B4-BE49-F238E27FC236}">
                <a16:creationId xmlns:a16="http://schemas.microsoft.com/office/drawing/2014/main" id="{4575E2EC-B28E-8CD7-6573-74BA7B69102D}"/>
              </a:ext>
            </a:extLst>
          </p:cNvPr>
          <p:cNvSpPr txBox="1"/>
          <p:nvPr/>
        </p:nvSpPr>
        <p:spPr>
          <a:xfrm>
            <a:off x="531957" y="1679449"/>
            <a:ext cx="363085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PROZÁNĚTLIVÉ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STIMULY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" name="TextBox 63">
            <a:extLst>
              <a:ext uri="{FF2B5EF4-FFF2-40B4-BE49-F238E27FC236}">
                <a16:creationId xmlns:a16="http://schemas.microsoft.com/office/drawing/2014/main" id="{4A67C768-4B5F-A37F-86C7-B447797251EB}"/>
              </a:ext>
            </a:extLst>
          </p:cNvPr>
          <p:cNvSpPr txBox="1"/>
          <p:nvPr/>
        </p:nvSpPr>
        <p:spPr>
          <a:xfrm>
            <a:off x="7710783" y="5931793"/>
            <a:ext cx="346199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latin typeface="Times New Roman"/>
                <a:ea typeface="ＭＳ Ｐゴシック" charset="0"/>
                <a:cs typeface="Times New Roman"/>
              </a:rPr>
              <a:t>GENY    SOUVISEJÍCÍ S PORODEM</a:t>
            </a:r>
          </a:p>
        </p:txBody>
      </p:sp>
    </p:spTree>
    <p:extLst>
      <p:ext uri="{BB962C8B-B14F-4D97-AF65-F5344CB8AC3E}">
        <p14:creationId xmlns:p14="http://schemas.microsoft.com/office/powerpoint/2010/main" val="340108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75557" y="5858109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HISTORIE PROGESTERONU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1983858" y="3847885"/>
            <a:ext cx="1698763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REGNIER 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GRAF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B47A4ECE-C6CC-A69C-CD3B-D55999094BB7}"/>
              </a:ext>
            </a:extLst>
          </p:cNvPr>
          <p:cNvSpPr txBox="1"/>
          <p:nvPr/>
        </p:nvSpPr>
        <p:spPr>
          <a:xfrm>
            <a:off x="478748" y="4816155"/>
            <a:ext cx="1123450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/>
                <a:cs typeface="Times New Roman"/>
              </a:rPr>
              <a:t>PŘÍTOMNOST ŽLUTÉHO TĚLÍSKA NA VAJEČNÍKU U KRAV KORELUJE S TĚHOTENSTVÍM A POČTEM PLODŮ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4F55FB6-7810-1F9A-1A27-2F7BC7EBD82F}"/>
              </a:ext>
            </a:extLst>
          </p:cNvPr>
          <p:cNvSpPr txBox="1"/>
          <p:nvPr/>
        </p:nvSpPr>
        <p:spPr>
          <a:xfrm>
            <a:off x="375556" y="5858109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1930		1940	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1960		      1970					</a:t>
            </a:r>
          </a:p>
        </p:txBody>
      </p:sp>
      <p:pic>
        <p:nvPicPr>
          <p:cNvPr id="8" name="Obrázek 7" descr="Obsah obrázku dobytek, prase, Postavička zvířete, kráva&#10;&#10;Popis byl vytvořen automaticky">
            <a:extLst>
              <a:ext uri="{FF2B5EF4-FFF2-40B4-BE49-F238E27FC236}">
                <a16:creationId xmlns:a16="http://schemas.microsoft.com/office/drawing/2014/main" id="{B5CEABF9-0756-4218-CCF4-DB021323F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6" t="15100" r="49794" b="43547"/>
          <a:stretch/>
        </p:blipFill>
        <p:spPr>
          <a:xfrm>
            <a:off x="4505659" y="1733305"/>
            <a:ext cx="4474745" cy="2749542"/>
          </a:xfrm>
          <a:prstGeom prst="rect">
            <a:avLst/>
          </a:prstGeom>
        </p:spPr>
      </p:pic>
      <p:pic>
        <p:nvPicPr>
          <p:cNvPr id="9" name="Obrázek 8" descr="Obsah obrázku dobytek, prase, Postavička zvířete, kráva&#10;&#10;Popis byl vytvořen automaticky">
            <a:extLst>
              <a:ext uri="{FF2B5EF4-FFF2-40B4-BE49-F238E27FC236}">
                <a16:creationId xmlns:a16="http://schemas.microsoft.com/office/drawing/2014/main" id="{4141CD3C-A9E7-C82A-4AA3-057ACA47DC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414" t="11720" r="15273" b="67713"/>
          <a:stretch/>
        </p:blipFill>
        <p:spPr>
          <a:xfrm>
            <a:off x="7164136" y="2152470"/>
            <a:ext cx="770305" cy="833004"/>
          </a:xfrm>
          <a:prstGeom prst="rect">
            <a:avLst/>
          </a:prstGeom>
        </p:spPr>
      </p:pic>
      <p:pic>
        <p:nvPicPr>
          <p:cNvPr id="10" name="Obrázek 9" descr="Obsah obrázku dobytek, prase, Postavička zvířete, kráva&#10;&#10;Popis byl vytvořen automaticky">
            <a:extLst>
              <a:ext uri="{FF2B5EF4-FFF2-40B4-BE49-F238E27FC236}">
                <a16:creationId xmlns:a16="http://schemas.microsoft.com/office/drawing/2014/main" id="{694F9D13-CD22-8E2E-D48C-A367DC3301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26" t="40689" r="35861" b="44000"/>
          <a:stretch/>
        </p:blipFill>
        <p:spPr>
          <a:xfrm>
            <a:off x="7296233" y="2500007"/>
            <a:ext cx="1034716" cy="83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01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ÚČINEK PROGESTERONU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5" name="TextBox 63">
            <a:extLst>
              <a:ext uri="{FF2B5EF4-FFF2-40B4-BE49-F238E27FC236}">
                <a16:creationId xmlns:a16="http://schemas.microsoft.com/office/drawing/2014/main" id="{FD9BE3EC-BEE7-EF6C-4548-DD0718BC5D92}"/>
              </a:ext>
            </a:extLst>
          </p:cNvPr>
          <p:cNvSpPr txBox="1"/>
          <p:nvPr/>
        </p:nvSpPr>
        <p:spPr>
          <a:xfrm>
            <a:off x="8567236" y="1766586"/>
            <a:ext cx="2037253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latin typeface="Times New Roman"/>
                <a:ea typeface="ＭＳ Ｐゴシック" charset="0"/>
                <a:cs typeface="Times New Roman"/>
              </a:rPr>
              <a:t>PROGESTERON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0" name="TextBox 63">
            <a:extLst>
              <a:ext uri="{FF2B5EF4-FFF2-40B4-BE49-F238E27FC236}">
                <a16:creationId xmlns:a16="http://schemas.microsoft.com/office/drawing/2014/main" id="{8290DC61-0A72-00FF-029D-A74A38E30FF8}"/>
              </a:ext>
            </a:extLst>
          </p:cNvPr>
          <p:cNvSpPr txBox="1"/>
          <p:nvPr/>
        </p:nvSpPr>
        <p:spPr>
          <a:xfrm>
            <a:off x="4162807" y="5317039"/>
            <a:ext cx="279679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latin typeface="Times New Roman"/>
                <a:ea typeface="ＭＳ Ｐゴシック" charset="0"/>
                <a:cs typeface="Times New Roman"/>
              </a:rPr>
              <a:t>PROGEST. BLOK</a:t>
            </a:r>
          </a:p>
        </p:txBody>
      </p:sp>
      <p:sp>
        <p:nvSpPr>
          <p:cNvPr id="22" name="TextBox 63">
            <a:extLst>
              <a:ext uri="{FF2B5EF4-FFF2-40B4-BE49-F238E27FC236}">
                <a16:creationId xmlns:a16="http://schemas.microsoft.com/office/drawing/2014/main" id="{4575E2EC-B28E-8CD7-6573-74BA7B69102D}"/>
              </a:ext>
            </a:extLst>
          </p:cNvPr>
          <p:cNvSpPr txBox="1"/>
          <p:nvPr/>
        </p:nvSpPr>
        <p:spPr>
          <a:xfrm>
            <a:off x="531957" y="1679449"/>
            <a:ext cx="363085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PROZÁNĚTLIVÉ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STIMULY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4" name="Obrázek 3" descr="Obsah obrázku text, snímek obrazovky, diagram, design&#10;&#10;Popis byl vytvořen automaticky">
            <a:extLst>
              <a:ext uri="{FF2B5EF4-FFF2-40B4-BE49-F238E27FC236}">
                <a16:creationId xmlns:a16="http://schemas.microsoft.com/office/drawing/2014/main" id="{E99DB91D-5E2C-1DCA-80E8-89AD69074B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91" b="6152"/>
          <a:stretch/>
        </p:blipFill>
        <p:spPr>
          <a:xfrm>
            <a:off x="2331231" y="1589342"/>
            <a:ext cx="7243550" cy="4745774"/>
          </a:xfrm>
          <a:prstGeom prst="rect">
            <a:avLst/>
          </a:prstGeom>
        </p:spPr>
      </p:pic>
      <p:sp>
        <p:nvSpPr>
          <p:cNvPr id="11" name="TextBox 63">
            <a:extLst>
              <a:ext uri="{FF2B5EF4-FFF2-40B4-BE49-F238E27FC236}">
                <a16:creationId xmlns:a16="http://schemas.microsoft.com/office/drawing/2014/main" id="{A7941FFB-3347-A9DC-B4FE-ED12232AFBD0}"/>
              </a:ext>
            </a:extLst>
          </p:cNvPr>
          <p:cNvSpPr txBox="1"/>
          <p:nvPr/>
        </p:nvSpPr>
        <p:spPr>
          <a:xfrm>
            <a:off x="9017570" y="3465513"/>
            <a:ext cx="215521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latin typeface="Times New Roman"/>
                <a:ea typeface="ＭＳ Ｐゴシック" charset="0"/>
                <a:cs typeface="Times New Roman"/>
              </a:rPr>
              <a:t>PROGESTERONOVÝ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RECEPTOR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5" name="TextBox 63">
            <a:extLst>
              <a:ext uri="{FF2B5EF4-FFF2-40B4-BE49-F238E27FC236}">
                <a16:creationId xmlns:a16="http://schemas.microsoft.com/office/drawing/2014/main" id="{9DE8E641-5E2E-41E2-630F-E8606E0CD666}"/>
              </a:ext>
            </a:extLst>
          </p:cNvPr>
          <p:cNvSpPr txBox="1"/>
          <p:nvPr/>
        </p:nvSpPr>
        <p:spPr>
          <a:xfrm>
            <a:off x="4162807" y="5311705"/>
            <a:ext cx="215521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latin typeface="Times New Roman"/>
                <a:ea typeface="ＭＳ Ｐゴシック" charset="0"/>
                <a:cs typeface="Times New Roman"/>
              </a:rPr>
              <a:t>FUNKČNÍ STAŽENÍ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6" name="TextBox 63">
            <a:extLst>
              <a:ext uri="{FF2B5EF4-FFF2-40B4-BE49-F238E27FC236}">
                <a16:creationId xmlns:a16="http://schemas.microsoft.com/office/drawing/2014/main" id="{40042651-8BF0-9CBC-7142-677034140C64}"/>
              </a:ext>
            </a:extLst>
          </p:cNvPr>
          <p:cNvSpPr txBox="1"/>
          <p:nvPr/>
        </p:nvSpPr>
        <p:spPr>
          <a:xfrm>
            <a:off x="4162807" y="2610265"/>
            <a:ext cx="215521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latin typeface="Times New Roman"/>
                <a:ea typeface="ＭＳ Ｐゴシック" charset="0"/>
                <a:cs typeface="Times New Roman"/>
              </a:rPr>
              <a:t>LOKÁLNÍ STAŽENÍ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17" name="TextBox 63">
            <a:extLst>
              <a:ext uri="{FF2B5EF4-FFF2-40B4-BE49-F238E27FC236}">
                <a16:creationId xmlns:a16="http://schemas.microsoft.com/office/drawing/2014/main" id="{C763A5C4-DD7D-3438-8F4A-B49F8C33A0B4}"/>
              </a:ext>
            </a:extLst>
          </p:cNvPr>
          <p:cNvSpPr txBox="1"/>
          <p:nvPr/>
        </p:nvSpPr>
        <p:spPr>
          <a:xfrm>
            <a:off x="7710783" y="5931793"/>
            <a:ext cx="346199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latin typeface="Times New Roman"/>
                <a:ea typeface="ＭＳ Ｐゴシック" charset="0"/>
                <a:cs typeface="Times New Roman"/>
              </a:rPr>
              <a:t>GENY    SOUVISEJÍCÍ S PORODEM</a:t>
            </a:r>
          </a:p>
        </p:txBody>
      </p:sp>
    </p:spTree>
    <p:extLst>
      <p:ext uri="{BB962C8B-B14F-4D97-AF65-F5344CB8AC3E}">
        <p14:creationId xmlns:p14="http://schemas.microsoft.com/office/powerpoint/2010/main" val="3177943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75557" y="5858109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75556" y="5858109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1900		1910		1920		1930		1940	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1960		      1970		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HISTORIE PROGESTERONU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1983858" y="3847885"/>
            <a:ext cx="1724433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SCHERING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</a:p>
        </p:txBody>
      </p:sp>
      <p:pic>
        <p:nvPicPr>
          <p:cNvPr id="12" name="Obrázek 11" descr="Obsah obrázku text, Písmo, Obdélník, Poštovní známka&#10;&#10;Popis byl vytvořen automaticky">
            <a:extLst>
              <a:ext uri="{FF2B5EF4-FFF2-40B4-BE49-F238E27FC236}">
                <a16:creationId xmlns:a16="http://schemas.microsoft.com/office/drawing/2014/main" id="{E3E03B9B-EB38-CFEA-5C6E-4B0A81F3F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947" y="2313604"/>
            <a:ext cx="1824613" cy="1284071"/>
          </a:xfrm>
          <a:prstGeom prst="rect">
            <a:avLst/>
          </a:prstGeom>
        </p:spPr>
      </p:pic>
      <p:pic>
        <p:nvPicPr>
          <p:cNvPr id="22" name="Obrázek 21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BC46A270-3E5F-D3B0-99E0-6F8788F599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64" t="22713" r="3261" b="12493"/>
          <a:stretch/>
        </p:blipFill>
        <p:spPr>
          <a:xfrm>
            <a:off x="4474429" y="1648098"/>
            <a:ext cx="2179033" cy="4210012"/>
          </a:xfrm>
          <a:prstGeom prst="rect">
            <a:avLst/>
          </a:prstGeom>
        </p:spPr>
      </p:pic>
      <p:pic>
        <p:nvPicPr>
          <p:cNvPr id="25" name="Obrázek 24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FA0F4EE6-2D73-695F-883B-90562EAAD0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72" t="56833" r="68060" b="11323"/>
          <a:stretch/>
        </p:blipFill>
        <p:spPr>
          <a:xfrm>
            <a:off x="5132864" y="3266120"/>
            <a:ext cx="862161" cy="77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84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75557" y="5858109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75556" y="5858109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1900		1910		1920		1930		1940	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1960		      1970		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HISTORIE PROGESTERONU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1983858" y="3847885"/>
            <a:ext cx="1724433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SCHERING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</a:p>
        </p:txBody>
      </p:sp>
      <p:pic>
        <p:nvPicPr>
          <p:cNvPr id="12" name="Obrázek 11" descr="Obsah obrázku text, Písmo, Obdélník, Poštovní známka&#10;&#10;Popis byl vytvořen automaticky">
            <a:extLst>
              <a:ext uri="{FF2B5EF4-FFF2-40B4-BE49-F238E27FC236}">
                <a16:creationId xmlns:a16="http://schemas.microsoft.com/office/drawing/2014/main" id="{E3E03B9B-EB38-CFEA-5C6E-4B0A81F3F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947" y="2313604"/>
            <a:ext cx="1824613" cy="1284071"/>
          </a:xfrm>
          <a:prstGeom prst="rect">
            <a:avLst/>
          </a:prstGeom>
        </p:spPr>
      </p:pic>
      <p:pic>
        <p:nvPicPr>
          <p:cNvPr id="22" name="Obrázek 21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BC46A270-3E5F-D3B0-99E0-6F8788F599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64" t="22713" r="3261" b="12493"/>
          <a:stretch/>
        </p:blipFill>
        <p:spPr>
          <a:xfrm>
            <a:off x="4474429" y="1648098"/>
            <a:ext cx="2179033" cy="4210012"/>
          </a:xfrm>
          <a:prstGeom prst="rect">
            <a:avLst/>
          </a:prstGeom>
        </p:spPr>
      </p:pic>
      <p:pic>
        <p:nvPicPr>
          <p:cNvPr id="4" name="Obrázek 3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2843A268-23FF-A478-333D-E9F8D82D6E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40" t="56834" r="34777" b="15296"/>
          <a:stretch/>
        </p:blipFill>
        <p:spPr>
          <a:xfrm>
            <a:off x="5227485" y="3310973"/>
            <a:ext cx="639569" cy="686237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86E3F187-0AA1-D815-9190-7EE16F4540E7}"/>
              </a:ext>
            </a:extLst>
          </p:cNvPr>
          <p:cNvSpPr txBox="1"/>
          <p:nvPr/>
        </p:nvSpPr>
        <p:spPr>
          <a:xfrm>
            <a:off x="6378652" y="2887284"/>
            <a:ext cx="2288952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17A-HYDROXY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</a:t>
            </a:r>
          </a:p>
        </p:txBody>
      </p:sp>
    </p:spTree>
    <p:extLst>
      <p:ext uri="{BB962C8B-B14F-4D97-AF65-F5344CB8AC3E}">
        <p14:creationId xmlns:p14="http://schemas.microsoft.com/office/powerpoint/2010/main" val="100073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75557" y="5858109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75556" y="5858109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1900		1910		1920		1930		1940	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1960		      1970		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HISTORIE PROGESTERONU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1983858" y="3847885"/>
            <a:ext cx="1724433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SCHERING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62DE7924-6957-F048-9745-3553576A5954}"/>
              </a:ext>
            </a:extLst>
          </p:cNvPr>
          <p:cNvSpPr txBox="1"/>
          <p:nvPr/>
        </p:nvSpPr>
        <p:spPr>
          <a:xfrm>
            <a:off x="9462398" y="2512913"/>
            <a:ext cx="2267531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BCE7DAFA-1C6C-590F-7F14-3A0776EB71B9}"/>
              </a:ext>
            </a:extLst>
          </p:cNvPr>
          <p:cNvSpPr txBox="1"/>
          <p:nvPr/>
        </p:nvSpPr>
        <p:spPr>
          <a:xfrm>
            <a:off x="6378652" y="2887284"/>
            <a:ext cx="2288952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17A-HYDROXY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</a:t>
            </a:r>
          </a:p>
        </p:txBody>
      </p:sp>
      <p:pic>
        <p:nvPicPr>
          <p:cNvPr id="12" name="Obrázek 11" descr="Obsah obrázku text, Písmo, Obdélník, Poštovní známka&#10;&#10;Popis byl vytvořen automaticky">
            <a:extLst>
              <a:ext uri="{FF2B5EF4-FFF2-40B4-BE49-F238E27FC236}">
                <a16:creationId xmlns:a16="http://schemas.microsoft.com/office/drawing/2014/main" id="{E3E03B9B-EB38-CFEA-5C6E-4B0A81F3F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947" y="2313604"/>
            <a:ext cx="1824613" cy="1284071"/>
          </a:xfrm>
          <a:prstGeom prst="rect">
            <a:avLst/>
          </a:prstGeom>
        </p:spPr>
      </p:pic>
      <p:pic>
        <p:nvPicPr>
          <p:cNvPr id="18" name="Obrázek 17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57358E9D-A7CF-C50D-421E-E7469ABAD5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56" t="19608" r="31757" b="65281"/>
          <a:stretch/>
        </p:blipFill>
        <p:spPr>
          <a:xfrm>
            <a:off x="7011914" y="2823386"/>
            <a:ext cx="4084753" cy="1947459"/>
          </a:xfrm>
          <a:prstGeom prst="rect">
            <a:avLst/>
          </a:prstGeom>
        </p:spPr>
      </p:pic>
      <p:pic>
        <p:nvPicPr>
          <p:cNvPr id="22" name="Obrázek 21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BC46A270-3E5F-D3B0-99E0-6F8788F599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64" t="22713" r="3261" b="12493"/>
          <a:stretch/>
        </p:blipFill>
        <p:spPr>
          <a:xfrm>
            <a:off x="4474429" y="1648098"/>
            <a:ext cx="2179033" cy="4210012"/>
          </a:xfrm>
          <a:prstGeom prst="rect">
            <a:avLst/>
          </a:prstGeom>
        </p:spPr>
      </p:pic>
      <p:pic>
        <p:nvPicPr>
          <p:cNvPr id="4" name="Obrázek 3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2843A268-23FF-A478-333D-E9F8D82D6E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40" t="56834" r="34777" b="15296"/>
          <a:stretch/>
        </p:blipFill>
        <p:spPr>
          <a:xfrm>
            <a:off x="5227485" y="3310973"/>
            <a:ext cx="639569" cy="68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93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75557" y="5858109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75556" y="5858109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1900		1910		1920		1930		1940	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1960		      1970		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HISTORIE PROGESTERONU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1983858" y="3847885"/>
            <a:ext cx="1724433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SGUIBB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COMP.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BCE7DAFA-1C6C-590F-7F14-3A0776EB71B9}"/>
              </a:ext>
            </a:extLst>
          </p:cNvPr>
          <p:cNvSpPr txBox="1"/>
          <p:nvPr/>
        </p:nvSpPr>
        <p:spPr>
          <a:xfrm>
            <a:off x="4951524" y="2924555"/>
            <a:ext cx="2288952" cy="923330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17A-HYDROXY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KAPROÁT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9EC171AA-FCCB-361F-6317-6EB0CC115656}"/>
              </a:ext>
            </a:extLst>
          </p:cNvPr>
          <p:cNvSpPr txBox="1"/>
          <p:nvPr/>
        </p:nvSpPr>
        <p:spPr>
          <a:xfrm>
            <a:off x="4951524" y="4158398"/>
            <a:ext cx="2288952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200" dirty="0">
                <a:latin typeface="Times New Roman"/>
                <a:ea typeface="+mn-ea"/>
                <a:cs typeface="Times New Roman"/>
              </a:rPr>
              <a:t>DELALUTIN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pic>
        <p:nvPicPr>
          <p:cNvPr id="9" name="Obrázek 8" descr="Obsah obrázku design, origami&#10;&#10;Popis byl vytvořen automaticky">
            <a:extLst>
              <a:ext uri="{FF2B5EF4-FFF2-40B4-BE49-F238E27FC236}">
                <a16:creationId xmlns:a16="http://schemas.microsoft.com/office/drawing/2014/main" id="{6710F89B-216F-7FFB-794F-7ED0CF057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948" y="2377824"/>
            <a:ext cx="1824612" cy="1216408"/>
          </a:xfrm>
          <a:prstGeom prst="rect">
            <a:avLst/>
          </a:prstGeom>
        </p:spPr>
      </p:pic>
      <p:pic>
        <p:nvPicPr>
          <p:cNvPr id="13" name="Obrázek 12" descr="Obsah obrázku nealkoholický nápoj, láhev&#10;&#10;Popis byl vytvořen automaticky">
            <a:extLst>
              <a:ext uri="{FF2B5EF4-FFF2-40B4-BE49-F238E27FC236}">
                <a16:creationId xmlns:a16="http://schemas.microsoft.com/office/drawing/2014/main" id="{DE03503C-B4DF-A5BC-C9F7-01C5503B4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63" r="47162" b="40505"/>
          <a:stretch/>
        </p:blipFill>
        <p:spPr>
          <a:xfrm>
            <a:off x="7046494" y="2177925"/>
            <a:ext cx="4106779" cy="25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SE ZATÍŽENOU ANAMNÉZOU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596817" y="2458946"/>
            <a:ext cx="2541320" cy="1200329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ANAMNÉZA SPONT. PŘEDČASNÉHO PORODU ČI POZDNÍHO POTRATU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BEE14133-5AE0-8E76-19AC-F818A4277F14}"/>
              </a:ext>
            </a:extLst>
          </p:cNvPr>
          <p:cNvSpPr txBox="1"/>
          <p:nvPr/>
        </p:nvSpPr>
        <p:spPr>
          <a:xfrm>
            <a:off x="3974509" y="3213556"/>
            <a:ext cx="72878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200" dirty="0">
                <a:latin typeface="Times New Roman"/>
                <a:ea typeface="+mn-ea"/>
                <a:cs typeface="Times New Roman"/>
              </a:rPr>
              <a:t>PŘEDČASNÝ POROD: 36% 17A-HPC VS. 55% PLACEBO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C7842627-6BF3-2928-3555-5AC811A10A7C}"/>
              </a:ext>
            </a:extLst>
          </p:cNvPr>
          <p:cNvSpPr txBox="1"/>
          <p:nvPr/>
        </p:nvSpPr>
        <p:spPr>
          <a:xfrm>
            <a:off x="3974509" y="1880649"/>
            <a:ext cx="7287851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/>
                <a:cs typeface="Times New Roman"/>
              </a:rPr>
              <a:t>STUDIE – MFMU NICHD</a:t>
            </a:r>
            <a:endParaRPr lang="en-US" sz="2200" b="1" baseline="30000" dirty="0">
              <a:latin typeface="Times New Roman"/>
              <a:cs typeface="Times New Roman"/>
            </a:endParaRPr>
          </a:p>
          <a:p>
            <a:pPr algn="ctr"/>
            <a:r>
              <a:rPr lang="en-US" sz="2200" dirty="0">
                <a:latin typeface="Times New Roman"/>
                <a:cs typeface="Times New Roman"/>
              </a:rPr>
              <a:t>17A-HYDROXYPROGESTERON KAPROÁT</a:t>
            </a:r>
          </a:p>
          <a:p>
            <a:pPr algn="ctr"/>
            <a:r>
              <a:rPr lang="en-US" sz="2200" dirty="0">
                <a:latin typeface="Times New Roman"/>
                <a:cs typeface="Times New Roman"/>
              </a:rPr>
              <a:t>250 MG S.C. TÝDNĚ OD 16. DO 36. TÝDNE</a:t>
            </a:r>
          </a:p>
        </p:txBody>
      </p:sp>
      <p:sp>
        <p:nvSpPr>
          <p:cNvPr id="2" name="Pětiúhelník 1">
            <a:extLst>
              <a:ext uri="{FF2B5EF4-FFF2-40B4-BE49-F238E27FC236}">
                <a16:creationId xmlns:a16="http://schemas.microsoft.com/office/drawing/2014/main" id="{6D779472-26D8-6344-9CBB-CB846A463138}"/>
              </a:ext>
            </a:extLst>
          </p:cNvPr>
          <p:cNvSpPr/>
          <p:nvPr/>
        </p:nvSpPr>
        <p:spPr>
          <a:xfrm>
            <a:off x="375557" y="5858109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81D21A9-4DC3-4744-5634-1ECDE462AA33}"/>
              </a:ext>
            </a:extLst>
          </p:cNvPr>
          <p:cNvSpPr txBox="1"/>
          <p:nvPr/>
        </p:nvSpPr>
        <p:spPr>
          <a:xfrm>
            <a:off x="375556" y="5858109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1960		1970		1980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2000		2010	         2020		     					</a:t>
            </a:r>
          </a:p>
        </p:txBody>
      </p:sp>
    </p:spTree>
    <p:extLst>
      <p:ext uri="{BB962C8B-B14F-4D97-AF65-F5344CB8AC3E}">
        <p14:creationId xmlns:p14="http://schemas.microsoft.com/office/powerpoint/2010/main" val="836257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SE ZATÍŽENOU ANAMNÉZOU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596817" y="2458946"/>
            <a:ext cx="2541320" cy="1200329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ANAMNÉZA SPONT. PŘEDČASNÉHO PORODU ČI POZDNÍHO POTRATU</a:t>
            </a:r>
          </a:p>
        </p:txBody>
      </p:sp>
      <p:sp>
        <p:nvSpPr>
          <p:cNvPr id="2" name="Pětiúhelník 1">
            <a:extLst>
              <a:ext uri="{FF2B5EF4-FFF2-40B4-BE49-F238E27FC236}">
                <a16:creationId xmlns:a16="http://schemas.microsoft.com/office/drawing/2014/main" id="{6D779472-26D8-6344-9CBB-CB846A463138}"/>
              </a:ext>
            </a:extLst>
          </p:cNvPr>
          <p:cNvSpPr/>
          <p:nvPr/>
        </p:nvSpPr>
        <p:spPr>
          <a:xfrm>
            <a:off x="375557" y="5858109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81D21A9-4DC3-4744-5634-1ECDE462AA33}"/>
              </a:ext>
            </a:extLst>
          </p:cNvPr>
          <p:cNvSpPr txBox="1"/>
          <p:nvPr/>
        </p:nvSpPr>
        <p:spPr>
          <a:xfrm>
            <a:off x="375556" y="5858109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1960		1970		1980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2000		2010	         2020		     					</a:t>
            </a: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312CC136-8ADB-43EB-27AD-5CFB508E793E}"/>
              </a:ext>
            </a:extLst>
          </p:cNvPr>
          <p:cNvSpPr txBox="1"/>
          <p:nvPr/>
        </p:nvSpPr>
        <p:spPr>
          <a:xfrm>
            <a:off x="3974509" y="5053901"/>
            <a:ext cx="72878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200" dirty="0">
                <a:latin typeface="Times New Roman"/>
                <a:ea typeface="+mn-ea"/>
                <a:cs typeface="Times New Roman"/>
              </a:rPr>
              <a:t>PŘEDČASNÝ POROD: </a:t>
            </a:r>
            <a:r>
              <a:rPr lang="cs-CZ" sz="2200" dirty="0">
                <a:latin typeface="Times New Roman"/>
                <a:cs typeface="Times New Roman"/>
              </a:rPr>
              <a:t>14</a:t>
            </a:r>
            <a:r>
              <a:rPr lang="cs-CZ" sz="2200" dirty="0">
                <a:latin typeface="Times New Roman"/>
                <a:ea typeface="+mn-ea"/>
                <a:cs typeface="Times New Roman"/>
              </a:rPr>
              <a:t>% </a:t>
            </a:r>
            <a:r>
              <a:rPr lang="cs-CZ" sz="2200" dirty="0">
                <a:latin typeface="Times New Roman"/>
                <a:cs typeface="Times New Roman"/>
              </a:rPr>
              <a:t>PROG.</a:t>
            </a:r>
            <a:r>
              <a:rPr lang="cs-CZ" sz="2200" dirty="0">
                <a:latin typeface="Times New Roman"/>
                <a:ea typeface="+mn-ea"/>
                <a:cs typeface="Times New Roman"/>
              </a:rPr>
              <a:t> VS. 29% PLACEBO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AE7C8509-AB48-0BFB-8217-2B5AFC56F1D5}"/>
              </a:ext>
            </a:extLst>
          </p:cNvPr>
          <p:cNvSpPr txBox="1"/>
          <p:nvPr/>
        </p:nvSpPr>
        <p:spPr>
          <a:xfrm>
            <a:off x="3974509" y="3818639"/>
            <a:ext cx="7287851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/>
                <a:cs typeface="Times New Roman"/>
              </a:rPr>
              <a:t>FONSECA ET AL.</a:t>
            </a:r>
            <a:endParaRPr lang="en-US" sz="2200" b="1" baseline="30000" dirty="0">
              <a:latin typeface="Times New Roman"/>
              <a:cs typeface="Times New Roman"/>
            </a:endParaRPr>
          </a:p>
          <a:p>
            <a:pPr algn="ctr"/>
            <a:r>
              <a:rPr lang="en-US" sz="2200" dirty="0">
                <a:latin typeface="Times New Roman"/>
                <a:cs typeface="Times New Roman"/>
              </a:rPr>
              <a:t>PROGESTERON</a:t>
            </a:r>
          </a:p>
          <a:p>
            <a:pPr algn="ctr"/>
            <a:r>
              <a:rPr lang="en-US" sz="2200" dirty="0">
                <a:latin typeface="Times New Roman"/>
                <a:cs typeface="Times New Roman"/>
              </a:rPr>
              <a:t>100 MG VAGINÁLNĚ DENNĚ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A5213094-C24C-363B-4B8B-BED106515BEA}"/>
              </a:ext>
            </a:extLst>
          </p:cNvPr>
          <p:cNvSpPr txBox="1"/>
          <p:nvPr/>
        </p:nvSpPr>
        <p:spPr>
          <a:xfrm>
            <a:off x="3974509" y="3213556"/>
            <a:ext cx="72878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200" dirty="0">
                <a:latin typeface="Times New Roman"/>
                <a:ea typeface="+mn-ea"/>
                <a:cs typeface="Times New Roman"/>
              </a:rPr>
              <a:t>PŘEDČASNÝ POROD: 36% 17A-HPC VS. 55% PLACEBO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A7D2B0D7-9F45-84D6-3C4A-024F183120FB}"/>
              </a:ext>
            </a:extLst>
          </p:cNvPr>
          <p:cNvSpPr txBox="1"/>
          <p:nvPr/>
        </p:nvSpPr>
        <p:spPr>
          <a:xfrm>
            <a:off x="3974509" y="1880649"/>
            <a:ext cx="7287851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/>
                <a:cs typeface="Times New Roman"/>
              </a:rPr>
              <a:t>STUDIE – MFMU NICHD</a:t>
            </a:r>
            <a:endParaRPr lang="en-US" sz="2200" b="1" baseline="30000" dirty="0">
              <a:latin typeface="Times New Roman"/>
              <a:cs typeface="Times New Roman"/>
            </a:endParaRPr>
          </a:p>
          <a:p>
            <a:pPr algn="ctr"/>
            <a:r>
              <a:rPr lang="en-US" sz="2200" dirty="0">
                <a:latin typeface="Times New Roman"/>
                <a:cs typeface="Times New Roman"/>
              </a:rPr>
              <a:t>17A-HYDROXYPROGESTERON KAPROÁT</a:t>
            </a:r>
          </a:p>
          <a:p>
            <a:pPr algn="ctr"/>
            <a:r>
              <a:rPr lang="en-US" sz="2200" dirty="0">
                <a:latin typeface="Times New Roman"/>
                <a:cs typeface="Times New Roman"/>
              </a:rPr>
              <a:t>250 MG S.C. TÝDNĚ OD 16. DO 36. TÝDNE</a:t>
            </a:r>
          </a:p>
        </p:txBody>
      </p:sp>
    </p:spTree>
    <p:extLst>
      <p:ext uri="{BB962C8B-B14F-4D97-AF65-F5344CB8AC3E}">
        <p14:creationId xmlns:p14="http://schemas.microsoft.com/office/powerpoint/2010/main" val="3509921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SE ZATÍŽENOU ANAMNÉZOU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596817" y="2458946"/>
            <a:ext cx="2541320" cy="1200329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ANAMNÉZA SPONT. PŘEDČASNÉHO PORODU ČI POZDNÍHO POTRATU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BEE14133-5AE0-8E76-19AC-F818A4277F14}"/>
              </a:ext>
            </a:extLst>
          </p:cNvPr>
          <p:cNvSpPr txBox="1"/>
          <p:nvPr/>
        </p:nvSpPr>
        <p:spPr>
          <a:xfrm>
            <a:off x="4139400" y="3335499"/>
            <a:ext cx="650307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200" b="1" dirty="0">
                <a:latin typeface="Times New Roman"/>
                <a:ea typeface="+mn-ea"/>
                <a:cs typeface="Times New Roman"/>
              </a:rPr>
              <a:t>NEREDUKUJE </a:t>
            </a:r>
            <a:r>
              <a:rPr lang="cs-CZ" sz="2200" dirty="0">
                <a:latin typeface="Times New Roman"/>
                <a:ea typeface="+mn-ea"/>
                <a:cs typeface="Times New Roman"/>
              </a:rPr>
              <a:t>POČET PŘEDČASNÝCH PORODŮ</a:t>
            </a:r>
          </a:p>
          <a:p>
            <a:pPr algn="ctr">
              <a:defRPr/>
            </a:pPr>
            <a:r>
              <a:rPr lang="cs-CZ" sz="2200" dirty="0">
                <a:latin typeface="Times New Roman"/>
                <a:cs typeface="Times New Roman"/>
              </a:rPr>
              <a:t>U ŽEN SE ZATÍŽENOU ANAMNÉZOU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C7842627-6BF3-2928-3555-5AC811A10A7C}"/>
              </a:ext>
            </a:extLst>
          </p:cNvPr>
          <p:cNvSpPr txBox="1"/>
          <p:nvPr/>
        </p:nvSpPr>
        <p:spPr>
          <a:xfrm>
            <a:off x="4139399" y="2458946"/>
            <a:ext cx="650307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/>
                <a:cs typeface="Times New Roman"/>
              </a:rPr>
              <a:t>O’BRIEN ET AL.</a:t>
            </a:r>
            <a:endParaRPr lang="en-US" sz="2200" b="1" baseline="30000" dirty="0">
              <a:latin typeface="Times New Roman"/>
              <a:cs typeface="Times New Roman"/>
            </a:endParaRPr>
          </a:p>
          <a:p>
            <a:pPr algn="ctr"/>
            <a:r>
              <a:rPr lang="en-US" sz="2200" dirty="0">
                <a:latin typeface="Times New Roman"/>
                <a:cs typeface="Times New Roman"/>
              </a:rPr>
              <a:t>VAGINÁLNĚ PODÁVANÝ PROGESTERON</a:t>
            </a:r>
          </a:p>
        </p:txBody>
      </p:sp>
      <p:sp>
        <p:nvSpPr>
          <p:cNvPr id="2" name="Pětiúhelník 1">
            <a:extLst>
              <a:ext uri="{FF2B5EF4-FFF2-40B4-BE49-F238E27FC236}">
                <a16:creationId xmlns:a16="http://schemas.microsoft.com/office/drawing/2014/main" id="{6D779472-26D8-6344-9CBB-CB846A463138}"/>
              </a:ext>
            </a:extLst>
          </p:cNvPr>
          <p:cNvSpPr/>
          <p:nvPr/>
        </p:nvSpPr>
        <p:spPr>
          <a:xfrm>
            <a:off x="375557" y="5858109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81D21A9-4DC3-4744-5634-1ECDE462AA33}"/>
              </a:ext>
            </a:extLst>
          </p:cNvPr>
          <p:cNvSpPr txBox="1"/>
          <p:nvPr/>
        </p:nvSpPr>
        <p:spPr>
          <a:xfrm>
            <a:off x="375556" y="5858109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1960		1970		1980		1990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2010	         2020		     					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95C5F886-1AC0-78CE-8081-509CDCDE56D9}"/>
              </a:ext>
            </a:extLst>
          </p:cNvPr>
          <p:cNvSpPr txBox="1"/>
          <p:nvPr/>
        </p:nvSpPr>
        <p:spPr>
          <a:xfrm>
            <a:off x="4139399" y="4210528"/>
            <a:ext cx="650307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200" b="1" dirty="0">
                <a:latin typeface="Times New Roman"/>
                <a:ea typeface="+mn-ea"/>
                <a:cs typeface="Times New Roman"/>
              </a:rPr>
              <a:t>REDUKUJE</a:t>
            </a:r>
            <a:r>
              <a:rPr lang="cs-CZ" sz="2200" dirty="0">
                <a:latin typeface="Times New Roman"/>
                <a:ea typeface="+mn-ea"/>
                <a:cs typeface="Times New Roman"/>
              </a:rPr>
              <a:t> POČET PŘEDČASNÝCH PORODŮ</a:t>
            </a:r>
          </a:p>
          <a:p>
            <a:pPr algn="ctr">
              <a:defRPr/>
            </a:pPr>
            <a:r>
              <a:rPr lang="cs-CZ" sz="2200" dirty="0">
                <a:latin typeface="Times New Roman"/>
                <a:cs typeface="Times New Roman"/>
              </a:rPr>
              <a:t>U ŽEN S KRÁTKÝM HRDLEM (25 A MÉNĚ MM)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4056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16		18		20		22		24		26		28		30		32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BEZ ZATÍŽENÉ ANAMNÉZOU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1194457" y="4771575"/>
            <a:ext cx="1508891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KRÁTKÉ 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HRDLO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02447B82-248C-B33E-F507-ED5EFC1E4991}"/>
              </a:ext>
            </a:extLst>
          </p:cNvPr>
          <p:cNvSpPr txBox="1"/>
          <p:nvPr/>
        </p:nvSpPr>
        <p:spPr>
          <a:xfrm>
            <a:off x="3274112" y="1920338"/>
            <a:ext cx="6546029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FUNKČNÍ DÉLKA HRDLA </a:t>
            </a:r>
            <a:r>
              <a:rPr lang="cs-CZ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200" dirty="0">
                <a:latin typeface="Times New Roman"/>
                <a:ea typeface="+mn-ea"/>
                <a:cs typeface="Times New Roman"/>
              </a:rPr>
              <a:t>25 MM MĚŘENÁ ULTRAZVUKEM </a:t>
            </a:r>
            <a:r>
              <a:rPr lang="en-US" sz="2200" dirty="0">
                <a:latin typeface="Times New Roman"/>
                <a:cs typeface="Times New Roman"/>
              </a:rPr>
              <a:t>U </a:t>
            </a:r>
            <a:r>
              <a:rPr lang="en-US" sz="2200" b="1" dirty="0">
                <a:latin typeface="Times New Roman"/>
                <a:cs typeface="Times New Roman"/>
              </a:rPr>
              <a:t>ASYMPTOMATICKÉ</a:t>
            </a:r>
            <a:r>
              <a:rPr lang="en-US" sz="2200" dirty="0">
                <a:latin typeface="Times New Roman"/>
                <a:cs typeface="Times New Roman"/>
              </a:rPr>
              <a:t> ŽENY</a:t>
            </a:r>
          </a:p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MEZI 18. A 24. TÝDNEM TĚHOTENSTVÍ</a:t>
            </a:r>
          </a:p>
        </p:txBody>
      </p:sp>
      <p:pic>
        <p:nvPicPr>
          <p:cNvPr id="9" name="Obrázek 8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E6D4EB3D-9B97-A7EC-342F-ABB4B38B50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134" t="53812" r="5875" b="13811"/>
          <a:stretch/>
        </p:blipFill>
        <p:spPr>
          <a:xfrm rot="1093582">
            <a:off x="9725789" y="2477432"/>
            <a:ext cx="2072299" cy="1468050"/>
          </a:xfrm>
          <a:prstGeom prst="rect">
            <a:avLst/>
          </a:prstGeom>
        </p:spPr>
      </p:pic>
      <p:pic>
        <p:nvPicPr>
          <p:cNvPr id="10" name="Obrázek 9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27250DA9-AD35-849A-100F-D4B1CC41FB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21" t="23161" b="55343"/>
          <a:stretch/>
        </p:blipFill>
        <p:spPr>
          <a:xfrm rot="6971142">
            <a:off x="9547618" y="4152750"/>
            <a:ext cx="1624836" cy="4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34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16		18		20		22		24		26		28		30		32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BEZ ZATÍŽENÉ ANAMNÉZOU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1194457" y="4771575"/>
            <a:ext cx="1508891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KRÁTKÉ 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HRDLO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A7D91B4-551B-7A99-417C-946FACADD1A6}"/>
              </a:ext>
            </a:extLst>
          </p:cNvPr>
          <p:cNvCxnSpPr>
            <a:cxnSpLocks/>
          </p:cNvCxnSpPr>
          <p:nvPr/>
        </p:nvCxnSpPr>
        <p:spPr>
          <a:xfrm>
            <a:off x="4673822" y="4717143"/>
            <a:ext cx="0" cy="990694"/>
          </a:xfrm>
          <a:prstGeom prst="line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528854D0-8073-4DEB-485C-30596501EB88}"/>
              </a:ext>
            </a:extLst>
          </p:cNvPr>
          <p:cNvCxnSpPr>
            <a:cxnSpLocks/>
          </p:cNvCxnSpPr>
          <p:nvPr/>
        </p:nvCxnSpPr>
        <p:spPr>
          <a:xfrm flipH="1">
            <a:off x="4673822" y="4742543"/>
            <a:ext cx="2768991" cy="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B75D976-76D2-BB21-C051-AF70CE509FC9}"/>
              </a:ext>
            </a:extLst>
          </p:cNvPr>
          <p:cNvCxnSpPr>
            <a:cxnSpLocks/>
          </p:cNvCxnSpPr>
          <p:nvPr/>
        </p:nvCxnSpPr>
        <p:spPr>
          <a:xfrm>
            <a:off x="7442813" y="4717143"/>
            <a:ext cx="0" cy="990694"/>
          </a:xfrm>
          <a:prstGeom prst="line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5">
            <a:extLst>
              <a:ext uri="{FF2B5EF4-FFF2-40B4-BE49-F238E27FC236}">
                <a16:creationId xmlns:a16="http://schemas.microsoft.com/office/drawing/2014/main" id="{E393A6AA-6FBD-9614-D7DD-615B2002E4A1}"/>
              </a:ext>
            </a:extLst>
          </p:cNvPr>
          <p:cNvSpPr txBox="1"/>
          <p:nvPr/>
        </p:nvSpPr>
        <p:spPr>
          <a:xfrm>
            <a:off x="3274112" y="1920338"/>
            <a:ext cx="6546029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FUNKČNÍ DÉLKA HRDLA </a:t>
            </a:r>
            <a:r>
              <a:rPr lang="cs-CZ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200" dirty="0">
                <a:latin typeface="Times New Roman"/>
                <a:ea typeface="+mn-ea"/>
                <a:cs typeface="Times New Roman"/>
              </a:rPr>
              <a:t>25 MM MĚŘENÁ ULTRAZVUKEM </a:t>
            </a:r>
            <a:r>
              <a:rPr lang="en-US" sz="2200" dirty="0">
                <a:latin typeface="Times New Roman"/>
                <a:cs typeface="Times New Roman"/>
              </a:rPr>
              <a:t>U </a:t>
            </a:r>
            <a:r>
              <a:rPr lang="en-US" sz="2200" b="1" dirty="0">
                <a:latin typeface="Times New Roman"/>
                <a:cs typeface="Times New Roman"/>
              </a:rPr>
              <a:t>ASYMPTOMATICKÉ</a:t>
            </a:r>
            <a:r>
              <a:rPr lang="en-US" sz="2200" dirty="0">
                <a:latin typeface="Times New Roman"/>
                <a:cs typeface="Times New Roman"/>
              </a:rPr>
              <a:t> ŽENY</a:t>
            </a:r>
          </a:p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MEZI 18. A 24. TÝDNEM TĚHOTENSTVÍ</a:t>
            </a:r>
          </a:p>
        </p:txBody>
      </p:sp>
      <p:pic>
        <p:nvPicPr>
          <p:cNvPr id="13" name="Obrázek 12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E819C49A-DB96-EF58-8271-B9CFEE684A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134" t="53812" r="5875" b="13811"/>
          <a:stretch/>
        </p:blipFill>
        <p:spPr>
          <a:xfrm rot="1093582">
            <a:off x="9725789" y="2477432"/>
            <a:ext cx="2072299" cy="1468050"/>
          </a:xfrm>
          <a:prstGeom prst="rect">
            <a:avLst/>
          </a:prstGeom>
        </p:spPr>
      </p:pic>
      <p:pic>
        <p:nvPicPr>
          <p:cNvPr id="14" name="Obrázek 13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400C99C9-F584-61A1-C7B1-E22ECC354E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21" t="23161" b="55343"/>
          <a:stretch/>
        </p:blipFill>
        <p:spPr>
          <a:xfrm rot="6971142">
            <a:off x="9547618" y="4152750"/>
            <a:ext cx="1624836" cy="4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0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HISTORIE PROGESTERONU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1983858" y="3847885"/>
            <a:ext cx="1698763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REGNIER 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GRAF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B47A4ECE-C6CC-A69C-CD3B-D55999094BB7}"/>
              </a:ext>
            </a:extLst>
          </p:cNvPr>
          <p:cNvSpPr txBox="1"/>
          <p:nvPr/>
        </p:nvSpPr>
        <p:spPr>
          <a:xfrm>
            <a:off x="478748" y="4960719"/>
            <a:ext cx="11234503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/>
                <a:cs typeface="Times New Roman"/>
              </a:rPr>
              <a:t>ODSTRANĚNÍ ŽLUTÉHO TĚLÍSKA V TĚHOTENSTVÍ VEDE K PORODU</a:t>
            </a:r>
          </a:p>
        </p:txBody>
      </p:sp>
      <p:pic>
        <p:nvPicPr>
          <p:cNvPr id="8" name="Obrázek 7" descr="Obsah obrázku dobytek, prase, Postavička zvířete, kráva&#10;&#10;Popis byl vytvořen automaticky">
            <a:extLst>
              <a:ext uri="{FF2B5EF4-FFF2-40B4-BE49-F238E27FC236}">
                <a16:creationId xmlns:a16="http://schemas.microsoft.com/office/drawing/2014/main" id="{B5CEABF9-0756-4218-CCF4-DB021323F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6" t="15100" r="49794" b="43547"/>
          <a:stretch/>
        </p:blipFill>
        <p:spPr>
          <a:xfrm>
            <a:off x="4505659" y="1733305"/>
            <a:ext cx="4474745" cy="2749542"/>
          </a:xfrm>
          <a:prstGeom prst="rect">
            <a:avLst/>
          </a:prstGeom>
        </p:spPr>
      </p:pic>
      <p:pic>
        <p:nvPicPr>
          <p:cNvPr id="14" name="Obrázek 13" descr="Obsah obrázku dobytek, prase, Postavička zvířete, kráva&#10;&#10;Popis byl vytvořen automaticky">
            <a:extLst>
              <a:ext uri="{FF2B5EF4-FFF2-40B4-BE49-F238E27FC236}">
                <a16:creationId xmlns:a16="http://schemas.microsoft.com/office/drawing/2014/main" id="{BCB4B2B4-E564-24BC-14C1-AF69EB7E3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27" t="7281" r="31992" b="74878"/>
          <a:stretch/>
        </p:blipFill>
        <p:spPr>
          <a:xfrm>
            <a:off x="7164136" y="2322253"/>
            <a:ext cx="557679" cy="652009"/>
          </a:xfrm>
          <a:prstGeom prst="rect">
            <a:avLst/>
          </a:prstGeom>
        </p:spPr>
      </p:pic>
      <p:pic>
        <p:nvPicPr>
          <p:cNvPr id="2" name="Obrázek 1" descr="Obsah obrázku dobytek, prase, Postavička zvířete, kráva&#10;&#10;Popis byl vytvořen automaticky">
            <a:extLst>
              <a:ext uri="{FF2B5EF4-FFF2-40B4-BE49-F238E27FC236}">
                <a16:creationId xmlns:a16="http://schemas.microsoft.com/office/drawing/2014/main" id="{3FC0AD78-05AD-16D4-372C-F412BFEC7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26" t="40689" r="35861" b="44000"/>
          <a:stretch/>
        </p:blipFill>
        <p:spPr>
          <a:xfrm>
            <a:off x="7296233" y="2500007"/>
            <a:ext cx="1034716" cy="833004"/>
          </a:xfrm>
          <a:prstGeom prst="rect">
            <a:avLst/>
          </a:prstGeom>
        </p:spPr>
      </p:pic>
      <p:sp>
        <p:nvSpPr>
          <p:cNvPr id="4" name="Pětiúhelník 3">
            <a:extLst>
              <a:ext uri="{FF2B5EF4-FFF2-40B4-BE49-F238E27FC236}">
                <a16:creationId xmlns:a16="http://schemas.microsoft.com/office/drawing/2014/main" id="{0D671B04-D941-CE9C-8A30-AC1241291120}"/>
              </a:ext>
            </a:extLst>
          </p:cNvPr>
          <p:cNvSpPr/>
          <p:nvPr/>
        </p:nvSpPr>
        <p:spPr>
          <a:xfrm>
            <a:off x="375557" y="5858109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1729DFE-5DFE-4C70-E66C-7A69BD730B58}"/>
              </a:ext>
            </a:extLst>
          </p:cNvPr>
          <p:cNvSpPr txBox="1"/>
          <p:nvPr/>
        </p:nvSpPr>
        <p:spPr>
          <a:xfrm>
            <a:off x="375556" y="5858109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1930		1940	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1960		      1970					</a:t>
            </a:r>
          </a:p>
        </p:txBody>
      </p:sp>
    </p:spTree>
    <p:extLst>
      <p:ext uri="{BB962C8B-B14F-4D97-AF65-F5344CB8AC3E}">
        <p14:creationId xmlns:p14="http://schemas.microsoft.com/office/powerpoint/2010/main" val="1938898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16		18		20		22		24		26		28		30		32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BEZ ZATÍŽENÉ ANAMNÉZOU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1194457" y="4771575"/>
            <a:ext cx="1508891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KRÁTKÉ 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HRDLO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E2D2F47E-D3F8-7604-FC76-C0F4F2898B23}"/>
              </a:ext>
            </a:extLst>
          </p:cNvPr>
          <p:cNvSpPr txBox="1"/>
          <p:nvPr/>
        </p:nvSpPr>
        <p:spPr>
          <a:xfrm>
            <a:off x="3282265" y="3811397"/>
            <a:ext cx="6503074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/>
                <a:cs typeface="Times New Roman"/>
              </a:rPr>
              <a:t>200 MG PROGESTERONU VAGINÁLNĚ NA NOC</a:t>
            </a:r>
          </a:p>
          <a:p>
            <a:pPr algn="ctr"/>
            <a:r>
              <a:rPr lang="en-US" sz="2200" dirty="0">
                <a:latin typeface="Times New Roman"/>
                <a:cs typeface="Times New Roman"/>
              </a:rPr>
              <a:t>(PROGESTERON BESINS, UTROGESTAN)</a:t>
            </a:r>
            <a:endParaRPr lang="en-US" sz="2200" b="1" i="1" dirty="0">
              <a:latin typeface="Times New Roman"/>
              <a:cs typeface="Times New Roman"/>
            </a:endParaRPr>
          </a:p>
          <a:p>
            <a:pPr algn="ctr"/>
            <a:r>
              <a:rPr lang="en-US" sz="2200" b="1" i="1" dirty="0">
                <a:latin typeface="Times New Roman"/>
                <a:cs typeface="Times New Roman"/>
              </a:rPr>
              <a:t>SNÍŽÍ RIZIKO PŘEDČASNÉHO PORODU O 41%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BEE14133-5AE0-8E76-19AC-F818A4277F14}"/>
              </a:ext>
            </a:extLst>
          </p:cNvPr>
          <p:cNvSpPr txBox="1"/>
          <p:nvPr/>
        </p:nvSpPr>
        <p:spPr>
          <a:xfrm>
            <a:off x="3274112" y="1920338"/>
            <a:ext cx="6546029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FUNKČNÍ DÉLKA HRDLA </a:t>
            </a:r>
            <a:r>
              <a:rPr lang="cs-CZ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200" dirty="0">
                <a:latin typeface="Times New Roman"/>
                <a:ea typeface="+mn-ea"/>
                <a:cs typeface="Times New Roman"/>
              </a:rPr>
              <a:t>25 MM MĚŘENÁ ULTRAZVUKEM </a:t>
            </a:r>
            <a:r>
              <a:rPr lang="en-US" sz="2200" dirty="0">
                <a:latin typeface="Times New Roman"/>
                <a:cs typeface="Times New Roman"/>
              </a:rPr>
              <a:t>U </a:t>
            </a:r>
            <a:r>
              <a:rPr lang="en-US" sz="2200" b="1" dirty="0">
                <a:latin typeface="Times New Roman"/>
                <a:cs typeface="Times New Roman"/>
              </a:rPr>
              <a:t>ASYMPTOMATICKÉ</a:t>
            </a:r>
            <a:r>
              <a:rPr lang="en-US" sz="2200" dirty="0">
                <a:latin typeface="Times New Roman"/>
                <a:cs typeface="Times New Roman"/>
              </a:rPr>
              <a:t> ŽENY</a:t>
            </a:r>
          </a:p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MEZI 18. A 24. TÝDNEM TĚHOTENSTVÍ</a:t>
            </a:r>
          </a:p>
        </p:txBody>
      </p:sp>
      <p:pic>
        <p:nvPicPr>
          <p:cNvPr id="12" name="Obrázek 11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9962E135-159C-D36D-8082-6B5934AE5F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134" t="53812" r="5875" b="13811"/>
          <a:stretch/>
        </p:blipFill>
        <p:spPr>
          <a:xfrm rot="1093582">
            <a:off x="9725789" y="2477432"/>
            <a:ext cx="2072299" cy="1468050"/>
          </a:xfrm>
          <a:prstGeom prst="rect">
            <a:avLst/>
          </a:prstGeom>
        </p:spPr>
      </p:pic>
      <p:pic>
        <p:nvPicPr>
          <p:cNvPr id="13" name="Obrázek 12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BA603EE6-3729-0920-AA45-0B883315ED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21" t="23161" b="55343"/>
          <a:stretch/>
        </p:blipFill>
        <p:spPr>
          <a:xfrm rot="6971142">
            <a:off x="9547618" y="4152750"/>
            <a:ext cx="1624836" cy="4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89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49425" y="244475"/>
            <a:ext cx="8713788" cy="133985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charset="0"/>
                <a:cs typeface="Times New Roman" charset="0"/>
              </a:rPr>
              <a:t>D</a:t>
            </a:r>
            <a:r>
              <a:rPr lang="cs-CZ" sz="3200" dirty="0">
                <a:latin typeface="Times New Roman" charset="0"/>
                <a:cs typeface="Times New Roman" charset="0"/>
              </a:rPr>
              <a:t>OBRÁ PRAXE V PERINATÁLNÍ MEDICÍNĚ</a:t>
            </a:r>
            <a:endParaRPr lang="en-US" sz="3200" dirty="0">
              <a:latin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9792" y="3008122"/>
            <a:ext cx="25057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Times New Roman"/>
                <a:cs typeface="Times New Roman"/>
              </a:rPr>
              <a:t>MgSO4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9792" y="2447355"/>
            <a:ext cx="250571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INTERVENCE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55506" y="2447355"/>
            <a:ext cx="250571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PREVENCE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61220" y="2447355"/>
            <a:ext cx="250571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NNT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55506" y="3008122"/>
            <a:ext cx="25057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Times New Roman"/>
                <a:cs typeface="Times New Roman"/>
              </a:rPr>
              <a:t>EKLAMPSIE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61220" y="3008122"/>
            <a:ext cx="25057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Times New Roman"/>
                <a:cs typeface="Times New Roman"/>
              </a:rPr>
              <a:t>100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49792" y="3346676"/>
            <a:ext cx="25057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Times New Roman"/>
                <a:cs typeface="Times New Roman"/>
              </a:rPr>
              <a:t>MgSO4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55506" y="3346676"/>
            <a:ext cx="25057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Times New Roman"/>
                <a:cs typeface="Times New Roman"/>
              </a:rPr>
              <a:t>DMO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61220" y="3346676"/>
            <a:ext cx="25057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Times New Roman"/>
                <a:cs typeface="Times New Roman"/>
              </a:rPr>
              <a:t>52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49792" y="3685230"/>
            <a:ext cx="25057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Times New Roman"/>
                <a:cs typeface="Times New Roman"/>
              </a:rPr>
              <a:t>KORTIKOSTEROIDY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55506" y="3685230"/>
            <a:ext cx="25057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Times New Roman"/>
                <a:cs typeface="Times New Roman"/>
              </a:rPr>
              <a:t>RDS	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61220" y="3685230"/>
            <a:ext cx="25057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49792" y="4023784"/>
            <a:ext cx="25057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Times New Roman"/>
                <a:cs typeface="Times New Roman"/>
              </a:rPr>
              <a:t>KORTIKOSTEROIDY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55506" y="4023784"/>
            <a:ext cx="25057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Times New Roman"/>
                <a:cs typeface="Times New Roman"/>
              </a:rPr>
              <a:t>NEONATÁLNÍ ÚMRTÍ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61220" y="4023784"/>
            <a:ext cx="25057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Times New Roman"/>
                <a:cs typeface="Times New Roman"/>
              </a:rPr>
              <a:t>22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49792" y="4362917"/>
            <a:ext cx="25057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atin typeface="Times New Roman"/>
                <a:cs typeface="Times New Roman"/>
              </a:rPr>
              <a:t>PROGESTERON	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55506" y="4362917"/>
            <a:ext cx="25057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atin typeface="Times New Roman"/>
                <a:cs typeface="Times New Roman"/>
              </a:rPr>
              <a:t>  PTL &lt; 33. TÝDNEM	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61220" y="4362917"/>
            <a:ext cx="25057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49792" y="4701471"/>
            <a:ext cx="25057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atin typeface="Times New Roman"/>
                <a:cs typeface="Times New Roman"/>
              </a:rPr>
              <a:t>PROGESTERON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55506" y="4701471"/>
            <a:ext cx="25057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atin typeface="Times New Roman"/>
                <a:cs typeface="Times New Roman"/>
              </a:rPr>
              <a:t>RDS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61220" y="4701471"/>
            <a:ext cx="25057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atin typeface="Times New Roman"/>
                <a:cs typeface="Times New Roman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184464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16		18		20		22		24		26		28		30		32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SONOGRAFICKY KRÁTKÉ DĚLOŽNÍ HRDLO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1194457" y="4771575"/>
            <a:ext cx="1508891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KRÁTKÉ 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HRDLO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EE71D7C9-182D-D93D-E400-C633515977DD}"/>
              </a:ext>
            </a:extLst>
          </p:cNvPr>
          <p:cNvSpPr txBox="1"/>
          <p:nvPr/>
        </p:nvSpPr>
        <p:spPr>
          <a:xfrm>
            <a:off x="3322738" y="3395890"/>
            <a:ext cx="649740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latin typeface="Times New Roman"/>
                <a:cs typeface="Times New Roman"/>
              </a:rPr>
              <a:t>  FINSKO: 	   0.3 % ŽEN S CERVIXEM </a:t>
            </a:r>
            <a:r>
              <a:rPr lang="cs-CZ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cs-CZ" sz="2200" dirty="0">
                <a:latin typeface="Times New Roman"/>
                <a:cs typeface="Times New Roman"/>
              </a:rPr>
              <a:t>25 MM</a:t>
            </a:r>
          </a:p>
          <a:p>
            <a:r>
              <a:rPr lang="cs-CZ" sz="2200" dirty="0">
                <a:latin typeface="Times New Roman"/>
                <a:cs typeface="Times New Roman"/>
              </a:rPr>
              <a:t>	USA: 		 2.0 % ŽEN S CERVIXEM </a:t>
            </a:r>
            <a:r>
              <a:rPr lang="cs-CZ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cs-CZ" sz="2200" dirty="0">
                <a:latin typeface="Times New Roman"/>
                <a:cs typeface="Times New Roman"/>
              </a:rPr>
              <a:t>25 MM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C20260C5-C9E7-5C56-38D5-8811C0DD8354}"/>
              </a:ext>
            </a:extLst>
          </p:cNvPr>
          <p:cNvSpPr txBox="1"/>
          <p:nvPr/>
        </p:nvSpPr>
        <p:spPr>
          <a:xfrm>
            <a:off x="3274112" y="1920338"/>
            <a:ext cx="6546029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FUNKČNÍ DÉLKA HRDLA </a:t>
            </a:r>
            <a:r>
              <a:rPr lang="cs-CZ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200" dirty="0">
                <a:latin typeface="Times New Roman"/>
                <a:ea typeface="+mn-ea"/>
                <a:cs typeface="Times New Roman"/>
              </a:rPr>
              <a:t>25 MM MĚŘENÁ ULTRAZVUKEM </a:t>
            </a:r>
            <a:r>
              <a:rPr lang="en-US" sz="2200" dirty="0">
                <a:latin typeface="Times New Roman"/>
                <a:cs typeface="Times New Roman"/>
              </a:rPr>
              <a:t>U </a:t>
            </a:r>
            <a:r>
              <a:rPr lang="en-US" sz="2200" b="1" dirty="0">
                <a:latin typeface="Times New Roman"/>
                <a:cs typeface="Times New Roman"/>
              </a:rPr>
              <a:t>ASYMPTOMATICKÉ</a:t>
            </a:r>
            <a:r>
              <a:rPr lang="en-US" sz="2200" dirty="0">
                <a:latin typeface="Times New Roman"/>
                <a:cs typeface="Times New Roman"/>
              </a:rPr>
              <a:t> ŽENY</a:t>
            </a:r>
          </a:p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MEZI 18. A 24. TÝDNEM TĚHOTENSTVÍ</a:t>
            </a:r>
          </a:p>
        </p:txBody>
      </p:sp>
      <p:pic>
        <p:nvPicPr>
          <p:cNvPr id="9" name="Obrázek 8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59BFE76D-2FF0-4591-C519-2EFA588DF3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134" t="53812" r="5875" b="13811"/>
          <a:stretch/>
        </p:blipFill>
        <p:spPr>
          <a:xfrm rot="1093582">
            <a:off x="9725789" y="2477432"/>
            <a:ext cx="2072299" cy="1468050"/>
          </a:xfrm>
          <a:prstGeom prst="rect">
            <a:avLst/>
          </a:prstGeom>
        </p:spPr>
      </p:pic>
      <p:pic>
        <p:nvPicPr>
          <p:cNvPr id="10" name="Obrázek 9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08244EB3-2CCA-5627-7A32-537C87A1B9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21" t="23161" b="55343"/>
          <a:stretch/>
        </p:blipFill>
        <p:spPr>
          <a:xfrm rot="6971142">
            <a:off x="9547618" y="4152750"/>
            <a:ext cx="1624836" cy="4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43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16		18		20		22		24		26		28		30		32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SONOGRAFICKY KRÁTKÉ DĚLOŽNÍ HRDLO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1194457" y="4771575"/>
            <a:ext cx="1508891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KRÁTKÉ 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HRDLO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EE71D7C9-182D-D93D-E400-C633515977DD}"/>
              </a:ext>
            </a:extLst>
          </p:cNvPr>
          <p:cNvSpPr txBox="1"/>
          <p:nvPr/>
        </p:nvSpPr>
        <p:spPr>
          <a:xfrm>
            <a:off x="3322738" y="3395890"/>
            <a:ext cx="6497403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latin typeface="Times New Roman"/>
                <a:cs typeface="Times New Roman"/>
              </a:rPr>
              <a:t>  FINSKO: 	   0.3 % ŽEN S CERVIXEM </a:t>
            </a:r>
            <a:r>
              <a:rPr lang="cs-CZ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cs-CZ" sz="2200" dirty="0">
                <a:latin typeface="Times New Roman"/>
                <a:cs typeface="Times New Roman"/>
              </a:rPr>
              <a:t>25 MM</a:t>
            </a:r>
          </a:p>
          <a:p>
            <a:r>
              <a:rPr lang="cs-CZ" sz="2200" dirty="0">
                <a:latin typeface="Times New Roman"/>
                <a:cs typeface="Times New Roman"/>
              </a:rPr>
              <a:t>	USA: 		 2.0 % ŽEN S CERVIXEM </a:t>
            </a:r>
            <a:r>
              <a:rPr lang="cs-CZ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cs-CZ" sz="2200" dirty="0">
                <a:latin typeface="Times New Roman"/>
                <a:cs typeface="Times New Roman"/>
              </a:rPr>
              <a:t>25 MM</a:t>
            </a:r>
          </a:p>
          <a:p>
            <a:r>
              <a:rPr lang="cs-CZ" sz="2200" dirty="0">
                <a:latin typeface="Times New Roman"/>
                <a:cs typeface="Times New Roman"/>
              </a:rPr>
              <a:t>	ŠVÉDSKO:	 0.5 % ŽEN S CERVIXEM </a:t>
            </a:r>
            <a:r>
              <a:rPr lang="cs-CZ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cs-CZ" sz="2200" dirty="0">
                <a:latin typeface="Times New Roman"/>
                <a:cs typeface="Times New Roman"/>
              </a:rPr>
              <a:t>25 MM</a:t>
            </a:r>
            <a:endParaRPr lang="en-US" sz="2200" dirty="0">
              <a:latin typeface="Times New Roman"/>
              <a:cs typeface="Times New Roman"/>
            </a:endParaRPr>
          </a:p>
          <a:p>
            <a:pPr algn="r"/>
            <a:r>
              <a:rPr lang="cs-CZ" sz="2200" dirty="0">
                <a:latin typeface="Times New Roman"/>
                <a:cs typeface="Times New Roman"/>
              </a:rPr>
              <a:t>(</a:t>
            </a:r>
            <a:r>
              <a:rPr lang="cs-CZ" sz="2200" dirty="0" err="1">
                <a:latin typeface="Times New Roman"/>
                <a:cs typeface="Times New Roman"/>
              </a:rPr>
              <a:t>Kuusela</a:t>
            </a:r>
            <a:r>
              <a:rPr lang="cs-CZ" sz="2200" dirty="0">
                <a:latin typeface="Times New Roman"/>
                <a:cs typeface="Times New Roman"/>
              </a:rPr>
              <a:t> et al. AOGS 2015)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C20260C5-C9E7-5C56-38D5-8811C0DD8354}"/>
              </a:ext>
            </a:extLst>
          </p:cNvPr>
          <p:cNvSpPr txBox="1"/>
          <p:nvPr/>
        </p:nvSpPr>
        <p:spPr>
          <a:xfrm>
            <a:off x="3274112" y="1920338"/>
            <a:ext cx="6546029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FUNKČNÍ DÉLKA HRDLA </a:t>
            </a:r>
            <a:r>
              <a:rPr lang="cs-CZ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200" dirty="0">
                <a:latin typeface="Times New Roman"/>
                <a:ea typeface="+mn-ea"/>
                <a:cs typeface="Times New Roman"/>
              </a:rPr>
              <a:t>25 MM MĚŘENÁ ULTRAZVUKEM </a:t>
            </a:r>
            <a:r>
              <a:rPr lang="en-US" sz="2200" dirty="0">
                <a:latin typeface="Times New Roman"/>
                <a:cs typeface="Times New Roman"/>
              </a:rPr>
              <a:t>U </a:t>
            </a:r>
            <a:r>
              <a:rPr lang="en-US" sz="2200" b="1" dirty="0">
                <a:latin typeface="Times New Roman"/>
                <a:cs typeface="Times New Roman"/>
              </a:rPr>
              <a:t>ASYMPTOMATICKÉ</a:t>
            </a:r>
            <a:r>
              <a:rPr lang="en-US" sz="2200" dirty="0">
                <a:latin typeface="Times New Roman"/>
                <a:cs typeface="Times New Roman"/>
              </a:rPr>
              <a:t> ŽENY</a:t>
            </a:r>
          </a:p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MEZI 18. A 24. TÝDNEM TĚHOTENSTVÍ</a:t>
            </a:r>
          </a:p>
        </p:txBody>
      </p:sp>
      <p:pic>
        <p:nvPicPr>
          <p:cNvPr id="9" name="Obrázek 8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59BFE76D-2FF0-4591-C519-2EFA588DF3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134" t="53812" r="5875" b="13811"/>
          <a:stretch/>
        </p:blipFill>
        <p:spPr>
          <a:xfrm rot="1093582">
            <a:off x="9725789" y="2477432"/>
            <a:ext cx="2072299" cy="1468050"/>
          </a:xfrm>
          <a:prstGeom prst="rect">
            <a:avLst/>
          </a:prstGeom>
        </p:spPr>
      </p:pic>
      <p:pic>
        <p:nvPicPr>
          <p:cNvPr id="10" name="Obrázek 9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08244EB3-2CCA-5627-7A32-537C87A1B9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21" t="23161" b="55343"/>
          <a:stretch/>
        </p:blipFill>
        <p:spPr>
          <a:xfrm rot="6971142">
            <a:off x="9547618" y="4152750"/>
            <a:ext cx="1624836" cy="4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25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16		18		20		22		24		26		28		30		32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SONOGRAFICKY KRÁTKÉ DĚLOŽNÍ HRDLO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1194457" y="4771575"/>
            <a:ext cx="1508891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KRÁTKÉ 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HRDLO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EE71D7C9-182D-D93D-E400-C633515977DD}"/>
              </a:ext>
            </a:extLst>
          </p:cNvPr>
          <p:cNvSpPr txBox="1"/>
          <p:nvPr/>
        </p:nvSpPr>
        <p:spPr>
          <a:xfrm>
            <a:off x="3322738" y="3395890"/>
            <a:ext cx="6497403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latin typeface="Times New Roman"/>
                <a:cs typeface="Times New Roman"/>
              </a:rPr>
              <a:t>  FINSKO: 	   0.3 % ŽEN S CERVIXEM </a:t>
            </a:r>
            <a:r>
              <a:rPr lang="cs-CZ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cs-CZ" sz="2200" dirty="0">
                <a:latin typeface="Times New Roman"/>
                <a:cs typeface="Times New Roman"/>
              </a:rPr>
              <a:t>25 MM</a:t>
            </a:r>
          </a:p>
          <a:p>
            <a:r>
              <a:rPr lang="cs-CZ" sz="2200" dirty="0">
                <a:latin typeface="Times New Roman"/>
                <a:cs typeface="Times New Roman"/>
              </a:rPr>
              <a:t>	USA: 		 2.0 % ŽEN S CERVIXEM </a:t>
            </a:r>
            <a:r>
              <a:rPr lang="cs-CZ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cs-CZ" sz="2200" dirty="0">
                <a:latin typeface="Times New Roman"/>
                <a:cs typeface="Times New Roman"/>
              </a:rPr>
              <a:t>25 MM</a:t>
            </a:r>
          </a:p>
          <a:p>
            <a:r>
              <a:rPr lang="cs-CZ" sz="2200" dirty="0">
                <a:latin typeface="Times New Roman"/>
                <a:cs typeface="Times New Roman"/>
              </a:rPr>
              <a:t>	ŠVÉDSKO:	 0.5 % ŽEN S CERVIXEM </a:t>
            </a:r>
            <a:r>
              <a:rPr lang="cs-CZ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cs-CZ" sz="2200" dirty="0">
                <a:latin typeface="Times New Roman"/>
                <a:cs typeface="Times New Roman"/>
              </a:rPr>
              <a:t>25 MM</a:t>
            </a:r>
            <a:endParaRPr lang="en-US" sz="2200" dirty="0">
              <a:latin typeface="Times New Roman"/>
              <a:cs typeface="Times New Roman"/>
            </a:endParaRPr>
          </a:p>
          <a:p>
            <a:pPr algn="r"/>
            <a:r>
              <a:rPr lang="cs-CZ" sz="2200" dirty="0">
                <a:latin typeface="Times New Roman"/>
                <a:cs typeface="Times New Roman"/>
              </a:rPr>
              <a:t>(</a:t>
            </a:r>
            <a:r>
              <a:rPr lang="cs-CZ" sz="2200" dirty="0" err="1">
                <a:latin typeface="Times New Roman"/>
                <a:cs typeface="Times New Roman"/>
              </a:rPr>
              <a:t>Kuusela</a:t>
            </a:r>
            <a:r>
              <a:rPr lang="cs-CZ" sz="2200" dirty="0">
                <a:latin typeface="Times New Roman"/>
                <a:cs typeface="Times New Roman"/>
              </a:rPr>
              <a:t> et al. AOGS 2015)</a:t>
            </a:r>
          </a:p>
          <a:p>
            <a:r>
              <a:rPr lang="cs-CZ" sz="2200" dirty="0">
                <a:latin typeface="Times New Roman"/>
                <a:cs typeface="Times New Roman"/>
              </a:rPr>
              <a:t>	ŠVÉDSKO: 4.4 % ŽEN S CERVIXEM </a:t>
            </a:r>
            <a:r>
              <a:rPr lang="cs-CZ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cs-CZ" sz="2200" dirty="0">
                <a:latin typeface="Times New Roman"/>
                <a:cs typeface="Times New Roman"/>
              </a:rPr>
              <a:t>25 MM</a:t>
            </a:r>
            <a:endParaRPr lang="en-US" sz="2200" dirty="0">
              <a:latin typeface="Times New Roman"/>
              <a:cs typeface="Times New Roman"/>
            </a:endParaRPr>
          </a:p>
          <a:p>
            <a:pPr algn="r"/>
            <a:r>
              <a:rPr lang="cs-CZ" sz="2200" dirty="0">
                <a:latin typeface="Times New Roman"/>
                <a:cs typeface="Times New Roman"/>
              </a:rPr>
              <a:t>(</a:t>
            </a:r>
            <a:r>
              <a:rPr lang="cs-CZ" sz="2200" dirty="0" err="1">
                <a:latin typeface="Times New Roman"/>
                <a:cs typeface="Times New Roman"/>
              </a:rPr>
              <a:t>Kuusela</a:t>
            </a:r>
            <a:r>
              <a:rPr lang="cs-CZ" sz="2200" dirty="0">
                <a:latin typeface="Times New Roman"/>
                <a:cs typeface="Times New Roman"/>
              </a:rPr>
              <a:t> et al. BJOG 2020</a:t>
            </a:r>
            <a:r>
              <a:rPr lang="cs-CZ" dirty="0">
                <a:latin typeface="Times New Roman"/>
                <a:cs typeface="Times New Roman"/>
              </a:rPr>
              <a:t>)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C20260C5-C9E7-5C56-38D5-8811C0DD8354}"/>
              </a:ext>
            </a:extLst>
          </p:cNvPr>
          <p:cNvSpPr txBox="1"/>
          <p:nvPr/>
        </p:nvSpPr>
        <p:spPr>
          <a:xfrm>
            <a:off x="3274112" y="1920338"/>
            <a:ext cx="6546029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FUNKČNÍ DÉLKA HRDLA </a:t>
            </a:r>
            <a:r>
              <a:rPr lang="cs-CZ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200" dirty="0">
                <a:latin typeface="Times New Roman"/>
                <a:ea typeface="+mn-ea"/>
                <a:cs typeface="Times New Roman"/>
              </a:rPr>
              <a:t>25 MM MĚŘENÁ ULTRAZVUKEM </a:t>
            </a:r>
            <a:r>
              <a:rPr lang="en-US" sz="2200" dirty="0">
                <a:latin typeface="Times New Roman"/>
                <a:cs typeface="Times New Roman"/>
              </a:rPr>
              <a:t>U </a:t>
            </a:r>
            <a:r>
              <a:rPr lang="en-US" sz="2200" b="1" dirty="0">
                <a:latin typeface="Times New Roman"/>
                <a:cs typeface="Times New Roman"/>
              </a:rPr>
              <a:t>ASYMPTOMATICKÉ</a:t>
            </a:r>
            <a:r>
              <a:rPr lang="en-US" sz="2200" dirty="0">
                <a:latin typeface="Times New Roman"/>
                <a:cs typeface="Times New Roman"/>
              </a:rPr>
              <a:t> ŽENY</a:t>
            </a:r>
          </a:p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MEZI 18. A 24. TÝDNEM TĚHOTENSTVÍ</a:t>
            </a:r>
          </a:p>
        </p:txBody>
      </p:sp>
      <p:pic>
        <p:nvPicPr>
          <p:cNvPr id="9" name="Obrázek 8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59BFE76D-2FF0-4591-C519-2EFA588DF3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134" t="53812" r="5875" b="13811"/>
          <a:stretch/>
        </p:blipFill>
        <p:spPr>
          <a:xfrm rot="1093582">
            <a:off x="9725789" y="2477432"/>
            <a:ext cx="2072299" cy="1468050"/>
          </a:xfrm>
          <a:prstGeom prst="rect">
            <a:avLst/>
          </a:prstGeom>
        </p:spPr>
      </p:pic>
      <p:pic>
        <p:nvPicPr>
          <p:cNvPr id="10" name="Obrázek 9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08244EB3-2CCA-5627-7A32-537C87A1B9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21" t="23161" b="55343"/>
          <a:stretch/>
        </p:blipFill>
        <p:spPr>
          <a:xfrm rot="6971142">
            <a:off x="9547618" y="4152750"/>
            <a:ext cx="1624836" cy="4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74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16		18		20		22		24		26		28		30		32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SONOGRAFICKY KRÁTKÉ DĚLOŽNÍ HRDLO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1194457" y="4771575"/>
            <a:ext cx="1508891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KRÁTKÉ 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HRDLO</a:t>
            </a:r>
          </a:p>
        </p:txBody>
      </p:sp>
      <p:pic>
        <p:nvPicPr>
          <p:cNvPr id="2" name="Obrázek 1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581A875A-9FF0-05EC-2D2E-2E3CCB943A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134" t="53812" r="5875" b="13811"/>
          <a:stretch/>
        </p:blipFill>
        <p:spPr>
          <a:xfrm rot="1093582">
            <a:off x="9725789" y="2477432"/>
            <a:ext cx="2072299" cy="1468050"/>
          </a:xfrm>
          <a:prstGeom prst="rect">
            <a:avLst/>
          </a:prstGeom>
        </p:spPr>
      </p:pic>
      <p:pic>
        <p:nvPicPr>
          <p:cNvPr id="4" name="Obrázek 3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CA21A471-C6FB-F230-93D2-8ADF4D026C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21" t="23161" b="55343"/>
          <a:stretch/>
        </p:blipFill>
        <p:spPr>
          <a:xfrm rot="6971142">
            <a:off x="9547618" y="4152750"/>
            <a:ext cx="1624836" cy="404270"/>
          </a:xfrm>
          <a:prstGeom prst="rect">
            <a:avLst/>
          </a:prstGeom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F3552710-5300-17B9-E4D4-D53C135BD182}"/>
              </a:ext>
            </a:extLst>
          </p:cNvPr>
          <p:cNvSpPr txBox="1"/>
          <p:nvPr/>
        </p:nvSpPr>
        <p:spPr>
          <a:xfrm>
            <a:off x="3274112" y="1767561"/>
            <a:ext cx="6546029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200" dirty="0">
                <a:latin typeface="Times New Roman"/>
                <a:ea typeface="+mn-ea"/>
                <a:cs typeface="Times New Roman"/>
              </a:rPr>
              <a:t>	PORODŮ						100 000/ROK</a:t>
            </a:r>
          </a:p>
          <a:p>
            <a:pPr>
              <a:defRPr/>
            </a:pPr>
            <a:r>
              <a:rPr lang="cs-CZ" sz="2200" dirty="0">
                <a:latin typeface="Times New Roman"/>
                <a:cs typeface="Times New Roman"/>
              </a:rPr>
              <a:t>	  PŘEDČASNÝCH				7 000/ROK (7.0%)</a:t>
            </a:r>
          </a:p>
          <a:p>
            <a:pPr>
              <a:defRPr/>
            </a:pPr>
            <a:r>
              <a:rPr lang="cs-CZ" sz="2200" dirty="0">
                <a:latin typeface="Times New Roman"/>
                <a:cs typeface="Times New Roman"/>
              </a:rPr>
              <a:t>	  SPONT. PŘEDČASNÝCH		4 000/ROK (4.0%)</a:t>
            </a:r>
            <a:endParaRPr lang="cs-CZ" sz="2200" dirty="0"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9680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16		18		20		22		24		26		28		30		32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SONOGRAFICKY KRÁTKÉ DĚLOŽNÍ HRDLO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1194457" y="4771575"/>
            <a:ext cx="1508891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KRÁTKÉ 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HRDLO</a:t>
            </a:r>
          </a:p>
        </p:txBody>
      </p:sp>
      <p:pic>
        <p:nvPicPr>
          <p:cNvPr id="2" name="Obrázek 1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581A875A-9FF0-05EC-2D2E-2E3CCB943A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134" t="53812" r="5875" b="13811"/>
          <a:stretch/>
        </p:blipFill>
        <p:spPr>
          <a:xfrm rot="1093582">
            <a:off x="9725789" y="2477432"/>
            <a:ext cx="2072299" cy="1468050"/>
          </a:xfrm>
          <a:prstGeom prst="rect">
            <a:avLst/>
          </a:prstGeom>
        </p:spPr>
      </p:pic>
      <p:pic>
        <p:nvPicPr>
          <p:cNvPr id="4" name="Obrázek 3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CA21A471-C6FB-F230-93D2-8ADF4D026C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21" t="23161" b="55343"/>
          <a:stretch/>
        </p:blipFill>
        <p:spPr>
          <a:xfrm rot="6971142">
            <a:off x="9547618" y="4152750"/>
            <a:ext cx="1624836" cy="404270"/>
          </a:xfrm>
          <a:prstGeom prst="rect">
            <a:avLst/>
          </a:prstGeom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id="{C20260C5-C9E7-5C56-38D5-8811C0DD8354}"/>
              </a:ext>
            </a:extLst>
          </p:cNvPr>
          <p:cNvSpPr txBox="1"/>
          <p:nvPr/>
        </p:nvSpPr>
        <p:spPr>
          <a:xfrm>
            <a:off x="3274112" y="1767561"/>
            <a:ext cx="6546029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200" dirty="0">
                <a:latin typeface="Times New Roman"/>
                <a:ea typeface="+mn-ea"/>
                <a:cs typeface="Times New Roman"/>
              </a:rPr>
              <a:t>	PORODŮ						100 000/ROK</a:t>
            </a:r>
          </a:p>
          <a:p>
            <a:pPr>
              <a:defRPr/>
            </a:pPr>
            <a:r>
              <a:rPr lang="cs-CZ" sz="2200" dirty="0">
                <a:latin typeface="Times New Roman"/>
                <a:cs typeface="Times New Roman"/>
              </a:rPr>
              <a:t>	  PŘEDČASNÝCH				7 000/ROK (7.0%)</a:t>
            </a:r>
          </a:p>
          <a:p>
            <a:pPr>
              <a:defRPr/>
            </a:pPr>
            <a:r>
              <a:rPr lang="cs-CZ" sz="2200" dirty="0">
                <a:latin typeface="Times New Roman"/>
                <a:cs typeface="Times New Roman"/>
              </a:rPr>
              <a:t>	  SPONT. PŘEDČASNÝCH		4 000/ROK (4.0%)</a:t>
            </a:r>
            <a:endParaRPr lang="cs-CZ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9DF27889-F116-D2D3-5FED-934E7CABDD63}"/>
              </a:ext>
            </a:extLst>
          </p:cNvPr>
          <p:cNvSpPr txBox="1"/>
          <p:nvPr/>
        </p:nvSpPr>
        <p:spPr>
          <a:xfrm>
            <a:off x="3287791" y="3024931"/>
            <a:ext cx="6532350" cy="2462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>
                <a:latin typeface="Times New Roman"/>
                <a:cs typeface="Times New Roman"/>
              </a:rPr>
              <a:t>0.5% FREKVENCE KRÁTKÉHO HRDLA</a:t>
            </a:r>
          </a:p>
          <a:p>
            <a:r>
              <a:rPr lang="cs-CZ" sz="2200" dirty="0">
                <a:latin typeface="Times New Roman"/>
                <a:cs typeface="Times New Roman"/>
              </a:rPr>
              <a:t>									500/ROK</a:t>
            </a:r>
          </a:p>
          <a:p>
            <a:pPr algn="ctr"/>
            <a:r>
              <a:rPr lang="cs-CZ" sz="2200" dirty="0">
                <a:latin typeface="Times New Roman"/>
                <a:cs typeface="Times New Roman"/>
              </a:rPr>
              <a:t>41% POZITIVNÍ EFEKT PROGESTERONU</a:t>
            </a:r>
          </a:p>
          <a:p>
            <a:r>
              <a:rPr lang="cs-CZ" sz="2200" dirty="0">
                <a:latin typeface="Times New Roman"/>
                <a:cs typeface="Times New Roman"/>
              </a:rPr>
              <a:t>									</a:t>
            </a:r>
            <a:r>
              <a:rPr lang="cs-CZ" sz="2200" b="1" dirty="0">
                <a:latin typeface="Times New Roman"/>
                <a:cs typeface="Times New Roman"/>
              </a:rPr>
              <a:t>200/ROK</a:t>
            </a:r>
            <a:r>
              <a:rPr lang="cs-CZ" sz="2200" dirty="0">
                <a:latin typeface="Times New Roman"/>
                <a:cs typeface="Times New Roman"/>
              </a:rPr>
              <a:t>	</a:t>
            </a:r>
          </a:p>
          <a:p>
            <a:pPr algn="ctr"/>
            <a:r>
              <a:rPr lang="cs-CZ" sz="2200" dirty="0">
                <a:latin typeface="Times New Roman"/>
                <a:cs typeface="Times New Roman"/>
              </a:rPr>
              <a:t>NNS = 200</a:t>
            </a:r>
          </a:p>
          <a:p>
            <a:r>
              <a:rPr lang="cs-CZ" sz="2200" dirty="0">
                <a:latin typeface="Times New Roman"/>
                <a:cs typeface="Times New Roman"/>
              </a:rPr>
              <a:t>PŘEČASNÝCH PORODŮ			6800/ROK (6.8%)</a:t>
            </a:r>
          </a:p>
          <a:p>
            <a:r>
              <a:rPr lang="cs-CZ" sz="2200" dirty="0">
                <a:latin typeface="Times New Roman"/>
                <a:cs typeface="Times New Roman"/>
              </a:rPr>
              <a:t>SPONT PŘEDČASNÝCH 			3800/ROK	(3.8%)</a:t>
            </a:r>
          </a:p>
        </p:txBody>
      </p:sp>
    </p:spTree>
    <p:extLst>
      <p:ext uri="{BB962C8B-B14F-4D97-AF65-F5344CB8AC3E}">
        <p14:creationId xmlns:p14="http://schemas.microsoft.com/office/powerpoint/2010/main" val="4028374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16		18		20		22		24		26		28		30		32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SONOGRAFICKY KRÁTKÉ DĚLOŽNÍ HRDLO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1194457" y="4771575"/>
            <a:ext cx="1508891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KRÁTKÉ 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HRDLO</a:t>
            </a:r>
          </a:p>
        </p:txBody>
      </p:sp>
      <p:pic>
        <p:nvPicPr>
          <p:cNvPr id="2" name="Obrázek 1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581A875A-9FF0-05EC-2D2E-2E3CCB943A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134" t="53812" r="5875" b="13811"/>
          <a:stretch/>
        </p:blipFill>
        <p:spPr>
          <a:xfrm rot="1093582">
            <a:off x="9725789" y="2477432"/>
            <a:ext cx="2072299" cy="1468050"/>
          </a:xfrm>
          <a:prstGeom prst="rect">
            <a:avLst/>
          </a:prstGeom>
        </p:spPr>
      </p:pic>
      <p:pic>
        <p:nvPicPr>
          <p:cNvPr id="4" name="Obrázek 3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CA21A471-C6FB-F230-93D2-8ADF4D026C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21" t="23161" b="55343"/>
          <a:stretch/>
        </p:blipFill>
        <p:spPr>
          <a:xfrm rot="6971142">
            <a:off x="9547618" y="4152750"/>
            <a:ext cx="1624836" cy="404270"/>
          </a:xfrm>
          <a:prstGeom prst="rect">
            <a:avLst/>
          </a:prstGeom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id="{C20260C5-C9E7-5C56-38D5-8811C0DD8354}"/>
              </a:ext>
            </a:extLst>
          </p:cNvPr>
          <p:cNvSpPr txBox="1"/>
          <p:nvPr/>
        </p:nvSpPr>
        <p:spPr>
          <a:xfrm>
            <a:off x="3274112" y="1767561"/>
            <a:ext cx="6546029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200" dirty="0">
                <a:latin typeface="Times New Roman"/>
                <a:ea typeface="+mn-ea"/>
                <a:cs typeface="Times New Roman"/>
              </a:rPr>
              <a:t>	PORODŮ						100 000/ROK</a:t>
            </a:r>
          </a:p>
          <a:p>
            <a:pPr>
              <a:defRPr/>
            </a:pPr>
            <a:r>
              <a:rPr lang="cs-CZ" sz="2200" dirty="0">
                <a:latin typeface="Times New Roman"/>
                <a:cs typeface="Times New Roman"/>
              </a:rPr>
              <a:t>	  PŘEDČASNÝCH				7 000/ROK (7.0%)</a:t>
            </a:r>
          </a:p>
          <a:p>
            <a:pPr>
              <a:defRPr/>
            </a:pPr>
            <a:r>
              <a:rPr lang="cs-CZ" sz="2200" dirty="0">
                <a:latin typeface="Times New Roman"/>
                <a:cs typeface="Times New Roman"/>
              </a:rPr>
              <a:t>	  SPONT. PŘEDČASNÝCH		4 000/ROK (4.0%)</a:t>
            </a:r>
            <a:endParaRPr lang="cs-CZ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9DF27889-F116-D2D3-5FED-934E7CABDD63}"/>
              </a:ext>
            </a:extLst>
          </p:cNvPr>
          <p:cNvSpPr txBox="1"/>
          <p:nvPr/>
        </p:nvSpPr>
        <p:spPr>
          <a:xfrm>
            <a:off x="3287791" y="3024931"/>
            <a:ext cx="6532350" cy="2462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>
                <a:latin typeface="Times New Roman"/>
                <a:cs typeface="Times New Roman"/>
              </a:rPr>
              <a:t>4% FREKVENCE KRÁTKÉHO HRDLA</a:t>
            </a:r>
          </a:p>
          <a:p>
            <a:r>
              <a:rPr lang="cs-CZ" sz="2200" dirty="0">
                <a:latin typeface="Times New Roman"/>
                <a:cs typeface="Times New Roman"/>
              </a:rPr>
              <a:t>									4000/ROK</a:t>
            </a:r>
          </a:p>
          <a:p>
            <a:pPr algn="ctr"/>
            <a:r>
              <a:rPr lang="cs-CZ" sz="2200" dirty="0">
                <a:latin typeface="Times New Roman"/>
                <a:cs typeface="Times New Roman"/>
              </a:rPr>
              <a:t>41% POZITIVNÍ EFEKT PROGESTERONU</a:t>
            </a:r>
          </a:p>
          <a:p>
            <a:r>
              <a:rPr lang="cs-CZ" sz="2200" dirty="0">
                <a:latin typeface="Times New Roman"/>
                <a:cs typeface="Times New Roman"/>
              </a:rPr>
              <a:t>									</a:t>
            </a:r>
            <a:r>
              <a:rPr lang="cs-CZ" sz="2200" b="1" dirty="0">
                <a:latin typeface="Times New Roman"/>
                <a:cs typeface="Times New Roman"/>
              </a:rPr>
              <a:t>1600/ROK</a:t>
            </a:r>
            <a:r>
              <a:rPr lang="cs-CZ" sz="2200" dirty="0">
                <a:latin typeface="Times New Roman"/>
                <a:cs typeface="Times New Roman"/>
              </a:rPr>
              <a:t>		</a:t>
            </a:r>
          </a:p>
          <a:p>
            <a:pPr algn="ctr"/>
            <a:r>
              <a:rPr lang="cs-CZ" sz="2200" dirty="0">
                <a:latin typeface="Times New Roman"/>
                <a:cs typeface="Times New Roman"/>
              </a:rPr>
              <a:t>NNS = 63</a:t>
            </a:r>
          </a:p>
          <a:p>
            <a:r>
              <a:rPr lang="cs-CZ" sz="2200" dirty="0">
                <a:latin typeface="Times New Roman"/>
                <a:cs typeface="Times New Roman"/>
              </a:rPr>
              <a:t>PŘEČASNÝCH PORODŮ			5 400/ROK (5.4%)</a:t>
            </a:r>
          </a:p>
          <a:p>
            <a:r>
              <a:rPr lang="cs-CZ" sz="2200" dirty="0">
                <a:latin typeface="Times New Roman"/>
                <a:cs typeface="Times New Roman"/>
              </a:rPr>
              <a:t>SPONT PŘEDČASNÝCH 			2 400/ROK	(2.4%)</a:t>
            </a:r>
          </a:p>
        </p:txBody>
      </p:sp>
    </p:spTree>
    <p:extLst>
      <p:ext uri="{BB962C8B-B14F-4D97-AF65-F5344CB8AC3E}">
        <p14:creationId xmlns:p14="http://schemas.microsoft.com/office/powerpoint/2010/main" val="1026494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16		18		20		22		24		26		28		30		32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SONOGRAFICKY KRÁTKÉ DĚLOŽNÍ HRDLO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1194457" y="4771575"/>
            <a:ext cx="1508891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KRÁTKÉ 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HRDLO</a:t>
            </a:r>
          </a:p>
        </p:txBody>
      </p:sp>
      <p:pic>
        <p:nvPicPr>
          <p:cNvPr id="2" name="Obrázek 1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581A875A-9FF0-05EC-2D2E-2E3CCB943A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134" t="53812" r="5875" b="13811"/>
          <a:stretch/>
        </p:blipFill>
        <p:spPr>
          <a:xfrm rot="1093582">
            <a:off x="9725789" y="2477432"/>
            <a:ext cx="2072299" cy="1468050"/>
          </a:xfrm>
          <a:prstGeom prst="rect">
            <a:avLst/>
          </a:prstGeom>
        </p:spPr>
      </p:pic>
      <p:pic>
        <p:nvPicPr>
          <p:cNvPr id="4" name="Obrázek 3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CA21A471-C6FB-F230-93D2-8ADF4D026C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21" t="23161" b="55343"/>
          <a:stretch/>
        </p:blipFill>
        <p:spPr>
          <a:xfrm rot="6971142">
            <a:off x="9547618" y="4152750"/>
            <a:ext cx="1624836" cy="404270"/>
          </a:xfrm>
          <a:prstGeom prst="rect">
            <a:avLst/>
          </a:prstGeom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181A3235-76A3-0844-7894-F063253E6C0F}"/>
              </a:ext>
            </a:extLst>
          </p:cNvPr>
          <p:cNvSpPr txBox="1"/>
          <p:nvPr/>
        </p:nvSpPr>
        <p:spPr>
          <a:xfrm>
            <a:off x="3274112" y="2359308"/>
            <a:ext cx="6546029" cy="2462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200" dirty="0">
                <a:latin typeface="Times New Roman"/>
                <a:cs typeface="Times New Roman"/>
              </a:rPr>
              <a:t>1. NUTNOST ZNÁT FREKVENCI KRÁTKÉHO DĚLOŽNÍHO HRDLA U ASYMPTOMATICKÝCH TĚHOTNÝCH ŽEN V ČESKÉ REPUBLICE</a:t>
            </a:r>
          </a:p>
          <a:p>
            <a:pPr>
              <a:defRPr/>
            </a:pPr>
            <a:endParaRPr lang="cs-CZ" sz="2200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2200" dirty="0">
                <a:latin typeface="Times New Roman"/>
                <a:cs typeface="Times New Roman"/>
              </a:rPr>
              <a:t>2. NÁSLEDNĚ VYHODNOTIT NÁKLADOVOU EFEKTIVITU UNIVERZÁLNÍHO SKRÍNINGU KRÁTKÉHO DĚLOŽNÍHO HRDLA.</a:t>
            </a:r>
          </a:p>
        </p:txBody>
      </p:sp>
    </p:spTree>
    <p:extLst>
      <p:ext uri="{BB962C8B-B14F-4D97-AF65-F5344CB8AC3E}">
        <p14:creationId xmlns:p14="http://schemas.microsoft.com/office/powerpoint/2010/main" val="2960407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16		18		20		22		24		26		28		30		32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SE ZATÍŽENOU ANAMNÉZOU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596817" y="2458946"/>
            <a:ext cx="2541320" cy="1200329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ANAMNÉZA SPONT. PŘEDČASNÉHO PORODU ČI POZDNÍHO POTRATU</a:t>
            </a:r>
          </a:p>
        </p:txBody>
      </p:sp>
    </p:spTree>
    <p:extLst>
      <p:ext uri="{BB962C8B-B14F-4D97-AF65-F5344CB8AC3E}">
        <p14:creationId xmlns:p14="http://schemas.microsoft.com/office/powerpoint/2010/main" val="4128276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HISTORIE PROGESTERONU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1983858" y="3847885"/>
            <a:ext cx="1698763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REGNIER 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GRAF</a:t>
            </a:r>
          </a:p>
        </p:txBody>
      </p:sp>
      <p:pic>
        <p:nvPicPr>
          <p:cNvPr id="8" name="Obrázek 7" descr="Obsah obrázku dobytek, prase, Postavička zvířete, kráva&#10;&#10;Popis byl vytvořen automaticky">
            <a:extLst>
              <a:ext uri="{FF2B5EF4-FFF2-40B4-BE49-F238E27FC236}">
                <a16:creationId xmlns:a16="http://schemas.microsoft.com/office/drawing/2014/main" id="{B5CEABF9-0756-4218-CCF4-DB021323F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6" t="15100" r="49794" b="43547"/>
          <a:stretch/>
        </p:blipFill>
        <p:spPr>
          <a:xfrm>
            <a:off x="4505659" y="1733305"/>
            <a:ext cx="4474745" cy="2749542"/>
          </a:xfrm>
          <a:prstGeom prst="rect">
            <a:avLst/>
          </a:prstGeom>
        </p:spPr>
      </p:pic>
      <p:pic>
        <p:nvPicPr>
          <p:cNvPr id="11" name="Obrázek 10" descr="Obsah obrázku dobytek, prase, Postavička zvířete, kráva&#10;&#10;Popis byl vytvořen automaticky">
            <a:extLst>
              <a:ext uri="{FF2B5EF4-FFF2-40B4-BE49-F238E27FC236}">
                <a16:creationId xmlns:a16="http://schemas.microsoft.com/office/drawing/2014/main" id="{63472616-0DA0-62C9-719C-484D51A93E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349" t="66522" r="17523" b="24048"/>
          <a:stretch/>
        </p:blipFill>
        <p:spPr>
          <a:xfrm>
            <a:off x="8836275" y="3292379"/>
            <a:ext cx="967167" cy="895693"/>
          </a:xfrm>
          <a:prstGeom prst="rect">
            <a:avLst/>
          </a:prstGeom>
        </p:spPr>
      </p:pic>
      <p:pic>
        <p:nvPicPr>
          <p:cNvPr id="14" name="Obrázek 13" descr="Obsah obrázku dobytek, prase, Postavička zvířete, kráva&#10;&#10;Popis byl vytvořen automaticky">
            <a:extLst>
              <a:ext uri="{FF2B5EF4-FFF2-40B4-BE49-F238E27FC236}">
                <a16:creationId xmlns:a16="http://schemas.microsoft.com/office/drawing/2014/main" id="{BCB4B2B4-E564-24BC-14C1-AF69EB7E3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27" t="7281" r="31992" b="74878"/>
          <a:stretch/>
        </p:blipFill>
        <p:spPr>
          <a:xfrm>
            <a:off x="7164136" y="2322253"/>
            <a:ext cx="557679" cy="652009"/>
          </a:xfrm>
          <a:prstGeom prst="rect">
            <a:avLst/>
          </a:prstGeom>
        </p:spPr>
      </p:pic>
      <p:pic>
        <p:nvPicPr>
          <p:cNvPr id="4" name="Obrázek 3" descr="Obsah obrázku dobytek, prase, Postavička zvířete, kráva&#10;&#10;Popis byl vytvořen automaticky">
            <a:extLst>
              <a:ext uri="{FF2B5EF4-FFF2-40B4-BE49-F238E27FC236}">
                <a16:creationId xmlns:a16="http://schemas.microsoft.com/office/drawing/2014/main" id="{262E16A2-7A67-7D56-0541-E48015C42E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51" t="69608" r="37720" b="15082"/>
          <a:stretch/>
        </p:blipFill>
        <p:spPr>
          <a:xfrm>
            <a:off x="7380454" y="2471551"/>
            <a:ext cx="950495" cy="83300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46BA7325-4AA0-B807-6BE2-B285DD3C697F}"/>
              </a:ext>
            </a:extLst>
          </p:cNvPr>
          <p:cNvSpPr txBox="1"/>
          <p:nvPr/>
        </p:nvSpPr>
        <p:spPr>
          <a:xfrm>
            <a:off x="478748" y="4960719"/>
            <a:ext cx="11234503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/>
                <a:cs typeface="Times New Roman"/>
              </a:rPr>
              <a:t>ODSTRANĚNÍ ŽLUTÉHO TĚLÍSKA V TĚHOTENSTVÍ VEDE K PORODU</a:t>
            </a:r>
          </a:p>
        </p:txBody>
      </p:sp>
      <p:sp>
        <p:nvSpPr>
          <p:cNvPr id="2" name="Pětiúhelník 1">
            <a:extLst>
              <a:ext uri="{FF2B5EF4-FFF2-40B4-BE49-F238E27FC236}">
                <a16:creationId xmlns:a16="http://schemas.microsoft.com/office/drawing/2014/main" id="{8E996A1F-7D61-A6FB-215C-F40DA741CDF7}"/>
              </a:ext>
            </a:extLst>
          </p:cNvPr>
          <p:cNvSpPr/>
          <p:nvPr/>
        </p:nvSpPr>
        <p:spPr>
          <a:xfrm>
            <a:off x="375557" y="5858109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39560D-DBF4-EE01-9A51-2377138D2193}"/>
              </a:ext>
            </a:extLst>
          </p:cNvPr>
          <p:cNvSpPr txBox="1"/>
          <p:nvPr/>
        </p:nvSpPr>
        <p:spPr>
          <a:xfrm>
            <a:off x="375556" y="5858109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1930		1940	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1960		      1970					</a:t>
            </a:r>
          </a:p>
        </p:txBody>
      </p:sp>
    </p:spTree>
    <p:extLst>
      <p:ext uri="{BB962C8B-B14F-4D97-AF65-F5344CB8AC3E}">
        <p14:creationId xmlns:p14="http://schemas.microsoft.com/office/powerpoint/2010/main" val="14429099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16		18		20		22		24		26		28		30		32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SE ZATÍŽENOU ANAMNÉZOU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596817" y="2458946"/>
            <a:ext cx="2541320" cy="1200329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ANAMNÉZA SPONT. PŘEDČASNÉHO PORODU ČI POZDNÍHO POTRATU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BEE14133-5AE0-8E76-19AC-F818A4277F14}"/>
              </a:ext>
            </a:extLst>
          </p:cNvPr>
          <p:cNvSpPr txBox="1"/>
          <p:nvPr/>
        </p:nvSpPr>
        <p:spPr>
          <a:xfrm>
            <a:off x="3525396" y="1908463"/>
            <a:ext cx="7768038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200" dirty="0">
                <a:latin typeface="Times New Roman"/>
                <a:ea typeface="+mn-ea"/>
                <a:cs typeface="Times New Roman"/>
              </a:rPr>
              <a:t>SITUACE V USA:  2011-2022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C7842627-6BF3-2928-3555-5AC811A10A7C}"/>
              </a:ext>
            </a:extLst>
          </p:cNvPr>
          <p:cNvSpPr txBox="1"/>
          <p:nvPr/>
        </p:nvSpPr>
        <p:spPr>
          <a:xfrm>
            <a:off x="3525396" y="2638313"/>
            <a:ext cx="7768038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/>
                <a:cs typeface="Times New Roman"/>
              </a:rPr>
              <a:t>MAKENA</a:t>
            </a:r>
            <a:r>
              <a:rPr lang="en-US" sz="2200" b="1" baseline="30000" dirty="0">
                <a:latin typeface="Times New Roman"/>
                <a:cs typeface="Times New Roman"/>
              </a:rPr>
              <a:t>®</a:t>
            </a:r>
          </a:p>
          <a:p>
            <a:pPr algn="ctr"/>
            <a:r>
              <a:rPr lang="en-US" sz="2200" dirty="0">
                <a:latin typeface="Times New Roman"/>
                <a:cs typeface="Times New Roman"/>
              </a:rPr>
              <a:t>17-ALPHA HYDROXYPROGESTERON KAPROÁT</a:t>
            </a:r>
          </a:p>
          <a:p>
            <a:pPr algn="ctr"/>
            <a:r>
              <a:rPr lang="en-US" sz="2200" dirty="0">
                <a:latin typeface="Times New Roman"/>
                <a:cs typeface="Times New Roman"/>
              </a:rPr>
              <a:t>250 MG S.C. TÝDNĚ OD 16. DO 36. TÝDNE</a:t>
            </a:r>
          </a:p>
        </p:txBody>
      </p:sp>
    </p:spTree>
    <p:extLst>
      <p:ext uri="{BB962C8B-B14F-4D97-AF65-F5344CB8AC3E}">
        <p14:creationId xmlns:p14="http://schemas.microsoft.com/office/powerpoint/2010/main" val="336949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16		18		20		22		24		26		28		30		32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SE ZATÍŽENOU ANAMNÉZOU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596817" y="2458946"/>
            <a:ext cx="2541320" cy="1200329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ANAMNÉZA SPONT. PŘEDČASNÉHO PORODU ČI POZDNÍHO POTRATU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BEE14133-5AE0-8E76-19AC-F818A4277F14}"/>
              </a:ext>
            </a:extLst>
          </p:cNvPr>
          <p:cNvSpPr txBox="1"/>
          <p:nvPr/>
        </p:nvSpPr>
        <p:spPr>
          <a:xfrm>
            <a:off x="3525396" y="1908463"/>
            <a:ext cx="7768038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200" dirty="0">
                <a:latin typeface="Times New Roman"/>
                <a:ea typeface="+mn-ea"/>
                <a:cs typeface="Times New Roman"/>
              </a:rPr>
              <a:t>SITUACE V USA:  2011-2022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C7842627-6BF3-2928-3555-5AC811A10A7C}"/>
              </a:ext>
            </a:extLst>
          </p:cNvPr>
          <p:cNvSpPr txBox="1"/>
          <p:nvPr/>
        </p:nvSpPr>
        <p:spPr>
          <a:xfrm>
            <a:off x="3525396" y="2638313"/>
            <a:ext cx="7768038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/>
                <a:cs typeface="Times New Roman"/>
              </a:rPr>
              <a:t>MAKENA</a:t>
            </a:r>
            <a:r>
              <a:rPr lang="en-US" sz="2200" b="1" baseline="30000" dirty="0">
                <a:latin typeface="Times New Roman"/>
                <a:cs typeface="Times New Roman"/>
              </a:rPr>
              <a:t>®</a:t>
            </a:r>
          </a:p>
          <a:p>
            <a:pPr algn="ctr"/>
            <a:r>
              <a:rPr lang="en-US" sz="2200" dirty="0">
                <a:latin typeface="Times New Roman"/>
                <a:cs typeface="Times New Roman"/>
              </a:rPr>
              <a:t>17-ALPHA HYDROXYPROGESTERON KAPROÁT</a:t>
            </a:r>
          </a:p>
          <a:p>
            <a:pPr algn="ctr"/>
            <a:r>
              <a:rPr lang="en-US" sz="2200" dirty="0">
                <a:latin typeface="Times New Roman"/>
                <a:cs typeface="Times New Roman"/>
              </a:rPr>
              <a:t>250 MG S.C. TÝDNĚ OD 16. DO 36. TÝDNE</a:t>
            </a:r>
          </a:p>
        </p:txBody>
      </p:sp>
      <p:pic>
        <p:nvPicPr>
          <p:cNvPr id="4" name="Obrázek 3" descr="Obsah obrázku text, popisovač, Zboží, psací potřeba&#10;&#10;Popis byl vytvořen automaticky">
            <a:extLst>
              <a:ext uri="{FF2B5EF4-FFF2-40B4-BE49-F238E27FC236}">
                <a16:creationId xmlns:a16="http://schemas.microsoft.com/office/drawing/2014/main" id="{575CAECC-64BE-56F4-74EE-15B96783C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421" y="3947653"/>
            <a:ext cx="61722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03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popisovač, Zboží, psací potřeba&#10;&#10;Popis byl vytvořen automaticky">
            <a:extLst>
              <a:ext uri="{FF2B5EF4-FFF2-40B4-BE49-F238E27FC236}">
                <a16:creationId xmlns:a16="http://schemas.microsoft.com/office/drawing/2014/main" id="{3FB703BB-F6B2-5F19-7B3F-48F5057F5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421" y="3947653"/>
            <a:ext cx="6172200" cy="1663700"/>
          </a:xfrm>
          <a:prstGeom prst="rect">
            <a:avLst/>
          </a:prstGeom>
        </p:spPr>
      </p:pic>
      <p:pic>
        <p:nvPicPr>
          <p:cNvPr id="2" name="Obrázek 1" descr="Obsah obrázku text, Písmo, snímek obrazovky&#10;&#10;Popis byl vytvořen automaticky">
            <a:extLst>
              <a:ext uri="{FF2B5EF4-FFF2-40B4-BE49-F238E27FC236}">
                <a16:creationId xmlns:a16="http://schemas.microsoft.com/office/drawing/2014/main" id="{D050725E-F0D7-FCBF-BF94-81784897A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396" y="2168923"/>
            <a:ext cx="7856674" cy="2096555"/>
          </a:xfrm>
          <a:prstGeom prst="rect">
            <a:avLst/>
          </a:prstGeom>
        </p:spPr>
      </p:pic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16		18		20		22		24		26		28		30		32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SE ZATÍŽENOU ANAMNÉZOU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596817" y="2458946"/>
            <a:ext cx="2541320" cy="1200329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ANAMNÉZA SPONT. PŘEDČASNÉHO PORODU ČI POZDNÍHO POTRATU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BEE14133-5AE0-8E76-19AC-F818A4277F14}"/>
              </a:ext>
            </a:extLst>
          </p:cNvPr>
          <p:cNvSpPr txBox="1"/>
          <p:nvPr/>
        </p:nvSpPr>
        <p:spPr>
          <a:xfrm>
            <a:off x="3525396" y="1908463"/>
            <a:ext cx="7768038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200" dirty="0">
                <a:latin typeface="Times New Roman"/>
                <a:ea typeface="+mn-ea"/>
                <a:cs typeface="Times New Roman"/>
              </a:rPr>
              <a:t>SITUACE V USA:  2023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55601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Písmo, snímek obrazovky&#10;&#10;Popis byl vytvořen automaticky">
            <a:extLst>
              <a:ext uri="{FF2B5EF4-FFF2-40B4-BE49-F238E27FC236}">
                <a16:creationId xmlns:a16="http://schemas.microsoft.com/office/drawing/2014/main" id="{D050725E-F0D7-FCBF-BF94-81784897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396" y="2168923"/>
            <a:ext cx="7856674" cy="2096555"/>
          </a:xfrm>
          <a:prstGeom prst="rect">
            <a:avLst/>
          </a:prstGeom>
        </p:spPr>
      </p:pic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16		18		20		22		24		26		28		30		32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SE ZATÍŽENOU ANAMNÉZOU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596817" y="2458946"/>
            <a:ext cx="2541320" cy="1200329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ANAMNÉZA SPONT. PŘEDČASNÉHO PORODU ČI POZDNÍHO POTRATU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BEE14133-5AE0-8E76-19AC-F818A4277F14}"/>
              </a:ext>
            </a:extLst>
          </p:cNvPr>
          <p:cNvSpPr txBox="1"/>
          <p:nvPr/>
        </p:nvSpPr>
        <p:spPr>
          <a:xfrm>
            <a:off x="3525396" y="1908463"/>
            <a:ext cx="7768038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200" dirty="0">
                <a:latin typeface="Times New Roman"/>
                <a:ea typeface="+mn-ea"/>
                <a:cs typeface="Times New Roman"/>
              </a:rPr>
              <a:t>SITUACE V USA:  2023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65588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text, Písmo, snímek obrazovky&#10;&#10;Popis byl vytvořen automaticky">
            <a:extLst>
              <a:ext uri="{FF2B5EF4-FFF2-40B4-BE49-F238E27FC236}">
                <a16:creationId xmlns:a16="http://schemas.microsoft.com/office/drawing/2014/main" id="{AE2D7005-9483-E4FE-798E-FADDD80D3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396" y="2168923"/>
            <a:ext cx="7856674" cy="2096555"/>
          </a:xfrm>
          <a:prstGeom prst="rect">
            <a:avLst/>
          </a:prstGeom>
        </p:spPr>
      </p:pic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16		18		20		22		24		26		28		30		32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SE ZATÍŽENOU ANAMNÉZOU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596817" y="2458946"/>
            <a:ext cx="2541320" cy="1200329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ANAMNÉZA SPONT. PŘEDČASNÉHO PORODU ČI POZDNÍHO POTRATU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BEE14133-5AE0-8E76-19AC-F818A4277F14}"/>
              </a:ext>
            </a:extLst>
          </p:cNvPr>
          <p:cNvSpPr txBox="1"/>
          <p:nvPr/>
        </p:nvSpPr>
        <p:spPr>
          <a:xfrm>
            <a:off x="3525396" y="1908463"/>
            <a:ext cx="7768038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200" dirty="0">
                <a:latin typeface="Times New Roman"/>
                <a:ea typeface="+mn-ea"/>
                <a:cs typeface="Times New Roman"/>
              </a:rPr>
              <a:t>SITUACE V USA:  2023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pic>
        <p:nvPicPr>
          <p:cNvPr id="8" name="Obrázek 7" descr="Obsah obrázku text, Písmo, bílé&#10;&#10;Popis byl vytvořen automaticky">
            <a:extLst>
              <a:ext uri="{FF2B5EF4-FFF2-40B4-BE49-F238E27FC236}">
                <a16:creationId xmlns:a16="http://schemas.microsoft.com/office/drawing/2014/main" id="{8257394E-0045-5747-F3EF-DB0A9B5E9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306" y="3429000"/>
            <a:ext cx="7772400" cy="205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528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16		18		20		22		24		26		28		30		32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SE ZATÍŽENOU ANAMNÉZOU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596817" y="2458946"/>
            <a:ext cx="2541320" cy="1200329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ANAMNÉZA SPONT. PŘEDČASNÉHO PORODU ČI POZDNÍHO POTRATU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BEE14133-5AE0-8E76-19AC-F818A4277F14}"/>
              </a:ext>
            </a:extLst>
          </p:cNvPr>
          <p:cNvSpPr txBox="1"/>
          <p:nvPr/>
        </p:nvSpPr>
        <p:spPr>
          <a:xfrm>
            <a:off x="3525396" y="1908463"/>
            <a:ext cx="7768038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200" dirty="0">
                <a:latin typeface="Times New Roman"/>
                <a:ea typeface="+mn-ea"/>
                <a:cs typeface="Times New Roman"/>
              </a:rPr>
              <a:t>SITUACE V USA:  2023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pic>
        <p:nvPicPr>
          <p:cNvPr id="2" name="Obrázek 1" descr="Obsah obrázku osoba, oblečení, Lidská tvář, Formální oblečení&#10;&#10;Popis byl vytvořen automaticky">
            <a:extLst>
              <a:ext uri="{FF2B5EF4-FFF2-40B4-BE49-F238E27FC236}">
                <a16:creationId xmlns:a16="http://schemas.microsoft.com/office/drawing/2014/main" id="{E281B6E4-D99A-71C4-3C8F-70E93EDD27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437"/>
          <a:stretch/>
        </p:blipFill>
        <p:spPr>
          <a:xfrm>
            <a:off x="8070551" y="2490901"/>
            <a:ext cx="2581616" cy="2581616"/>
          </a:xfrm>
          <a:prstGeom prst="rect">
            <a:avLst/>
          </a:prstGeom>
        </p:spPr>
      </p:pic>
      <p:pic>
        <p:nvPicPr>
          <p:cNvPr id="4" name="Obrázek 3" descr="Obsah obrázku Lidská tvář, osoba, oblečení, košile/tričko&#10;&#10;Popis byl vytvořen automaticky">
            <a:extLst>
              <a:ext uri="{FF2B5EF4-FFF2-40B4-BE49-F238E27FC236}">
                <a16:creationId xmlns:a16="http://schemas.microsoft.com/office/drawing/2014/main" id="{2E060ECB-6D68-E3CC-F503-DD8FBDB86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450" y="2490901"/>
            <a:ext cx="2581616" cy="2581616"/>
          </a:xfrm>
          <a:prstGeom prst="rect">
            <a:avLst/>
          </a:prstGeom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id="{7D3E966A-BB12-E2AD-F696-B578931A39CA}"/>
              </a:ext>
            </a:extLst>
          </p:cNvPr>
          <p:cNvSpPr txBox="1"/>
          <p:nvPr/>
        </p:nvSpPr>
        <p:spPr>
          <a:xfrm>
            <a:off x="3647985" y="5151546"/>
            <a:ext cx="3311616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200" dirty="0">
                <a:latin typeface="Times New Roman"/>
                <a:ea typeface="+mn-ea"/>
                <a:cs typeface="Times New Roman"/>
              </a:rPr>
              <a:t>VINCENZO BERGELLA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CD657F5C-9921-4D1A-1107-D6495D903D52}"/>
              </a:ext>
            </a:extLst>
          </p:cNvPr>
          <p:cNvSpPr txBox="1"/>
          <p:nvPr/>
        </p:nvSpPr>
        <p:spPr>
          <a:xfrm>
            <a:off x="7705551" y="5151545"/>
            <a:ext cx="331161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200" dirty="0">
                <a:latin typeface="Times New Roman"/>
                <a:ea typeface="+mn-ea"/>
                <a:cs typeface="Times New Roman"/>
              </a:rPr>
              <a:t>ROBERTO ROMERO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892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16		18		20		22		24		26		28		30		32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SE ZATÍŽENOU ANAMNÉZOU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596817" y="2458946"/>
            <a:ext cx="2541320" cy="1200329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ANAMNÉZA SPONT. PŘEDČASNÉHO PORODU ČI POZDNÍHO POTRATU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BEE14133-5AE0-8E76-19AC-F818A4277F14}"/>
              </a:ext>
            </a:extLst>
          </p:cNvPr>
          <p:cNvSpPr txBox="1"/>
          <p:nvPr/>
        </p:nvSpPr>
        <p:spPr>
          <a:xfrm>
            <a:off x="3525396" y="1908463"/>
            <a:ext cx="7768038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200" dirty="0">
                <a:latin typeface="Times New Roman"/>
                <a:ea typeface="+mn-ea"/>
                <a:cs typeface="Times New Roman"/>
              </a:rPr>
              <a:t>SITUACE V USA:  2023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pic>
        <p:nvPicPr>
          <p:cNvPr id="2" name="Obrázek 1" descr="Obsah obrázku osoba, oblečení, Lidská tvář, Formální oblečení&#10;&#10;Popis byl vytvořen automaticky">
            <a:extLst>
              <a:ext uri="{FF2B5EF4-FFF2-40B4-BE49-F238E27FC236}">
                <a16:creationId xmlns:a16="http://schemas.microsoft.com/office/drawing/2014/main" id="{E281B6E4-D99A-71C4-3C8F-70E93EDD27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437"/>
          <a:stretch/>
        </p:blipFill>
        <p:spPr>
          <a:xfrm>
            <a:off x="8070551" y="2490901"/>
            <a:ext cx="2581616" cy="2581616"/>
          </a:xfrm>
          <a:prstGeom prst="rect">
            <a:avLst/>
          </a:prstGeom>
        </p:spPr>
      </p:pic>
      <p:pic>
        <p:nvPicPr>
          <p:cNvPr id="4" name="Obrázek 3" descr="Obsah obrázku Lidská tvář, osoba, oblečení, košile/tričko&#10;&#10;Popis byl vytvořen automaticky">
            <a:extLst>
              <a:ext uri="{FF2B5EF4-FFF2-40B4-BE49-F238E27FC236}">
                <a16:creationId xmlns:a16="http://schemas.microsoft.com/office/drawing/2014/main" id="{2E060ECB-6D68-E3CC-F503-DD8FBDB86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450" y="2490901"/>
            <a:ext cx="2581616" cy="2581616"/>
          </a:xfrm>
          <a:prstGeom prst="rect">
            <a:avLst/>
          </a:prstGeom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id="{7D3E966A-BB12-E2AD-F696-B578931A39CA}"/>
              </a:ext>
            </a:extLst>
          </p:cNvPr>
          <p:cNvSpPr txBox="1"/>
          <p:nvPr/>
        </p:nvSpPr>
        <p:spPr>
          <a:xfrm>
            <a:off x="3647985" y="5151546"/>
            <a:ext cx="3311616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200" dirty="0">
                <a:latin typeface="Times New Roman"/>
                <a:ea typeface="+mn-ea"/>
                <a:cs typeface="Times New Roman"/>
              </a:rPr>
              <a:t>VŠEM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CD657F5C-9921-4D1A-1107-D6495D903D52}"/>
              </a:ext>
            </a:extLst>
          </p:cNvPr>
          <p:cNvSpPr txBox="1"/>
          <p:nvPr/>
        </p:nvSpPr>
        <p:spPr>
          <a:xfrm>
            <a:off x="7705551" y="5151545"/>
            <a:ext cx="331161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200" dirty="0">
                <a:latin typeface="Times New Roman"/>
                <a:ea typeface="+mn-ea"/>
                <a:cs typeface="Times New Roman"/>
              </a:rPr>
              <a:t>JEN S HRDLEM</a:t>
            </a:r>
            <a:r>
              <a:rPr lang="cs-CZ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200" dirty="0">
                <a:latin typeface="Times New Roman"/>
                <a:ea typeface="+mn-ea"/>
                <a:cs typeface="Times New Roman"/>
              </a:rPr>
              <a:t>25 MM</a:t>
            </a:r>
            <a:r>
              <a:rPr lang="cs-CZ" sz="2200" dirty="0">
                <a:latin typeface="Times New Roman"/>
                <a:ea typeface="+mn-ea"/>
                <a:cs typeface="Times New Roman"/>
              </a:rPr>
              <a:t> 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5055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28">
            <a:extLst>
              <a:ext uri="{FF2B5EF4-FFF2-40B4-BE49-F238E27FC236}">
                <a16:creationId xmlns:a16="http://schemas.microsoft.com/office/drawing/2014/main" id="{1060CD7C-1781-EF5A-39B9-59D283F955F7}"/>
              </a:ext>
            </a:extLst>
          </p:cNvPr>
          <p:cNvGrpSpPr/>
          <p:nvPr/>
        </p:nvGrpSpPr>
        <p:grpSpPr>
          <a:xfrm flipH="1">
            <a:off x="7497925" y="1865365"/>
            <a:ext cx="1716240" cy="2657307"/>
            <a:chOff x="4319628" y="865736"/>
            <a:chExt cx="1716240" cy="2657307"/>
          </a:xfrm>
          <a:solidFill>
            <a:srgbClr val="FDE1D4"/>
          </a:solidFill>
        </p:grpSpPr>
        <p:sp>
          <p:nvSpPr>
            <p:cNvPr id="15" name="Pil: böjd 30">
              <a:extLst>
                <a:ext uri="{FF2B5EF4-FFF2-40B4-BE49-F238E27FC236}">
                  <a16:creationId xmlns:a16="http://schemas.microsoft.com/office/drawing/2014/main" id="{831F3751-B9F7-4A5B-76DC-7E737BFBAE3F}"/>
                </a:ext>
              </a:extLst>
            </p:cNvPr>
            <p:cNvSpPr/>
            <p:nvPr/>
          </p:nvSpPr>
          <p:spPr>
            <a:xfrm rot="5400000">
              <a:off x="4000784" y="1479646"/>
              <a:ext cx="2648994" cy="1421174"/>
            </a:xfrm>
            <a:prstGeom prst="bentArrow">
              <a:avLst>
                <a:gd name="adj1" fmla="val 10231"/>
                <a:gd name="adj2" fmla="val 9485"/>
                <a:gd name="adj3" fmla="val 14433"/>
                <a:gd name="adj4" fmla="val 521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Pil: böjd 31">
              <a:extLst>
                <a:ext uri="{FF2B5EF4-FFF2-40B4-BE49-F238E27FC236}">
                  <a16:creationId xmlns:a16="http://schemas.microsoft.com/office/drawing/2014/main" id="{EA67868B-DE9C-0965-D1E8-ABF70E465768}"/>
                </a:ext>
              </a:extLst>
            </p:cNvPr>
            <p:cNvSpPr/>
            <p:nvPr/>
          </p:nvSpPr>
          <p:spPr>
            <a:xfrm rot="5400000">
              <a:off x="4102908" y="1782356"/>
              <a:ext cx="2099316" cy="1382057"/>
            </a:xfrm>
            <a:prstGeom prst="bentArrow">
              <a:avLst>
                <a:gd name="adj1" fmla="val 9301"/>
                <a:gd name="adj2" fmla="val 8187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Pil: böjd 33">
              <a:extLst>
                <a:ext uri="{FF2B5EF4-FFF2-40B4-BE49-F238E27FC236}">
                  <a16:creationId xmlns:a16="http://schemas.microsoft.com/office/drawing/2014/main" id="{71492C7C-7A40-B60F-3711-FB3CECA6AEEE}"/>
                </a:ext>
              </a:extLst>
            </p:cNvPr>
            <p:cNvSpPr/>
            <p:nvPr/>
          </p:nvSpPr>
          <p:spPr>
            <a:xfrm rot="5400000">
              <a:off x="4259738" y="2040193"/>
              <a:ext cx="1501839" cy="1382059"/>
            </a:xfrm>
            <a:prstGeom prst="bentArrow">
              <a:avLst>
                <a:gd name="adj1" fmla="val 9539"/>
                <a:gd name="adj2" fmla="val 7474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Pil: böjd 34">
              <a:extLst>
                <a:ext uri="{FF2B5EF4-FFF2-40B4-BE49-F238E27FC236}">
                  <a16:creationId xmlns:a16="http://schemas.microsoft.com/office/drawing/2014/main" id="{E4FB9228-F40A-553D-45FA-8BFF66FEFD90}"/>
                </a:ext>
              </a:extLst>
            </p:cNvPr>
            <p:cNvSpPr/>
            <p:nvPr/>
          </p:nvSpPr>
          <p:spPr>
            <a:xfrm rot="5400000">
              <a:off x="4631208" y="2336406"/>
              <a:ext cx="919945" cy="1216007"/>
            </a:xfrm>
            <a:prstGeom prst="bentArrow">
              <a:avLst>
                <a:gd name="adj1" fmla="val 15596"/>
                <a:gd name="adj2" fmla="val 9986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BEZ ZATÍŽENÉ ANAMNÉZY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951E15F3-B4D0-7472-12C3-50828AC42138}"/>
              </a:ext>
            </a:extLst>
          </p:cNvPr>
          <p:cNvSpPr txBox="1"/>
          <p:nvPr/>
        </p:nvSpPr>
        <p:spPr>
          <a:xfrm>
            <a:off x="8356046" y="2324773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ANTIFETÁLNÍ</a:t>
            </a:r>
            <a:r>
              <a:rPr lang="en-US" sz="2200" dirty="0">
                <a:latin typeface="Times New Roman"/>
                <a:ea typeface="+mn-ea"/>
                <a:cs typeface="Times New Roman"/>
              </a:rPr>
              <a:t> REJEKCE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F4BED2F2-F4CD-EBA3-F883-DF23D2685E7A}"/>
              </a:ext>
            </a:extLst>
          </p:cNvPr>
          <p:cNvSpPr txBox="1"/>
          <p:nvPr/>
        </p:nvSpPr>
        <p:spPr>
          <a:xfrm>
            <a:off x="8356045" y="3424339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NEZNÁMÉ PŘÍČINY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498A95EF-F1E7-6603-90D5-CFD2ACEB5D27}"/>
              </a:ext>
            </a:extLst>
          </p:cNvPr>
          <p:cNvSpPr txBox="1"/>
          <p:nvPr/>
        </p:nvSpPr>
        <p:spPr>
          <a:xfrm>
            <a:off x="8356046" y="2874556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STRES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305CF63F-C34C-9966-8B60-ED4D60B9A2F3}"/>
              </a:ext>
            </a:extLst>
          </p:cNvPr>
          <p:cNvSpPr txBox="1"/>
          <p:nvPr/>
        </p:nvSpPr>
        <p:spPr>
          <a:xfrm>
            <a:off x="8356047" y="1774990"/>
            <a:ext cx="3352249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DĚLOŽNÍ ČÍPEK</a:t>
            </a:r>
          </a:p>
        </p:txBody>
      </p:sp>
      <p:sp>
        <p:nvSpPr>
          <p:cNvPr id="19" name="Pil: nedåt 5">
            <a:extLst>
              <a:ext uri="{FF2B5EF4-FFF2-40B4-BE49-F238E27FC236}">
                <a16:creationId xmlns:a16="http://schemas.microsoft.com/office/drawing/2014/main" id="{9377BE9A-F31C-69A6-5837-168AD8FD57C0}"/>
              </a:ext>
            </a:extLst>
          </p:cNvPr>
          <p:cNvSpPr/>
          <p:nvPr/>
        </p:nvSpPr>
        <p:spPr>
          <a:xfrm>
            <a:off x="6681467" y="3776707"/>
            <a:ext cx="1668591" cy="1034870"/>
          </a:xfrm>
          <a:prstGeom prst="downArrow">
            <a:avLst>
              <a:gd name="adj1" fmla="val 69417"/>
              <a:gd name="adj2" fmla="val 28871"/>
            </a:avLst>
          </a:prstGeom>
          <a:solidFill>
            <a:srgbClr val="FDE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upp 28">
            <a:extLst>
              <a:ext uri="{FF2B5EF4-FFF2-40B4-BE49-F238E27FC236}">
                <a16:creationId xmlns:a16="http://schemas.microsoft.com/office/drawing/2014/main" id="{B3965F7F-12B1-E9FD-209F-1A5E87294CA1}"/>
              </a:ext>
            </a:extLst>
          </p:cNvPr>
          <p:cNvGrpSpPr/>
          <p:nvPr/>
        </p:nvGrpSpPr>
        <p:grpSpPr>
          <a:xfrm>
            <a:off x="5887551" y="1856108"/>
            <a:ext cx="1708963" cy="2657307"/>
            <a:chOff x="4319628" y="865736"/>
            <a:chExt cx="1716240" cy="2657307"/>
          </a:xfrm>
          <a:solidFill>
            <a:srgbClr val="FDE1D4"/>
          </a:solidFill>
        </p:grpSpPr>
        <p:sp>
          <p:nvSpPr>
            <p:cNvPr id="21" name="Pil: böjd 30">
              <a:extLst>
                <a:ext uri="{FF2B5EF4-FFF2-40B4-BE49-F238E27FC236}">
                  <a16:creationId xmlns:a16="http://schemas.microsoft.com/office/drawing/2014/main" id="{309394DB-C7EE-D71E-6350-E8022DFCF9A4}"/>
                </a:ext>
              </a:extLst>
            </p:cNvPr>
            <p:cNvSpPr/>
            <p:nvPr/>
          </p:nvSpPr>
          <p:spPr>
            <a:xfrm rot="5400000">
              <a:off x="4000784" y="1479646"/>
              <a:ext cx="2648994" cy="1421174"/>
            </a:xfrm>
            <a:prstGeom prst="bentArrow">
              <a:avLst>
                <a:gd name="adj1" fmla="val 10231"/>
                <a:gd name="adj2" fmla="val 9485"/>
                <a:gd name="adj3" fmla="val 14433"/>
                <a:gd name="adj4" fmla="val 521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Pil: böjd 31">
              <a:extLst>
                <a:ext uri="{FF2B5EF4-FFF2-40B4-BE49-F238E27FC236}">
                  <a16:creationId xmlns:a16="http://schemas.microsoft.com/office/drawing/2014/main" id="{74C5CA0B-CA46-90EF-22C6-C5FE4A0CB492}"/>
                </a:ext>
              </a:extLst>
            </p:cNvPr>
            <p:cNvSpPr/>
            <p:nvPr/>
          </p:nvSpPr>
          <p:spPr>
            <a:xfrm rot="5400000">
              <a:off x="4102908" y="1782356"/>
              <a:ext cx="2099316" cy="1382057"/>
            </a:xfrm>
            <a:prstGeom prst="bentArrow">
              <a:avLst>
                <a:gd name="adj1" fmla="val 9301"/>
                <a:gd name="adj2" fmla="val 8187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Pil: böjd 33">
              <a:extLst>
                <a:ext uri="{FF2B5EF4-FFF2-40B4-BE49-F238E27FC236}">
                  <a16:creationId xmlns:a16="http://schemas.microsoft.com/office/drawing/2014/main" id="{62190C82-D521-CE10-6635-1E3E1283045E}"/>
                </a:ext>
              </a:extLst>
            </p:cNvPr>
            <p:cNvSpPr/>
            <p:nvPr/>
          </p:nvSpPr>
          <p:spPr>
            <a:xfrm rot="5400000">
              <a:off x="4259738" y="2040193"/>
              <a:ext cx="1501839" cy="1382059"/>
            </a:xfrm>
            <a:prstGeom prst="bentArrow">
              <a:avLst>
                <a:gd name="adj1" fmla="val 9539"/>
                <a:gd name="adj2" fmla="val 7474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Pil: böjd 34">
              <a:extLst>
                <a:ext uri="{FF2B5EF4-FFF2-40B4-BE49-F238E27FC236}">
                  <a16:creationId xmlns:a16="http://schemas.microsoft.com/office/drawing/2014/main" id="{BC09804F-7B5C-BE7A-BC0C-F4294094B1F6}"/>
                </a:ext>
              </a:extLst>
            </p:cNvPr>
            <p:cNvSpPr/>
            <p:nvPr/>
          </p:nvSpPr>
          <p:spPr>
            <a:xfrm rot="5400000">
              <a:off x="4631208" y="2336406"/>
              <a:ext cx="919945" cy="1216007"/>
            </a:xfrm>
            <a:prstGeom prst="bentArrow">
              <a:avLst>
                <a:gd name="adj1" fmla="val 15596"/>
                <a:gd name="adj2" fmla="val 9986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6" name="Rektangel 4">
            <a:extLst>
              <a:ext uri="{FF2B5EF4-FFF2-40B4-BE49-F238E27FC236}">
                <a16:creationId xmlns:a16="http://schemas.microsoft.com/office/drawing/2014/main" id="{25DCB510-3C27-F118-90B8-CD2314FA53FD}"/>
              </a:ext>
            </a:extLst>
          </p:cNvPr>
          <p:cNvSpPr/>
          <p:nvPr/>
        </p:nvSpPr>
        <p:spPr>
          <a:xfrm>
            <a:off x="6733767" y="3834204"/>
            <a:ext cx="1563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SPOLEČNÁ</a:t>
            </a:r>
          </a:p>
          <a:p>
            <a:pPr algn="ctr"/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KONEČNÁ </a:t>
            </a:r>
          </a:p>
          <a:p>
            <a:pPr algn="ctr"/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CESTA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20870F8B-8F45-CF02-35EA-365641B2E26C}"/>
              </a:ext>
            </a:extLst>
          </p:cNvPr>
          <p:cNvSpPr txBox="1"/>
          <p:nvPr/>
        </p:nvSpPr>
        <p:spPr>
          <a:xfrm>
            <a:off x="3355587" y="2377740"/>
            <a:ext cx="3352252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SENESCENCE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BA1481DC-299B-EF1F-807F-4B32F5CC9795}"/>
              </a:ext>
            </a:extLst>
          </p:cNvPr>
          <p:cNvSpPr txBox="1"/>
          <p:nvPr/>
        </p:nvSpPr>
        <p:spPr>
          <a:xfrm>
            <a:off x="3355588" y="3477306"/>
            <a:ext cx="3352250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INFEKCE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id="{5DCF7BF0-3BB3-25EB-1F77-B6AB9111DB61}"/>
              </a:ext>
            </a:extLst>
          </p:cNvPr>
          <p:cNvSpPr txBox="1"/>
          <p:nvPr/>
        </p:nvSpPr>
        <p:spPr>
          <a:xfrm>
            <a:off x="3355587" y="2927523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MALPERFÚZE</a:t>
            </a: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6979E310-C19C-9C41-BDC4-545FE36BD632}"/>
              </a:ext>
            </a:extLst>
          </p:cNvPr>
          <p:cNvSpPr txBox="1"/>
          <p:nvPr/>
        </p:nvSpPr>
        <p:spPr>
          <a:xfrm>
            <a:off x="3355588" y="1827957"/>
            <a:ext cx="3352252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NADMĚRNÁ DISTENZE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1E910CD4-C151-3856-96DF-66651430EC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2" t="25218" r="33810" b="25281"/>
          <a:stretch/>
        </p:blipFill>
        <p:spPr>
          <a:xfrm rot="16200000">
            <a:off x="6651965" y="4415574"/>
            <a:ext cx="1523896" cy="2217125"/>
          </a:xfrm>
          <a:prstGeom prst="rect">
            <a:avLst/>
          </a:prstGeom>
        </p:spPr>
      </p:pic>
      <p:pic>
        <p:nvPicPr>
          <p:cNvPr id="33" name="Bildobjekt 20">
            <a:extLst>
              <a:ext uri="{FF2B5EF4-FFF2-40B4-BE49-F238E27FC236}">
                <a16:creationId xmlns:a16="http://schemas.microsoft.com/office/drawing/2014/main" id="{BDD424DA-1F3E-E924-4898-0891480C6C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036" t="30011" r="13481" b="33936"/>
          <a:stretch/>
        </p:blipFill>
        <p:spPr>
          <a:xfrm rot="18038661">
            <a:off x="8063801" y="4516120"/>
            <a:ext cx="289422" cy="8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910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28">
            <a:extLst>
              <a:ext uri="{FF2B5EF4-FFF2-40B4-BE49-F238E27FC236}">
                <a16:creationId xmlns:a16="http://schemas.microsoft.com/office/drawing/2014/main" id="{1060CD7C-1781-EF5A-39B9-59D283F955F7}"/>
              </a:ext>
            </a:extLst>
          </p:cNvPr>
          <p:cNvGrpSpPr/>
          <p:nvPr/>
        </p:nvGrpSpPr>
        <p:grpSpPr>
          <a:xfrm flipH="1">
            <a:off x="7497925" y="1865365"/>
            <a:ext cx="1716240" cy="2657307"/>
            <a:chOff x="4319628" y="865736"/>
            <a:chExt cx="1716240" cy="2657307"/>
          </a:xfrm>
          <a:solidFill>
            <a:srgbClr val="FDE1D4"/>
          </a:solidFill>
        </p:grpSpPr>
        <p:sp>
          <p:nvSpPr>
            <p:cNvPr id="15" name="Pil: böjd 30">
              <a:extLst>
                <a:ext uri="{FF2B5EF4-FFF2-40B4-BE49-F238E27FC236}">
                  <a16:creationId xmlns:a16="http://schemas.microsoft.com/office/drawing/2014/main" id="{831F3751-B9F7-4A5B-76DC-7E737BFBAE3F}"/>
                </a:ext>
              </a:extLst>
            </p:cNvPr>
            <p:cNvSpPr/>
            <p:nvPr/>
          </p:nvSpPr>
          <p:spPr>
            <a:xfrm rot="5400000">
              <a:off x="4000784" y="1479646"/>
              <a:ext cx="2648994" cy="1421174"/>
            </a:xfrm>
            <a:prstGeom prst="bentArrow">
              <a:avLst>
                <a:gd name="adj1" fmla="val 10231"/>
                <a:gd name="adj2" fmla="val 9485"/>
                <a:gd name="adj3" fmla="val 14433"/>
                <a:gd name="adj4" fmla="val 521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Pil: böjd 31">
              <a:extLst>
                <a:ext uri="{FF2B5EF4-FFF2-40B4-BE49-F238E27FC236}">
                  <a16:creationId xmlns:a16="http://schemas.microsoft.com/office/drawing/2014/main" id="{EA67868B-DE9C-0965-D1E8-ABF70E465768}"/>
                </a:ext>
              </a:extLst>
            </p:cNvPr>
            <p:cNvSpPr/>
            <p:nvPr/>
          </p:nvSpPr>
          <p:spPr>
            <a:xfrm rot="5400000">
              <a:off x="4102908" y="1782356"/>
              <a:ext cx="2099316" cy="1382057"/>
            </a:xfrm>
            <a:prstGeom prst="bentArrow">
              <a:avLst>
                <a:gd name="adj1" fmla="val 9301"/>
                <a:gd name="adj2" fmla="val 8187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Pil: böjd 33">
              <a:extLst>
                <a:ext uri="{FF2B5EF4-FFF2-40B4-BE49-F238E27FC236}">
                  <a16:creationId xmlns:a16="http://schemas.microsoft.com/office/drawing/2014/main" id="{71492C7C-7A40-B60F-3711-FB3CECA6AEEE}"/>
                </a:ext>
              </a:extLst>
            </p:cNvPr>
            <p:cNvSpPr/>
            <p:nvPr/>
          </p:nvSpPr>
          <p:spPr>
            <a:xfrm rot="5400000">
              <a:off x="4259738" y="2040193"/>
              <a:ext cx="1501839" cy="1382059"/>
            </a:xfrm>
            <a:prstGeom prst="bentArrow">
              <a:avLst>
                <a:gd name="adj1" fmla="val 9539"/>
                <a:gd name="adj2" fmla="val 7474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Pil: böjd 34">
              <a:extLst>
                <a:ext uri="{FF2B5EF4-FFF2-40B4-BE49-F238E27FC236}">
                  <a16:creationId xmlns:a16="http://schemas.microsoft.com/office/drawing/2014/main" id="{E4FB9228-F40A-553D-45FA-8BFF66FEFD90}"/>
                </a:ext>
              </a:extLst>
            </p:cNvPr>
            <p:cNvSpPr/>
            <p:nvPr/>
          </p:nvSpPr>
          <p:spPr>
            <a:xfrm rot="5400000">
              <a:off x="4631208" y="2336406"/>
              <a:ext cx="919945" cy="1216007"/>
            </a:xfrm>
            <a:prstGeom prst="bentArrow">
              <a:avLst>
                <a:gd name="adj1" fmla="val 15596"/>
                <a:gd name="adj2" fmla="val 9986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BEZ ZATÍŽENÉ ANAMNÉZY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951E15F3-B4D0-7472-12C3-50828AC42138}"/>
              </a:ext>
            </a:extLst>
          </p:cNvPr>
          <p:cNvSpPr txBox="1"/>
          <p:nvPr/>
        </p:nvSpPr>
        <p:spPr>
          <a:xfrm>
            <a:off x="8356046" y="2324773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ANTIFETÁLNÍ</a:t>
            </a:r>
            <a:r>
              <a:rPr lang="en-US" sz="2200" dirty="0">
                <a:latin typeface="Times New Roman"/>
                <a:ea typeface="+mn-ea"/>
                <a:cs typeface="Times New Roman"/>
              </a:rPr>
              <a:t> REJEKCE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F4BED2F2-F4CD-EBA3-F883-DF23D2685E7A}"/>
              </a:ext>
            </a:extLst>
          </p:cNvPr>
          <p:cNvSpPr txBox="1"/>
          <p:nvPr/>
        </p:nvSpPr>
        <p:spPr>
          <a:xfrm>
            <a:off x="8356045" y="3424339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NEZNÁMÉ PŘÍČINY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498A95EF-F1E7-6603-90D5-CFD2ACEB5D27}"/>
              </a:ext>
            </a:extLst>
          </p:cNvPr>
          <p:cNvSpPr txBox="1"/>
          <p:nvPr/>
        </p:nvSpPr>
        <p:spPr>
          <a:xfrm>
            <a:off x="8356046" y="2874556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STRES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305CF63F-C34C-9966-8B60-ED4D60B9A2F3}"/>
              </a:ext>
            </a:extLst>
          </p:cNvPr>
          <p:cNvSpPr txBox="1"/>
          <p:nvPr/>
        </p:nvSpPr>
        <p:spPr>
          <a:xfrm>
            <a:off x="8356047" y="1774990"/>
            <a:ext cx="3352249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DĚLOŽNÍ ČÍPEK</a:t>
            </a:r>
          </a:p>
        </p:txBody>
      </p:sp>
      <p:sp>
        <p:nvSpPr>
          <p:cNvPr id="19" name="Pil: nedåt 5">
            <a:extLst>
              <a:ext uri="{FF2B5EF4-FFF2-40B4-BE49-F238E27FC236}">
                <a16:creationId xmlns:a16="http://schemas.microsoft.com/office/drawing/2014/main" id="{9377BE9A-F31C-69A6-5837-168AD8FD57C0}"/>
              </a:ext>
            </a:extLst>
          </p:cNvPr>
          <p:cNvSpPr/>
          <p:nvPr/>
        </p:nvSpPr>
        <p:spPr>
          <a:xfrm>
            <a:off x="6681467" y="3776707"/>
            <a:ext cx="1668591" cy="1034870"/>
          </a:xfrm>
          <a:prstGeom prst="downArrow">
            <a:avLst>
              <a:gd name="adj1" fmla="val 69417"/>
              <a:gd name="adj2" fmla="val 28871"/>
            </a:avLst>
          </a:prstGeom>
          <a:solidFill>
            <a:srgbClr val="FDE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upp 28">
            <a:extLst>
              <a:ext uri="{FF2B5EF4-FFF2-40B4-BE49-F238E27FC236}">
                <a16:creationId xmlns:a16="http://schemas.microsoft.com/office/drawing/2014/main" id="{B3965F7F-12B1-E9FD-209F-1A5E87294CA1}"/>
              </a:ext>
            </a:extLst>
          </p:cNvPr>
          <p:cNvGrpSpPr/>
          <p:nvPr/>
        </p:nvGrpSpPr>
        <p:grpSpPr>
          <a:xfrm>
            <a:off x="5887551" y="1856108"/>
            <a:ext cx="1708963" cy="2657307"/>
            <a:chOff x="4319628" y="865736"/>
            <a:chExt cx="1716240" cy="2657307"/>
          </a:xfrm>
          <a:solidFill>
            <a:srgbClr val="FDE1D4"/>
          </a:solidFill>
        </p:grpSpPr>
        <p:sp>
          <p:nvSpPr>
            <p:cNvPr id="21" name="Pil: böjd 30">
              <a:extLst>
                <a:ext uri="{FF2B5EF4-FFF2-40B4-BE49-F238E27FC236}">
                  <a16:creationId xmlns:a16="http://schemas.microsoft.com/office/drawing/2014/main" id="{309394DB-C7EE-D71E-6350-E8022DFCF9A4}"/>
                </a:ext>
              </a:extLst>
            </p:cNvPr>
            <p:cNvSpPr/>
            <p:nvPr/>
          </p:nvSpPr>
          <p:spPr>
            <a:xfrm rot="5400000">
              <a:off x="4000784" y="1479646"/>
              <a:ext cx="2648994" cy="1421174"/>
            </a:xfrm>
            <a:prstGeom prst="bentArrow">
              <a:avLst>
                <a:gd name="adj1" fmla="val 10231"/>
                <a:gd name="adj2" fmla="val 9485"/>
                <a:gd name="adj3" fmla="val 14433"/>
                <a:gd name="adj4" fmla="val 521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Pil: böjd 31">
              <a:extLst>
                <a:ext uri="{FF2B5EF4-FFF2-40B4-BE49-F238E27FC236}">
                  <a16:creationId xmlns:a16="http://schemas.microsoft.com/office/drawing/2014/main" id="{74C5CA0B-CA46-90EF-22C6-C5FE4A0CB492}"/>
                </a:ext>
              </a:extLst>
            </p:cNvPr>
            <p:cNvSpPr/>
            <p:nvPr/>
          </p:nvSpPr>
          <p:spPr>
            <a:xfrm rot="5400000">
              <a:off x="4102908" y="1782356"/>
              <a:ext cx="2099316" cy="1382057"/>
            </a:xfrm>
            <a:prstGeom prst="bentArrow">
              <a:avLst>
                <a:gd name="adj1" fmla="val 9301"/>
                <a:gd name="adj2" fmla="val 8187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Pil: böjd 33">
              <a:extLst>
                <a:ext uri="{FF2B5EF4-FFF2-40B4-BE49-F238E27FC236}">
                  <a16:creationId xmlns:a16="http://schemas.microsoft.com/office/drawing/2014/main" id="{62190C82-D521-CE10-6635-1E3E1283045E}"/>
                </a:ext>
              </a:extLst>
            </p:cNvPr>
            <p:cNvSpPr/>
            <p:nvPr/>
          </p:nvSpPr>
          <p:spPr>
            <a:xfrm rot="5400000">
              <a:off x="4259738" y="2040193"/>
              <a:ext cx="1501839" cy="1382059"/>
            </a:xfrm>
            <a:prstGeom prst="bentArrow">
              <a:avLst>
                <a:gd name="adj1" fmla="val 9539"/>
                <a:gd name="adj2" fmla="val 7474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Pil: böjd 34">
              <a:extLst>
                <a:ext uri="{FF2B5EF4-FFF2-40B4-BE49-F238E27FC236}">
                  <a16:creationId xmlns:a16="http://schemas.microsoft.com/office/drawing/2014/main" id="{BC09804F-7B5C-BE7A-BC0C-F4294094B1F6}"/>
                </a:ext>
              </a:extLst>
            </p:cNvPr>
            <p:cNvSpPr/>
            <p:nvPr/>
          </p:nvSpPr>
          <p:spPr>
            <a:xfrm rot="5400000">
              <a:off x="4631208" y="2336406"/>
              <a:ext cx="919945" cy="1216007"/>
            </a:xfrm>
            <a:prstGeom prst="bentArrow">
              <a:avLst>
                <a:gd name="adj1" fmla="val 15596"/>
                <a:gd name="adj2" fmla="val 9986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6" name="Rektangel 4">
            <a:extLst>
              <a:ext uri="{FF2B5EF4-FFF2-40B4-BE49-F238E27FC236}">
                <a16:creationId xmlns:a16="http://schemas.microsoft.com/office/drawing/2014/main" id="{25DCB510-3C27-F118-90B8-CD2314FA53FD}"/>
              </a:ext>
            </a:extLst>
          </p:cNvPr>
          <p:cNvSpPr/>
          <p:nvPr/>
        </p:nvSpPr>
        <p:spPr>
          <a:xfrm>
            <a:off x="6733767" y="3834204"/>
            <a:ext cx="1563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SPOLEČNÁ</a:t>
            </a:r>
          </a:p>
          <a:p>
            <a:pPr algn="ctr"/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KONEČNÁ </a:t>
            </a:r>
          </a:p>
          <a:p>
            <a:pPr algn="ctr"/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CESTA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20870F8B-8F45-CF02-35EA-365641B2E26C}"/>
              </a:ext>
            </a:extLst>
          </p:cNvPr>
          <p:cNvSpPr txBox="1"/>
          <p:nvPr/>
        </p:nvSpPr>
        <p:spPr>
          <a:xfrm>
            <a:off x="3355587" y="2377740"/>
            <a:ext cx="3352252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SENESCENCE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BA1481DC-299B-EF1F-807F-4B32F5CC9795}"/>
              </a:ext>
            </a:extLst>
          </p:cNvPr>
          <p:cNvSpPr txBox="1"/>
          <p:nvPr/>
        </p:nvSpPr>
        <p:spPr>
          <a:xfrm>
            <a:off x="3355588" y="3477306"/>
            <a:ext cx="3352250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INFEKCE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id="{5DCF7BF0-3BB3-25EB-1F77-B6AB9111DB61}"/>
              </a:ext>
            </a:extLst>
          </p:cNvPr>
          <p:cNvSpPr txBox="1"/>
          <p:nvPr/>
        </p:nvSpPr>
        <p:spPr>
          <a:xfrm>
            <a:off x="3355587" y="2927523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MALPERFÚZE</a:t>
            </a: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6979E310-C19C-9C41-BDC4-545FE36BD632}"/>
              </a:ext>
            </a:extLst>
          </p:cNvPr>
          <p:cNvSpPr txBox="1"/>
          <p:nvPr/>
        </p:nvSpPr>
        <p:spPr>
          <a:xfrm>
            <a:off x="3355588" y="1827957"/>
            <a:ext cx="3352252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NADMĚRNÁ DISTENZE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1E910CD4-C151-3856-96DF-66651430EC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2" t="25218" r="33810" b="25281"/>
          <a:stretch/>
        </p:blipFill>
        <p:spPr>
          <a:xfrm rot="16200000">
            <a:off x="6651965" y="4415574"/>
            <a:ext cx="1523896" cy="2217125"/>
          </a:xfrm>
          <a:prstGeom prst="rect">
            <a:avLst/>
          </a:prstGeom>
        </p:spPr>
      </p:pic>
      <p:pic>
        <p:nvPicPr>
          <p:cNvPr id="33" name="Bildobjekt 20">
            <a:extLst>
              <a:ext uri="{FF2B5EF4-FFF2-40B4-BE49-F238E27FC236}">
                <a16:creationId xmlns:a16="http://schemas.microsoft.com/office/drawing/2014/main" id="{BDD424DA-1F3E-E924-4898-0891480C6C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036" t="30011" r="13481" b="33936"/>
          <a:stretch/>
        </p:blipFill>
        <p:spPr>
          <a:xfrm rot="18038661">
            <a:off x="8063801" y="4516120"/>
            <a:ext cx="289422" cy="870025"/>
          </a:xfrm>
          <a:prstGeom prst="rect">
            <a:avLst/>
          </a:prstGeom>
        </p:spPr>
      </p:pic>
      <p:pic>
        <p:nvPicPr>
          <p:cNvPr id="35" name="Obrázek 34" descr="Obsah obrázku snímek obrazovky, Grafika, Obdélník, design&#10;&#10;Popis byl vytvořen automaticky">
            <a:extLst>
              <a:ext uri="{FF2B5EF4-FFF2-40B4-BE49-F238E27FC236}">
                <a16:creationId xmlns:a16="http://schemas.microsoft.com/office/drawing/2014/main" id="{CE8409D2-2F7B-9357-B2AC-3BDD5DE867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125" t="23299" r="32911" b="54965"/>
          <a:stretch/>
        </p:blipFill>
        <p:spPr>
          <a:xfrm rot="19920802">
            <a:off x="9024960" y="4655937"/>
            <a:ext cx="2173426" cy="118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2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28">
            <a:extLst>
              <a:ext uri="{FF2B5EF4-FFF2-40B4-BE49-F238E27FC236}">
                <a16:creationId xmlns:a16="http://schemas.microsoft.com/office/drawing/2014/main" id="{1060CD7C-1781-EF5A-39B9-59D283F955F7}"/>
              </a:ext>
            </a:extLst>
          </p:cNvPr>
          <p:cNvGrpSpPr/>
          <p:nvPr/>
        </p:nvGrpSpPr>
        <p:grpSpPr>
          <a:xfrm flipH="1">
            <a:off x="7497925" y="1865365"/>
            <a:ext cx="1716240" cy="2657307"/>
            <a:chOff x="4319628" y="865736"/>
            <a:chExt cx="1716240" cy="2657307"/>
          </a:xfrm>
          <a:solidFill>
            <a:srgbClr val="FDE1D4"/>
          </a:solidFill>
        </p:grpSpPr>
        <p:sp>
          <p:nvSpPr>
            <p:cNvPr id="15" name="Pil: böjd 30">
              <a:extLst>
                <a:ext uri="{FF2B5EF4-FFF2-40B4-BE49-F238E27FC236}">
                  <a16:creationId xmlns:a16="http://schemas.microsoft.com/office/drawing/2014/main" id="{831F3751-B9F7-4A5B-76DC-7E737BFBAE3F}"/>
                </a:ext>
              </a:extLst>
            </p:cNvPr>
            <p:cNvSpPr/>
            <p:nvPr/>
          </p:nvSpPr>
          <p:spPr>
            <a:xfrm rot="5400000">
              <a:off x="4000784" y="1479646"/>
              <a:ext cx="2648994" cy="1421174"/>
            </a:xfrm>
            <a:prstGeom prst="bentArrow">
              <a:avLst>
                <a:gd name="adj1" fmla="val 10231"/>
                <a:gd name="adj2" fmla="val 9485"/>
                <a:gd name="adj3" fmla="val 14433"/>
                <a:gd name="adj4" fmla="val 521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Pil: böjd 31">
              <a:extLst>
                <a:ext uri="{FF2B5EF4-FFF2-40B4-BE49-F238E27FC236}">
                  <a16:creationId xmlns:a16="http://schemas.microsoft.com/office/drawing/2014/main" id="{EA67868B-DE9C-0965-D1E8-ABF70E465768}"/>
                </a:ext>
              </a:extLst>
            </p:cNvPr>
            <p:cNvSpPr/>
            <p:nvPr/>
          </p:nvSpPr>
          <p:spPr>
            <a:xfrm rot="5400000">
              <a:off x="4102908" y="1782356"/>
              <a:ext cx="2099316" cy="1382057"/>
            </a:xfrm>
            <a:prstGeom prst="bentArrow">
              <a:avLst>
                <a:gd name="adj1" fmla="val 9301"/>
                <a:gd name="adj2" fmla="val 8187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Pil: böjd 33">
              <a:extLst>
                <a:ext uri="{FF2B5EF4-FFF2-40B4-BE49-F238E27FC236}">
                  <a16:creationId xmlns:a16="http://schemas.microsoft.com/office/drawing/2014/main" id="{71492C7C-7A40-B60F-3711-FB3CECA6AEEE}"/>
                </a:ext>
              </a:extLst>
            </p:cNvPr>
            <p:cNvSpPr/>
            <p:nvPr/>
          </p:nvSpPr>
          <p:spPr>
            <a:xfrm rot="5400000">
              <a:off x="4259738" y="2040193"/>
              <a:ext cx="1501839" cy="1382059"/>
            </a:xfrm>
            <a:prstGeom prst="bentArrow">
              <a:avLst>
                <a:gd name="adj1" fmla="val 9539"/>
                <a:gd name="adj2" fmla="val 7474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Pil: böjd 34">
              <a:extLst>
                <a:ext uri="{FF2B5EF4-FFF2-40B4-BE49-F238E27FC236}">
                  <a16:creationId xmlns:a16="http://schemas.microsoft.com/office/drawing/2014/main" id="{E4FB9228-F40A-553D-45FA-8BFF66FEFD90}"/>
                </a:ext>
              </a:extLst>
            </p:cNvPr>
            <p:cNvSpPr/>
            <p:nvPr/>
          </p:nvSpPr>
          <p:spPr>
            <a:xfrm rot="5400000">
              <a:off x="4631208" y="2336406"/>
              <a:ext cx="919945" cy="1216007"/>
            </a:xfrm>
            <a:prstGeom prst="bentArrow">
              <a:avLst>
                <a:gd name="adj1" fmla="val 15596"/>
                <a:gd name="adj2" fmla="val 9986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BEZ ZATÍŽENÉ ANAMNÉZY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951E15F3-B4D0-7472-12C3-50828AC42138}"/>
              </a:ext>
            </a:extLst>
          </p:cNvPr>
          <p:cNvSpPr txBox="1"/>
          <p:nvPr/>
        </p:nvSpPr>
        <p:spPr>
          <a:xfrm>
            <a:off x="8356046" y="2324773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ANTIFETÁLNÍ</a:t>
            </a:r>
            <a:r>
              <a:rPr lang="en-US" sz="2200" dirty="0">
                <a:latin typeface="Times New Roman"/>
                <a:ea typeface="+mn-ea"/>
                <a:cs typeface="Times New Roman"/>
              </a:rPr>
              <a:t> REJEKCE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F4BED2F2-F4CD-EBA3-F883-DF23D2685E7A}"/>
              </a:ext>
            </a:extLst>
          </p:cNvPr>
          <p:cNvSpPr txBox="1"/>
          <p:nvPr/>
        </p:nvSpPr>
        <p:spPr>
          <a:xfrm>
            <a:off x="8356045" y="3424339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NEZNÁMÉ PŘÍČINY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498A95EF-F1E7-6603-90D5-CFD2ACEB5D27}"/>
              </a:ext>
            </a:extLst>
          </p:cNvPr>
          <p:cNvSpPr txBox="1"/>
          <p:nvPr/>
        </p:nvSpPr>
        <p:spPr>
          <a:xfrm>
            <a:off x="8356046" y="2874556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STRES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305CF63F-C34C-9966-8B60-ED4D60B9A2F3}"/>
              </a:ext>
            </a:extLst>
          </p:cNvPr>
          <p:cNvSpPr txBox="1"/>
          <p:nvPr/>
        </p:nvSpPr>
        <p:spPr>
          <a:xfrm>
            <a:off x="8356047" y="1774990"/>
            <a:ext cx="3352249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DĚLOŽNÍ ČÍPEK</a:t>
            </a:r>
          </a:p>
        </p:txBody>
      </p:sp>
      <p:sp>
        <p:nvSpPr>
          <p:cNvPr id="19" name="Pil: nedåt 5">
            <a:extLst>
              <a:ext uri="{FF2B5EF4-FFF2-40B4-BE49-F238E27FC236}">
                <a16:creationId xmlns:a16="http://schemas.microsoft.com/office/drawing/2014/main" id="{9377BE9A-F31C-69A6-5837-168AD8FD57C0}"/>
              </a:ext>
            </a:extLst>
          </p:cNvPr>
          <p:cNvSpPr/>
          <p:nvPr/>
        </p:nvSpPr>
        <p:spPr>
          <a:xfrm>
            <a:off x="6681467" y="3776707"/>
            <a:ext cx="1668591" cy="1034870"/>
          </a:xfrm>
          <a:prstGeom prst="downArrow">
            <a:avLst>
              <a:gd name="adj1" fmla="val 69417"/>
              <a:gd name="adj2" fmla="val 28871"/>
            </a:avLst>
          </a:prstGeom>
          <a:solidFill>
            <a:srgbClr val="FDE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upp 28">
            <a:extLst>
              <a:ext uri="{FF2B5EF4-FFF2-40B4-BE49-F238E27FC236}">
                <a16:creationId xmlns:a16="http://schemas.microsoft.com/office/drawing/2014/main" id="{B3965F7F-12B1-E9FD-209F-1A5E87294CA1}"/>
              </a:ext>
            </a:extLst>
          </p:cNvPr>
          <p:cNvGrpSpPr/>
          <p:nvPr/>
        </p:nvGrpSpPr>
        <p:grpSpPr>
          <a:xfrm>
            <a:off x="5887551" y="1856108"/>
            <a:ext cx="1708963" cy="2657307"/>
            <a:chOff x="4319628" y="865736"/>
            <a:chExt cx="1716240" cy="2657307"/>
          </a:xfrm>
          <a:solidFill>
            <a:srgbClr val="FDE1D4"/>
          </a:solidFill>
        </p:grpSpPr>
        <p:sp>
          <p:nvSpPr>
            <p:cNvPr id="21" name="Pil: böjd 30">
              <a:extLst>
                <a:ext uri="{FF2B5EF4-FFF2-40B4-BE49-F238E27FC236}">
                  <a16:creationId xmlns:a16="http://schemas.microsoft.com/office/drawing/2014/main" id="{309394DB-C7EE-D71E-6350-E8022DFCF9A4}"/>
                </a:ext>
              </a:extLst>
            </p:cNvPr>
            <p:cNvSpPr/>
            <p:nvPr/>
          </p:nvSpPr>
          <p:spPr>
            <a:xfrm rot="5400000">
              <a:off x="4000784" y="1479646"/>
              <a:ext cx="2648994" cy="1421174"/>
            </a:xfrm>
            <a:prstGeom prst="bentArrow">
              <a:avLst>
                <a:gd name="adj1" fmla="val 10231"/>
                <a:gd name="adj2" fmla="val 9485"/>
                <a:gd name="adj3" fmla="val 14433"/>
                <a:gd name="adj4" fmla="val 521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Pil: böjd 31">
              <a:extLst>
                <a:ext uri="{FF2B5EF4-FFF2-40B4-BE49-F238E27FC236}">
                  <a16:creationId xmlns:a16="http://schemas.microsoft.com/office/drawing/2014/main" id="{74C5CA0B-CA46-90EF-22C6-C5FE4A0CB492}"/>
                </a:ext>
              </a:extLst>
            </p:cNvPr>
            <p:cNvSpPr/>
            <p:nvPr/>
          </p:nvSpPr>
          <p:spPr>
            <a:xfrm rot="5400000">
              <a:off x="4102908" y="1782356"/>
              <a:ext cx="2099316" cy="1382057"/>
            </a:xfrm>
            <a:prstGeom prst="bentArrow">
              <a:avLst>
                <a:gd name="adj1" fmla="val 9301"/>
                <a:gd name="adj2" fmla="val 8187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Pil: böjd 33">
              <a:extLst>
                <a:ext uri="{FF2B5EF4-FFF2-40B4-BE49-F238E27FC236}">
                  <a16:creationId xmlns:a16="http://schemas.microsoft.com/office/drawing/2014/main" id="{62190C82-D521-CE10-6635-1E3E1283045E}"/>
                </a:ext>
              </a:extLst>
            </p:cNvPr>
            <p:cNvSpPr/>
            <p:nvPr/>
          </p:nvSpPr>
          <p:spPr>
            <a:xfrm rot="5400000">
              <a:off x="4259738" y="2040193"/>
              <a:ext cx="1501839" cy="1382059"/>
            </a:xfrm>
            <a:prstGeom prst="bentArrow">
              <a:avLst>
                <a:gd name="adj1" fmla="val 9539"/>
                <a:gd name="adj2" fmla="val 7474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Pil: böjd 34">
              <a:extLst>
                <a:ext uri="{FF2B5EF4-FFF2-40B4-BE49-F238E27FC236}">
                  <a16:creationId xmlns:a16="http://schemas.microsoft.com/office/drawing/2014/main" id="{BC09804F-7B5C-BE7A-BC0C-F4294094B1F6}"/>
                </a:ext>
              </a:extLst>
            </p:cNvPr>
            <p:cNvSpPr/>
            <p:nvPr/>
          </p:nvSpPr>
          <p:spPr>
            <a:xfrm rot="5400000">
              <a:off x="4631208" y="2336406"/>
              <a:ext cx="919945" cy="1216007"/>
            </a:xfrm>
            <a:prstGeom prst="bentArrow">
              <a:avLst>
                <a:gd name="adj1" fmla="val 15596"/>
                <a:gd name="adj2" fmla="val 9986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6" name="Rektangel 4">
            <a:extLst>
              <a:ext uri="{FF2B5EF4-FFF2-40B4-BE49-F238E27FC236}">
                <a16:creationId xmlns:a16="http://schemas.microsoft.com/office/drawing/2014/main" id="{25DCB510-3C27-F118-90B8-CD2314FA53FD}"/>
              </a:ext>
            </a:extLst>
          </p:cNvPr>
          <p:cNvSpPr/>
          <p:nvPr/>
        </p:nvSpPr>
        <p:spPr>
          <a:xfrm>
            <a:off x="6733767" y="3834204"/>
            <a:ext cx="1563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SPOLEČNÁ</a:t>
            </a:r>
          </a:p>
          <a:p>
            <a:pPr algn="ctr"/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KONEČNÁ </a:t>
            </a:r>
          </a:p>
          <a:p>
            <a:pPr algn="ctr"/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CESTA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20870F8B-8F45-CF02-35EA-365641B2E26C}"/>
              </a:ext>
            </a:extLst>
          </p:cNvPr>
          <p:cNvSpPr txBox="1"/>
          <p:nvPr/>
        </p:nvSpPr>
        <p:spPr>
          <a:xfrm>
            <a:off x="3355587" y="2377740"/>
            <a:ext cx="3352252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SENESCENCE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BA1481DC-299B-EF1F-807F-4B32F5CC9795}"/>
              </a:ext>
            </a:extLst>
          </p:cNvPr>
          <p:cNvSpPr txBox="1"/>
          <p:nvPr/>
        </p:nvSpPr>
        <p:spPr>
          <a:xfrm>
            <a:off x="3355588" y="3477306"/>
            <a:ext cx="3352250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INFEKCE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id="{5DCF7BF0-3BB3-25EB-1F77-B6AB9111DB61}"/>
              </a:ext>
            </a:extLst>
          </p:cNvPr>
          <p:cNvSpPr txBox="1"/>
          <p:nvPr/>
        </p:nvSpPr>
        <p:spPr>
          <a:xfrm>
            <a:off x="3355587" y="2927523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MALPERFÚZE</a:t>
            </a: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6979E310-C19C-9C41-BDC4-545FE36BD632}"/>
              </a:ext>
            </a:extLst>
          </p:cNvPr>
          <p:cNvSpPr txBox="1"/>
          <p:nvPr/>
        </p:nvSpPr>
        <p:spPr>
          <a:xfrm>
            <a:off x="3355588" y="1827957"/>
            <a:ext cx="3352252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NADMĚRNÁ DISTENZE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1E910CD4-C151-3856-96DF-66651430EC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2" t="25218" r="33810" b="25281"/>
          <a:stretch/>
        </p:blipFill>
        <p:spPr>
          <a:xfrm rot="16200000">
            <a:off x="6651965" y="4415574"/>
            <a:ext cx="1523896" cy="2217125"/>
          </a:xfrm>
          <a:prstGeom prst="rect">
            <a:avLst/>
          </a:prstGeom>
        </p:spPr>
      </p:pic>
      <p:pic>
        <p:nvPicPr>
          <p:cNvPr id="33" name="Bildobjekt 20">
            <a:extLst>
              <a:ext uri="{FF2B5EF4-FFF2-40B4-BE49-F238E27FC236}">
                <a16:creationId xmlns:a16="http://schemas.microsoft.com/office/drawing/2014/main" id="{BDD424DA-1F3E-E924-4898-0891480C6C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036" t="30011" r="13481" b="33936"/>
          <a:stretch/>
        </p:blipFill>
        <p:spPr>
          <a:xfrm rot="18038661">
            <a:off x="8063801" y="4516120"/>
            <a:ext cx="289422" cy="870025"/>
          </a:xfrm>
          <a:prstGeom prst="rect">
            <a:avLst/>
          </a:prstGeom>
        </p:spPr>
      </p:pic>
      <p:pic>
        <p:nvPicPr>
          <p:cNvPr id="35" name="Obrázek 34" descr="Obsah obrázku snímek obrazovky, Grafika, Obdélník, design&#10;&#10;Popis byl vytvořen automaticky">
            <a:extLst>
              <a:ext uri="{FF2B5EF4-FFF2-40B4-BE49-F238E27FC236}">
                <a16:creationId xmlns:a16="http://schemas.microsoft.com/office/drawing/2014/main" id="{CE8409D2-2F7B-9357-B2AC-3BDD5DE867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125" t="23299" r="32911" b="54965"/>
          <a:stretch/>
        </p:blipFill>
        <p:spPr>
          <a:xfrm rot="19920802">
            <a:off x="9024960" y="4655937"/>
            <a:ext cx="2173426" cy="118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6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HISTORIE PROGESTERONU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6BA7325-4AA0-B807-6BE2-B285DD3C697F}"/>
              </a:ext>
            </a:extLst>
          </p:cNvPr>
          <p:cNvSpPr txBox="1"/>
          <p:nvPr/>
        </p:nvSpPr>
        <p:spPr>
          <a:xfrm>
            <a:off x="478748" y="4817455"/>
            <a:ext cx="1123450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/>
                <a:cs typeface="Times New Roman"/>
              </a:rPr>
              <a:t>ŽLUTÉ TĚLÍSKO JE ORGÁN S VNITŘNÍ SEKRECÍ, JEHOŽ SEKRET JE NUTNÝ</a:t>
            </a:r>
          </a:p>
          <a:p>
            <a:pPr algn="ctr"/>
            <a:r>
              <a:rPr lang="en-US" sz="2200" dirty="0">
                <a:latin typeface="Times New Roman"/>
                <a:cs typeface="Times New Roman"/>
              </a:rPr>
              <a:t>K UDRŽENÍ TĚHOTENSTVÍ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AC48A99E-6137-2D7D-8D07-5DB2281B5532}"/>
              </a:ext>
            </a:extLst>
          </p:cNvPr>
          <p:cNvSpPr txBox="1"/>
          <p:nvPr/>
        </p:nvSpPr>
        <p:spPr>
          <a:xfrm>
            <a:off x="1983858" y="3010115"/>
            <a:ext cx="1698763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LUIS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PRENANT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88E4A66-C133-F5F2-0ADC-89EBF03FCA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03" t="19161" r="18834" b="39418"/>
          <a:stretch/>
        </p:blipFill>
        <p:spPr>
          <a:xfrm>
            <a:off x="4421746" y="1855221"/>
            <a:ext cx="6688007" cy="291320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E11ED7B2-039D-17CD-FA60-E2C0D38ABE2A}"/>
              </a:ext>
            </a:extLst>
          </p:cNvPr>
          <p:cNvSpPr txBox="1"/>
          <p:nvPr/>
        </p:nvSpPr>
        <p:spPr>
          <a:xfrm>
            <a:off x="1958189" y="3847885"/>
            <a:ext cx="1724432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GUSTAV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</a:p>
        </p:txBody>
      </p:sp>
      <p:sp>
        <p:nvSpPr>
          <p:cNvPr id="5" name="Pětiúhelník 4">
            <a:extLst>
              <a:ext uri="{FF2B5EF4-FFF2-40B4-BE49-F238E27FC236}">
                <a16:creationId xmlns:a16="http://schemas.microsoft.com/office/drawing/2014/main" id="{F20261A4-F689-575F-7373-F874C3BE16ED}"/>
              </a:ext>
            </a:extLst>
          </p:cNvPr>
          <p:cNvSpPr/>
          <p:nvPr/>
        </p:nvSpPr>
        <p:spPr>
          <a:xfrm>
            <a:off x="375557" y="5858109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71B461A-716B-7218-7D57-16EB8EC56A63}"/>
              </a:ext>
            </a:extLst>
          </p:cNvPr>
          <p:cNvSpPr txBox="1"/>
          <p:nvPr/>
        </p:nvSpPr>
        <p:spPr>
          <a:xfrm>
            <a:off x="375556" y="5858109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17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1930		1940	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1960		      1970					</a:t>
            </a:r>
          </a:p>
        </p:txBody>
      </p:sp>
    </p:spTree>
    <p:extLst>
      <p:ext uri="{BB962C8B-B14F-4D97-AF65-F5344CB8AC3E}">
        <p14:creationId xmlns:p14="http://schemas.microsoft.com/office/powerpoint/2010/main" val="4478997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28">
            <a:extLst>
              <a:ext uri="{FF2B5EF4-FFF2-40B4-BE49-F238E27FC236}">
                <a16:creationId xmlns:a16="http://schemas.microsoft.com/office/drawing/2014/main" id="{1060CD7C-1781-EF5A-39B9-59D283F955F7}"/>
              </a:ext>
            </a:extLst>
          </p:cNvPr>
          <p:cNvGrpSpPr/>
          <p:nvPr/>
        </p:nvGrpSpPr>
        <p:grpSpPr>
          <a:xfrm flipH="1">
            <a:off x="7497925" y="1865365"/>
            <a:ext cx="1716240" cy="2657307"/>
            <a:chOff x="4319628" y="865736"/>
            <a:chExt cx="1716240" cy="2657307"/>
          </a:xfrm>
          <a:solidFill>
            <a:srgbClr val="FDE1D4"/>
          </a:solidFill>
        </p:grpSpPr>
        <p:sp>
          <p:nvSpPr>
            <p:cNvPr id="15" name="Pil: böjd 30">
              <a:extLst>
                <a:ext uri="{FF2B5EF4-FFF2-40B4-BE49-F238E27FC236}">
                  <a16:creationId xmlns:a16="http://schemas.microsoft.com/office/drawing/2014/main" id="{831F3751-B9F7-4A5B-76DC-7E737BFBAE3F}"/>
                </a:ext>
              </a:extLst>
            </p:cNvPr>
            <p:cNvSpPr/>
            <p:nvPr/>
          </p:nvSpPr>
          <p:spPr>
            <a:xfrm rot="5400000">
              <a:off x="4000784" y="1479646"/>
              <a:ext cx="2648994" cy="1421174"/>
            </a:xfrm>
            <a:prstGeom prst="bentArrow">
              <a:avLst>
                <a:gd name="adj1" fmla="val 10231"/>
                <a:gd name="adj2" fmla="val 9485"/>
                <a:gd name="adj3" fmla="val 14433"/>
                <a:gd name="adj4" fmla="val 521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Pil: böjd 31">
              <a:extLst>
                <a:ext uri="{FF2B5EF4-FFF2-40B4-BE49-F238E27FC236}">
                  <a16:creationId xmlns:a16="http://schemas.microsoft.com/office/drawing/2014/main" id="{EA67868B-DE9C-0965-D1E8-ABF70E465768}"/>
                </a:ext>
              </a:extLst>
            </p:cNvPr>
            <p:cNvSpPr/>
            <p:nvPr/>
          </p:nvSpPr>
          <p:spPr>
            <a:xfrm rot="5400000">
              <a:off x="4102908" y="1782356"/>
              <a:ext cx="2099316" cy="1382057"/>
            </a:xfrm>
            <a:prstGeom prst="bentArrow">
              <a:avLst>
                <a:gd name="adj1" fmla="val 9301"/>
                <a:gd name="adj2" fmla="val 8187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Pil: böjd 33">
              <a:extLst>
                <a:ext uri="{FF2B5EF4-FFF2-40B4-BE49-F238E27FC236}">
                  <a16:creationId xmlns:a16="http://schemas.microsoft.com/office/drawing/2014/main" id="{71492C7C-7A40-B60F-3711-FB3CECA6AEEE}"/>
                </a:ext>
              </a:extLst>
            </p:cNvPr>
            <p:cNvSpPr/>
            <p:nvPr/>
          </p:nvSpPr>
          <p:spPr>
            <a:xfrm rot="5400000">
              <a:off x="4259738" y="2040193"/>
              <a:ext cx="1501839" cy="1382059"/>
            </a:xfrm>
            <a:prstGeom prst="bentArrow">
              <a:avLst>
                <a:gd name="adj1" fmla="val 9539"/>
                <a:gd name="adj2" fmla="val 7474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Pil: böjd 34">
              <a:extLst>
                <a:ext uri="{FF2B5EF4-FFF2-40B4-BE49-F238E27FC236}">
                  <a16:creationId xmlns:a16="http://schemas.microsoft.com/office/drawing/2014/main" id="{E4FB9228-F40A-553D-45FA-8BFF66FEFD90}"/>
                </a:ext>
              </a:extLst>
            </p:cNvPr>
            <p:cNvSpPr/>
            <p:nvPr/>
          </p:nvSpPr>
          <p:spPr>
            <a:xfrm rot="5400000">
              <a:off x="4631208" y="2336406"/>
              <a:ext cx="919945" cy="1216007"/>
            </a:xfrm>
            <a:prstGeom prst="bentArrow">
              <a:avLst>
                <a:gd name="adj1" fmla="val 15596"/>
                <a:gd name="adj2" fmla="val 9986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SE ZATÍŽENOU ANAMNÉZOU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596817" y="2458946"/>
            <a:ext cx="2541320" cy="1200329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ANAMNÉZA SPONT. PŘEDČASNÉHO PORODU ČI POZDNÍHO POTRATU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951E15F3-B4D0-7472-12C3-50828AC42138}"/>
              </a:ext>
            </a:extLst>
          </p:cNvPr>
          <p:cNvSpPr txBox="1"/>
          <p:nvPr/>
        </p:nvSpPr>
        <p:spPr>
          <a:xfrm>
            <a:off x="8356046" y="2324773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ANTIFETÁLNÍ</a:t>
            </a:r>
            <a:r>
              <a:rPr lang="en-US" sz="2200" dirty="0">
                <a:latin typeface="Times New Roman"/>
                <a:ea typeface="+mn-ea"/>
                <a:cs typeface="Times New Roman"/>
              </a:rPr>
              <a:t> REJEKCE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F4BED2F2-F4CD-EBA3-F883-DF23D2685E7A}"/>
              </a:ext>
            </a:extLst>
          </p:cNvPr>
          <p:cNvSpPr txBox="1"/>
          <p:nvPr/>
        </p:nvSpPr>
        <p:spPr>
          <a:xfrm>
            <a:off x="8356045" y="3424339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NEZNÁMÉ PŘÍČINY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498A95EF-F1E7-6603-90D5-CFD2ACEB5D27}"/>
              </a:ext>
            </a:extLst>
          </p:cNvPr>
          <p:cNvSpPr txBox="1"/>
          <p:nvPr/>
        </p:nvSpPr>
        <p:spPr>
          <a:xfrm>
            <a:off x="8356046" y="2874556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STRES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305CF63F-C34C-9966-8B60-ED4D60B9A2F3}"/>
              </a:ext>
            </a:extLst>
          </p:cNvPr>
          <p:cNvSpPr txBox="1"/>
          <p:nvPr/>
        </p:nvSpPr>
        <p:spPr>
          <a:xfrm>
            <a:off x="8356047" y="1774990"/>
            <a:ext cx="3352249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DĚLOŽNÍ ČÍPEK</a:t>
            </a:r>
          </a:p>
        </p:txBody>
      </p:sp>
      <p:sp>
        <p:nvSpPr>
          <p:cNvPr id="19" name="Pil: nedåt 5">
            <a:extLst>
              <a:ext uri="{FF2B5EF4-FFF2-40B4-BE49-F238E27FC236}">
                <a16:creationId xmlns:a16="http://schemas.microsoft.com/office/drawing/2014/main" id="{9377BE9A-F31C-69A6-5837-168AD8FD57C0}"/>
              </a:ext>
            </a:extLst>
          </p:cNvPr>
          <p:cNvSpPr/>
          <p:nvPr/>
        </p:nvSpPr>
        <p:spPr>
          <a:xfrm>
            <a:off x="6681467" y="3776707"/>
            <a:ext cx="1668591" cy="1034870"/>
          </a:xfrm>
          <a:prstGeom prst="downArrow">
            <a:avLst>
              <a:gd name="adj1" fmla="val 69417"/>
              <a:gd name="adj2" fmla="val 28871"/>
            </a:avLst>
          </a:prstGeom>
          <a:solidFill>
            <a:srgbClr val="FDE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upp 28">
            <a:extLst>
              <a:ext uri="{FF2B5EF4-FFF2-40B4-BE49-F238E27FC236}">
                <a16:creationId xmlns:a16="http://schemas.microsoft.com/office/drawing/2014/main" id="{B3965F7F-12B1-E9FD-209F-1A5E87294CA1}"/>
              </a:ext>
            </a:extLst>
          </p:cNvPr>
          <p:cNvGrpSpPr/>
          <p:nvPr/>
        </p:nvGrpSpPr>
        <p:grpSpPr>
          <a:xfrm>
            <a:off x="5887551" y="1856108"/>
            <a:ext cx="1708963" cy="2657307"/>
            <a:chOff x="4319628" y="865736"/>
            <a:chExt cx="1716240" cy="2657307"/>
          </a:xfrm>
          <a:solidFill>
            <a:srgbClr val="FDE1D4"/>
          </a:solidFill>
        </p:grpSpPr>
        <p:sp>
          <p:nvSpPr>
            <p:cNvPr id="21" name="Pil: böjd 30">
              <a:extLst>
                <a:ext uri="{FF2B5EF4-FFF2-40B4-BE49-F238E27FC236}">
                  <a16:creationId xmlns:a16="http://schemas.microsoft.com/office/drawing/2014/main" id="{309394DB-C7EE-D71E-6350-E8022DFCF9A4}"/>
                </a:ext>
              </a:extLst>
            </p:cNvPr>
            <p:cNvSpPr/>
            <p:nvPr/>
          </p:nvSpPr>
          <p:spPr>
            <a:xfrm rot="5400000">
              <a:off x="4000784" y="1479646"/>
              <a:ext cx="2648994" cy="1421174"/>
            </a:xfrm>
            <a:prstGeom prst="bentArrow">
              <a:avLst>
                <a:gd name="adj1" fmla="val 10231"/>
                <a:gd name="adj2" fmla="val 9485"/>
                <a:gd name="adj3" fmla="val 14433"/>
                <a:gd name="adj4" fmla="val 521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Pil: böjd 31">
              <a:extLst>
                <a:ext uri="{FF2B5EF4-FFF2-40B4-BE49-F238E27FC236}">
                  <a16:creationId xmlns:a16="http://schemas.microsoft.com/office/drawing/2014/main" id="{74C5CA0B-CA46-90EF-22C6-C5FE4A0CB492}"/>
                </a:ext>
              </a:extLst>
            </p:cNvPr>
            <p:cNvSpPr/>
            <p:nvPr/>
          </p:nvSpPr>
          <p:spPr>
            <a:xfrm rot="5400000">
              <a:off x="4102908" y="1782356"/>
              <a:ext cx="2099316" cy="1382057"/>
            </a:xfrm>
            <a:prstGeom prst="bentArrow">
              <a:avLst>
                <a:gd name="adj1" fmla="val 9301"/>
                <a:gd name="adj2" fmla="val 8187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Pil: böjd 33">
              <a:extLst>
                <a:ext uri="{FF2B5EF4-FFF2-40B4-BE49-F238E27FC236}">
                  <a16:creationId xmlns:a16="http://schemas.microsoft.com/office/drawing/2014/main" id="{62190C82-D521-CE10-6635-1E3E1283045E}"/>
                </a:ext>
              </a:extLst>
            </p:cNvPr>
            <p:cNvSpPr/>
            <p:nvPr/>
          </p:nvSpPr>
          <p:spPr>
            <a:xfrm rot="5400000">
              <a:off x="4259738" y="2040193"/>
              <a:ext cx="1501839" cy="1382059"/>
            </a:xfrm>
            <a:prstGeom prst="bentArrow">
              <a:avLst>
                <a:gd name="adj1" fmla="val 9539"/>
                <a:gd name="adj2" fmla="val 7474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Pil: böjd 34">
              <a:extLst>
                <a:ext uri="{FF2B5EF4-FFF2-40B4-BE49-F238E27FC236}">
                  <a16:creationId xmlns:a16="http://schemas.microsoft.com/office/drawing/2014/main" id="{BC09804F-7B5C-BE7A-BC0C-F4294094B1F6}"/>
                </a:ext>
              </a:extLst>
            </p:cNvPr>
            <p:cNvSpPr/>
            <p:nvPr/>
          </p:nvSpPr>
          <p:spPr>
            <a:xfrm rot="5400000">
              <a:off x="4631208" y="2336406"/>
              <a:ext cx="919945" cy="1216007"/>
            </a:xfrm>
            <a:prstGeom prst="bentArrow">
              <a:avLst>
                <a:gd name="adj1" fmla="val 15596"/>
                <a:gd name="adj2" fmla="val 9986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6" name="Rektangel 4">
            <a:extLst>
              <a:ext uri="{FF2B5EF4-FFF2-40B4-BE49-F238E27FC236}">
                <a16:creationId xmlns:a16="http://schemas.microsoft.com/office/drawing/2014/main" id="{25DCB510-3C27-F118-90B8-CD2314FA53FD}"/>
              </a:ext>
            </a:extLst>
          </p:cNvPr>
          <p:cNvSpPr/>
          <p:nvPr/>
        </p:nvSpPr>
        <p:spPr>
          <a:xfrm>
            <a:off x="6733767" y="3834204"/>
            <a:ext cx="1563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SPOLEČNÁ</a:t>
            </a:r>
          </a:p>
          <a:p>
            <a:pPr algn="ctr"/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KONEČNÁ </a:t>
            </a:r>
          </a:p>
          <a:p>
            <a:pPr algn="ctr"/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CESTA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20870F8B-8F45-CF02-35EA-365641B2E26C}"/>
              </a:ext>
            </a:extLst>
          </p:cNvPr>
          <p:cNvSpPr txBox="1"/>
          <p:nvPr/>
        </p:nvSpPr>
        <p:spPr>
          <a:xfrm>
            <a:off x="3355587" y="2377740"/>
            <a:ext cx="3352252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SENESCENCE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BA1481DC-299B-EF1F-807F-4B32F5CC9795}"/>
              </a:ext>
            </a:extLst>
          </p:cNvPr>
          <p:cNvSpPr txBox="1"/>
          <p:nvPr/>
        </p:nvSpPr>
        <p:spPr>
          <a:xfrm>
            <a:off x="3355588" y="3477306"/>
            <a:ext cx="3352250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INFEKCE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id="{5DCF7BF0-3BB3-25EB-1F77-B6AB9111DB61}"/>
              </a:ext>
            </a:extLst>
          </p:cNvPr>
          <p:cNvSpPr txBox="1"/>
          <p:nvPr/>
        </p:nvSpPr>
        <p:spPr>
          <a:xfrm>
            <a:off x="3355587" y="2927523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MALPERFÚZE</a:t>
            </a: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6979E310-C19C-9C41-BDC4-545FE36BD632}"/>
              </a:ext>
            </a:extLst>
          </p:cNvPr>
          <p:cNvSpPr txBox="1"/>
          <p:nvPr/>
        </p:nvSpPr>
        <p:spPr>
          <a:xfrm>
            <a:off x="3355588" y="1827957"/>
            <a:ext cx="3352252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NADMĚRNÁ DISTENZE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1E910CD4-C151-3856-96DF-66651430EC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2" t="25218" r="33810" b="25281"/>
          <a:stretch/>
        </p:blipFill>
        <p:spPr>
          <a:xfrm rot="16200000">
            <a:off x="6651965" y="4415574"/>
            <a:ext cx="1523896" cy="2217125"/>
          </a:xfrm>
          <a:prstGeom prst="rect">
            <a:avLst/>
          </a:prstGeom>
        </p:spPr>
      </p:pic>
      <p:pic>
        <p:nvPicPr>
          <p:cNvPr id="33" name="Bildobjekt 20">
            <a:extLst>
              <a:ext uri="{FF2B5EF4-FFF2-40B4-BE49-F238E27FC236}">
                <a16:creationId xmlns:a16="http://schemas.microsoft.com/office/drawing/2014/main" id="{BDD424DA-1F3E-E924-4898-0891480C6C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036" t="30011" r="13481" b="33936"/>
          <a:stretch/>
        </p:blipFill>
        <p:spPr>
          <a:xfrm rot="18038661">
            <a:off x="8063801" y="4516120"/>
            <a:ext cx="289422" cy="8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914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28">
            <a:extLst>
              <a:ext uri="{FF2B5EF4-FFF2-40B4-BE49-F238E27FC236}">
                <a16:creationId xmlns:a16="http://schemas.microsoft.com/office/drawing/2014/main" id="{1060CD7C-1781-EF5A-39B9-59D283F955F7}"/>
              </a:ext>
            </a:extLst>
          </p:cNvPr>
          <p:cNvGrpSpPr/>
          <p:nvPr/>
        </p:nvGrpSpPr>
        <p:grpSpPr>
          <a:xfrm flipH="1">
            <a:off x="7497925" y="1865365"/>
            <a:ext cx="1716240" cy="2657307"/>
            <a:chOff x="4319628" y="865736"/>
            <a:chExt cx="1716240" cy="2657307"/>
          </a:xfrm>
          <a:solidFill>
            <a:srgbClr val="FDE1D4"/>
          </a:solidFill>
        </p:grpSpPr>
        <p:sp>
          <p:nvSpPr>
            <p:cNvPr id="15" name="Pil: böjd 30">
              <a:extLst>
                <a:ext uri="{FF2B5EF4-FFF2-40B4-BE49-F238E27FC236}">
                  <a16:creationId xmlns:a16="http://schemas.microsoft.com/office/drawing/2014/main" id="{831F3751-B9F7-4A5B-76DC-7E737BFBAE3F}"/>
                </a:ext>
              </a:extLst>
            </p:cNvPr>
            <p:cNvSpPr/>
            <p:nvPr/>
          </p:nvSpPr>
          <p:spPr>
            <a:xfrm rot="5400000">
              <a:off x="4000784" y="1479646"/>
              <a:ext cx="2648994" cy="1421174"/>
            </a:xfrm>
            <a:prstGeom prst="bentArrow">
              <a:avLst>
                <a:gd name="adj1" fmla="val 10231"/>
                <a:gd name="adj2" fmla="val 9485"/>
                <a:gd name="adj3" fmla="val 14433"/>
                <a:gd name="adj4" fmla="val 521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Pil: böjd 31">
              <a:extLst>
                <a:ext uri="{FF2B5EF4-FFF2-40B4-BE49-F238E27FC236}">
                  <a16:creationId xmlns:a16="http://schemas.microsoft.com/office/drawing/2014/main" id="{EA67868B-DE9C-0965-D1E8-ABF70E465768}"/>
                </a:ext>
              </a:extLst>
            </p:cNvPr>
            <p:cNvSpPr/>
            <p:nvPr/>
          </p:nvSpPr>
          <p:spPr>
            <a:xfrm rot="5400000">
              <a:off x="4102908" y="1782356"/>
              <a:ext cx="2099316" cy="1382057"/>
            </a:xfrm>
            <a:prstGeom prst="bentArrow">
              <a:avLst>
                <a:gd name="adj1" fmla="val 9301"/>
                <a:gd name="adj2" fmla="val 8187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Pil: böjd 33">
              <a:extLst>
                <a:ext uri="{FF2B5EF4-FFF2-40B4-BE49-F238E27FC236}">
                  <a16:creationId xmlns:a16="http://schemas.microsoft.com/office/drawing/2014/main" id="{71492C7C-7A40-B60F-3711-FB3CECA6AEEE}"/>
                </a:ext>
              </a:extLst>
            </p:cNvPr>
            <p:cNvSpPr/>
            <p:nvPr/>
          </p:nvSpPr>
          <p:spPr>
            <a:xfrm rot="5400000">
              <a:off x="4259738" y="2040193"/>
              <a:ext cx="1501839" cy="1382059"/>
            </a:xfrm>
            <a:prstGeom prst="bentArrow">
              <a:avLst>
                <a:gd name="adj1" fmla="val 9539"/>
                <a:gd name="adj2" fmla="val 7474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Pil: böjd 34">
              <a:extLst>
                <a:ext uri="{FF2B5EF4-FFF2-40B4-BE49-F238E27FC236}">
                  <a16:creationId xmlns:a16="http://schemas.microsoft.com/office/drawing/2014/main" id="{E4FB9228-F40A-553D-45FA-8BFF66FEFD90}"/>
                </a:ext>
              </a:extLst>
            </p:cNvPr>
            <p:cNvSpPr/>
            <p:nvPr/>
          </p:nvSpPr>
          <p:spPr>
            <a:xfrm rot="5400000">
              <a:off x="4631208" y="2336406"/>
              <a:ext cx="919945" cy="1216007"/>
            </a:xfrm>
            <a:prstGeom prst="bentArrow">
              <a:avLst>
                <a:gd name="adj1" fmla="val 15596"/>
                <a:gd name="adj2" fmla="val 9986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SE ZATÍŽENOU ANAMNÉZOU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596817" y="2458946"/>
            <a:ext cx="2541320" cy="1200329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ANAMNÉZA SPONT. PŘEDČASNÉHO PORODU ČI POZDNÍHO POTRATU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951E15F3-B4D0-7472-12C3-50828AC42138}"/>
              </a:ext>
            </a:extLst>
          </p:cNvPr>
          <p:cNvSpPr txBox="1"/>
          <p:nvPr/>
        </p:nvSpPr>
        <p:spPr>
          <a:xfrm>
            <a:off x="8356046" y="2324773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ANTIFETÁLNÍ</a:t>
            </a:r>
            <a:r>
              <a:rPr lang="en-US" sz="2200" dirty="0">
                <a:latin typeface="Times New Roman"/>
                <a:ea typeface="+mn-ea"/>
                <a:cs typeface="Times New Roman"/>
              </a:rPr>
              <a:t> REJEKCE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F4BED2F2-F4CD-EBA3-F883-DF23D2685E7A}"/>
              </a:ext>
            </a:extLst>
          </p:cNvPr>
          <p:cNvSpPr txBox="1"/>
          <p:nvPr/>
        </p:nvSpPr>
        <p:spPr>
          <a:xfrm>
            <a:off x="8356045" y="3424339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NEZNÁMÉ PŘÍČINY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498A95EF-F1E7-6603-90D5-CFD2ACEB5D27}"/>
              </a:ext>
            </a:extLst>
          </p:cNvPr>
          <p:cNvSpPr txBox="1"/>
          <p:nvPr/>
        </p:nvSpPr>
        <p:spPr>
          <a:xfrm>
            <a:off x="8356046" y="2874556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STRES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305CF63F-C34C-9966-8B60-ED4D60B9A2F3}"/>
              </a:ext>
            </a:extLst>
          </p:cNvPr>
          <p:cNvSpPr txBox="1"/>
          <p:nvPr/>
        </p:nvSpPr>
        <p:spPr>
          <a:xfrm>
            <a:off x="8356047" y="1774990"/>
            <a:ext cx="3352249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DĚLOŽNÍ ČÍPEK</a:t>
            </a:r>
          </a:p>
        </p:txBody>
      </p:sp>
      <p:sp>
        <p:nvSpPr>
          <p:cNvPr id="19" name="Pil: nedåt 5">
            <a:extLst>
              <a:ext uri="{FF2B5EF4-FFF2-40B4-BE49-F238E27FC236}">
                <a16:creationId xmlns:a16="http://schemas.microsoft.com/office/drawing/2014/main" id="{9377BE9A-F31C-69A6-5837-168AD8FD57C0}"/>
              </a:ext>
            </a:extLst>
          </p:cNvPr>
          <p:cNvSpPr/>
          <p:nvPr/>
        </p:nvSpPr>
        <p:spPr>
          <a:xfrm>
            <a:off x="6681467" y="3776707"/>
            <a:ext cx="1668591" cy="1034870"/>
          </a:xfrm>
          <a:prstGeom prst="downArrow">
            <a:avLst>
              <a:gd name="adj1" fmla="val 69417"/>
              <a:gd name="adj2" fmla="val 28871"/>
            </a:avLst>
          </a:prstGeom>
          <a:solidFill>
            <a:srgbClr val="FDE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upp 28">
            <a:extLst>
              <a:ext uri="{FF2B5EF4-FFF2-40B4-BE49-F238E27FC236}">
                <a16:creationId xmlns:a16="http://schemas.microsoft.com/office/drawing/2014/main" id="{B3965F7F-12B1-E9FD-209F-1A5E87294CA1}"/>
              </a:ext>
            </a:extLst>
          </p:cNvPr>
          <p:cNvGrpSpPr/>
          <p:nvPr/>
        </p:nvGrpSpPr>
        <p:grpSpPr>
          <a:xfrm>
            <a:off x="5887551" y="1856108"/>
            <a:ext cx="1708963" cy="2657307"/>
            <a:chOff x="4319628" y="865736"/>
            <a:chExt cx="1716240" cy="2657307"/>
          </a:xfrm>
          <a:solidFill>
            <a:srgbClr val="FDE1D4"/>
          </a:solidFill>
        </p:grpSpPr>
        <p:sp>
          <p:nvSpPr>
            <p:cNvPr id="21" name="Pil: böjd 30">
              <a:extLst>
                <a:ext uri="{FF2B5EF4-FFF2-40B4-BE49-F238E27FC236}">
                  <a16:creationId xmlns:a16="http://schemas.microsoft.com/office/drawing/2014/main" id="{309394DB-C7EE-D71E-6350-E8022DFCF9A4}"/>
                </a:ext>
              </a:extLst>
            </p:cNvPr>
            <p:cNvSpPr/>
            <p:nvPr/>
          </p:nvSpPr>
          <p:spPr>
            <a:xfrm rot="5400000">
              <a:off x="4000784" y="1479646"/>
              <a:ext cx="2648994" cy="1421174"/>
            </a:xfrm>
            <a:prstGeom prst="bentArrow">
              <a:avLst>
                <a:gd name="adj1" fmla="val 10231"/>
                <a:gd name="adj2" fmla="val 9485"/>
                <a:gd name="adj3" fmla="val 14433"/>
                <a:gd name="adj4" fmla="val 521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Pil: böjd 31">
              <a:extLst>
                <a:ext uri="{FF2B5EF4-FFF2-40B4-BE49-F238E27FC236}">
                  <a16:creationId xmlns:a16="http://schemas.microsoft.com/office/drawing/2014/main" id="{74C5CA0B-CA46-90EF-22C6-C5FE4A0CB492}"/>
                </a:ext>
              </a:extLst>
            </p:cNvPr>
            <p:cNvSpPr/>
            <p:nvPr/>
          </p:nvSpPr>
          <p:spPr>
            <a:xfrm rot="5400000">
              <a:off x="4102908" y="1782356"/>
              <a:ext cx="2099316" cy="1382057"/>
            </a:xfrm>
            <a:prstGeom prst="bentArrow">
              <a:avLst>
                <a:gd name="adj1" fmla="val 9301"/>
                <a:gd name="adj2" fmla="val 8187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Pil: böjd 33">
              <a:extLst>
                <a:ext uri="{FF2B5EF4-FFF2-40B4-BE49-F238E27FC236}">
                  <a16:creationId xmlns:a16="http://schemas.microsoft.com/office/drawing/2014/main" id="{62190C82-D521-CE10-6635-1E3E1283045E}"/>
                </a:ext>
              </a:extLst>
            </p:cNvPr>
            <p:cNvSpPr/>
            <p:nvPr/>
          </p:nvSpPr>
          <p:spPr>
            <a:xfrm rot="5400000">
              <a:off x="4259738" y="2040193"/>
              <a:ext cx="1501839" cy="1382059"/>
            </a:xfrm>
            <a:prstGeom prst="bentArrow">
              <a:avLst>
                <a:gd name="adj1" fmla="val 9539"/>
                <a:gd name="adj2" fmla="val 7474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Pil: böjd 34">
              <a:extLst>
                <a:ext uri="{FF2B5EF4-FFF2-40B4-BE49-F238E27FC236}">
                  <a16:creationId xmlns:a16="http://schemas.microsoft.com/office/drawing/2014/main" id="{BC09804F-7B5C-BE7A-BC0C-F4294094B1F6}"/>
                </a:ext>
              </a:extLst>
            </p:cNvPr>
            <p:cNvSpPr/>
            <p:nvPr/>
          </p:nvSpPr>
          <p:spPr>
            <a:xfrm rot="5400000">
              <a:off x="4631208" y="2336406"/>
              <a:ext cx="919945" cy="1216007"/>
            </a:xfrm>
            <a:prstGeom prst="bentArrow">
              <a:avLst>
                <a:gd name="adj1" fmla="val 15596"/>
                <a:gd name="adj2" fmla="val 9986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6" name="Rektangel 4">
            <a:extLst>
              <a:ext uri="{FF2B5EF4-FFF2-40B4-BE49-F238E27FC236}">
                <a16:creationId xmlns:a16="http://schemas.microsoft.com/office/drawing/2014/main" id="{25DCB510-3C27-F118-90B8-CD2314FA53FD}"/>
              </a:ext>
            </a:extLst>
          </p:cNvPr>
          <p:cNvSpPr/>
          <p:nvPr/>
        </p:nvSpPr>
        <p:spPr>
          <a:xfrm>
            <a:off x="6733767" y="3834204"/>
            <a:ext cx="1563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SPOLEČNÁ</a:t>
            </a:r>
          </a:p>
          <a:p>
            <a:pPr algn="ctr"/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KONEČNÁ </a:t>
            </a:r>
          </a:p>
          <a:p>
            <a:pPr algn="ctr"/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CESTA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20870F8B-8F45-CF02-35EA-365641B2E26C}"/>
              </a:ext>
            </a:extLst>
          </p:cNvPr>
          <p:cNvSpPr txBox="1"/>
          <p:nvPr/>
        </p:nvSpPr>
        <p:spPr>
          <a:xfrm>
            <a:off x="3355587" y="2377740"/>
            <a:ext cx="3352252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SENESCENCE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BA1481DC-299B-EF1F-807F-4B32F5CC9795}"/>
              </a:ext>
            </a:extLst>
          </p:cNvPr>
          <p:cNvSpPr txBox="1"/>
          <p:nvPr/>
        </p:nvSpPr>
        <p:spPr>
          <a:xfrm>
            <a:off x="3355588" y="3477306"/>
            <a:ext cx="3352250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INFEKCE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id="{5DCF7BF0-3BB3-25EB-1F77-B6AB9111DB61}"/>
              </a:ext>
            </a:extLst>
          </p:cNvPr>
          <p:cNvSpPr txBox="1"/>
          <p:nvPr/>
        </p:nvSpPr>
        <p:spPr>
          <a:xfrm>
            <a:off x="3355587" y="2927523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MALPERFÚZE</a:t>
            </a: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6979E310-C19C-9C41-BDC4-545FE36BD632}"/>
              </a:ext>
            </a:extLst>
          </p:cNvPr>
          <p:cNvSpPr txBox="1"/>
          <p:nvPr/>
        </p:nvSpPr>
        <p:spPr>
          <a:xfrm>
            <a:off x="3355588" y="1827957"/>
            <a:ext cx="3352252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NADMĚRNÁ DISTENZE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1E910CD4-C151-3856-96DF-66651430EC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2" t="25218" r="33810" b="25281"/>
          <a:stretch/>
        </p:blipFill>
        <p:spPr>
          <a:xfrm rot="16200000">
            <a:off x="6651965" y="4415574"/>
            <a:ext cx="1523896" cy="2217125"/>
          </a:xfrm>
          <a:prstGeom prst="rect">
            <a:avLst/>
          </a:prstGeom>
        </p:spPr>
      </p:pic>
      <p:pic>
        <p:nvPicPr>
          <p:cNvPr id="33" name="Bildobjekt 20">
            <a:extLst>
              <a:ext uri="{FF2B5EF4-FFF2-40B4-BE49-F238E27FC236}">
                <a16:creationId xmlns:a16="http://schemas.microsoft.com/office/drawing/2014/main" id="{BDD424DA-1F3E-E924-4898-0891480C6C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036" t="30011" r="13481" b="33936"/>
          <a:stretch/>
        </p:blipFill>
        <p:spPr>
          <a:xfrm rot="18038661">
            <a:off x="8063801" y="4516120"/>
            <a:ext cx="289422" cy="870025"/>
          </a:xfrm>
          <a:prstGeom prst="rect">
            <a:avLst/>
          </a:prstGeom>
        </p:spPr>
      </p:pic>
      <p:pic>
        <p:nvPicPr>
          <p:cNvPr id="2" name="Obrázek 1" descr="Obsah obrázku snímek obrazovky, Grafika, Obdélník, design&#10;&#10;Popis byl vytvořen automaticky">
            <a:extLst>
              <a:ext uri="{FF2B5EF4-FFF2-40B4-BE49-F238E27FC236}">
                <a16:creationId xmlns:a16="http://schemas.microsoft.com/office/drawing/2014/main" id="{C438B6ED-FE64-2D2E-087F-67F598E400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125" t="23299" r="32911" b="54965"/>
          <a:stretch/>
        </p:blipFill>
        <p:spPr>
          <a:xfrm rot="19920802">
            <a:off x="9024960" y="4655937"/>
            <a:ext cx="2173426" cy="118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483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28">
            <a:extLst>
              <a:ext uri="{FF2B5EF4-FFF2-40B4-BE49-F238E27FC236}">
                <a16:creationId xmlns:a16="http://schemas.microsoft.com/office/drawing/2014/main" id="{1060CD7C-1781-EF5A-39B9-59D283F955F7}"/>
              </a:ext>
            </a:extLst>
          </p:cNvPr>
          <p:cNvGrpSpPr/>
          <p:nvPr/>
        </p:nvGrpSpPr>
        <p:grpSpPr>
          <a:xfrm flipH="1">
            <a:off x="7497925" y="1865365"/>
            <a:ext cx="1716240" cy="2657307"/>
            <a:chOff x="4319628" y="865736"/>
            <a:chExt cx="1716240" cy="2657307"/>
          </a:xfrm>
          <a:solidFill>
            <a:srgbClr val="FDE1D4"/>
          </a:solidFill>
        </p:grpSpPr>
        <p:sp>
          <p:nvSpPr>
            <p:cNvPr id="15" name="Pil: böjd 30">
              <a:extLst>
                <a:ext uri="{FF2B5EF4-FFF2-40B4-BE49-F238E27FC236}">
                  <a16:creationId xmlns:a16="http://schemas.microsoft.com/office/drawing/2014/main" id="{831F3751-B9F7-4A5B-76DC-7E737BFBAE3F}"/>
                </a:ext>
              </a:extLst>
            </p:cNvPr>
            <p:cNvSpPr/>
            <p:nvPr/>
          </p:nvSpPr>
          <p:spPr>
            <a:xfrm rot="5400000">
              <a:off x="4000784" y="1479646"/>
              <a:ext cx="2648994" cy="1421174"/>
            </a:xfrm>
            <a:prstGeom prst="bentArrow">
              <a:avLst>
                <a:gd name="adj1" fmla="val 10231"/>
                <a:gd name="adj2" fmla="val 9485"/>
                <a:gd name="adj3" fmla="val 14433"/>
                <a:gd name="adj4" fmla="val 521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Pil: böjd 31">
              <a:extLst>
                <a:ext uri="{FF2B5EF4-FFF2-40B4-BE49-F238E27FC236}">
                  <a16:creationId xmlns:a16="http://schemas.microsoft.com/office/drawing/2014/main" id="{EA67868B-DE9C-0965-D1E8-ABF70E465768}"/>
                </a:ext>
              </a:extLst>
            </p:cNvPr>
            <p:cNvSpPr/>
            <p:nvPr/>
          </p:nvSpPr>
          <p:spPr>
            <a:xfrm rot="5400000">
              <a:off x="4102908" y="1782356"/>
              <a:ext cx="2099316" cy="1382057"/>
            </a:xfrm>
            <a:prstGeom prst="bentArrow">
              <a:avLst>
                <a:gd name="adj1" fmla="val 9301"/>
                <a:gd name="adj2" fmla="val 8187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Pil: böjd 33">
              <a:extLst>
                <a:ext uri="{FF2B5EF4-FFF2-40B4-BE49-F238E27FC236}">
                  <a16:creationId xmlns:a16="http://schemas.microsoft.com/office/drawing/2014/main" id="{71492C7C-7A40-B60F-3711-FB3CECA6AEEE}"/>
                </a:ext>
              </a:extLst>
            </p:cNvPr>
            <p:cNvSpPr/>
            <p:nvPr/>
          </p:nvSpPr>
          <p:spPr>
            <a:xfrm rot="5400000">
              <a:off x="4259738" y="2040193"/>
              <a:ext cx="1501839" cy="1382059"/>
            </a:xfrm>
            <a:prstGeom prst="bentArrow">
              <a:avLst>
                <a:gd name="adj1" fmla="val 9539"/>
                <a:gd name="adj2" fmla="val 7474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Pil: böjd 34">
              <a:extLst>
                <a:ext uri="{FF2B5EF4-FFF2-40B4-BE49-F238E27FC236}">
                  <a16:creationId xmlns:a16="http://schemas.microsoft.com/office/drawing/2014/main" id="{E4FB9228-F40A-553D-45FA-8BFF66FEFD90}"/>
                </a:ext>
              </a:extLst>
            </p:cNvPr>
            <p:cNvSpPr/>
            <p:nvPr/>
          </p:nvSpPr>
          <p:spPr>
            <a:xfrm rot="5400000">
              <a:off x="4631208" y="2336406"/>
              <a:ext cx="919945" cy="1216007"/>
            </a:xfrm>
            <a:prstGeom prst="bentArrow">
              <a:avLst>
                <a:gd name="adj1" fmla="val 15596"/>
                <a:gd name="adj2" fmla="val 9986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SE ZATÍŽENOU ANAMNÉZOU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596817" y="2458946"/>
            <a:ext cx="2541320" cy="1200329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ANAMNÉZA SPONT. PŘEDČASNÉHO PORODU ČI POZDNÍHO POTRATU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951E15F3-B4D0-7472-12C3-50828AC42138}"/>
              </a:ext>
            </a:extLst>
          </p:cNvPr>
          <p:cNvSpPr txBox="1"/>
          <p:nvPr/>
        </p:nvSpPr>
        <p:spPr>
          <a:xfrm>
            <a:off x="8356046" y="2324773"/>
            <a:ext cx="3352251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ANTIFETÁLNÍ</a:t>
            </a:r>
            <a:r>
              <a:rPr lang="en-US" sz="2200" dirty="0">
                <a:latin typeface="Times New Roman"/>
                <a:ea typeface="+mn-ea"/>
                <a:cs typeface="Times New Roman"/>
              </a:rPr>
              <a:t> REJEKCE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F4BED2F2-F4CD-EBA3-F883-DF23D2685E7A}"/>
              </a:ext>
            </a:extLst>
          </p:cNvPr>
          <p:cNvSpPr txBox="1"/>
          <p:nvPr/>
        </p:nvSpPr>
        <p:spPr>
          <a:xfrm>
            <a:off x="8356045" y="3424339"/>
            <a:ext cx="3352251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NEZNÁMÉ PŘÍČINY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498A95EF-F1E7-6603-90D5-CFD2ACEB5D27}"/>
              </a:ext>
            </a:extLst>
          </p:cNvPr>
          <p:cNvSpPr txBox="1"/>
          <p:nvPr/>
        </p:nvSpPr>
        <p:spPr>
          <a:xfrm>
            <a:off x="8356046" y="2874556"/>
            <a:ext cx="3352251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STRES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305CF63F-C34C-9966-8B60-ED4D60B9A2F3}"/>
              </a:ext>
            </a:extLst>
          </p:cNvPr>
          <p:cNvSpPr txBox="1"/>
          <p:nvPr/>
        </p:nvSpPr>
        <p:spPr>
          <a:xfrm>
            <a:off x="8356047" y="1774990"/>
            <a:ext cx="3352249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DĚLOŽNÍ ČÍPEK</a:t>
            </a:r>
          </a:p>
        </p:txBody>
      </p:sp>
      <p:sp>
        <p:nvSpPr>
          <p:cNvPr id="19" name="Pil: nedåt 5">
            <a:extLst>
              <a:ext uri="{FF2B5EF4-FFF2-40B4-BE49-F238E27FC236}">
                <a16:creationId xmlns:a16="http://schemas.microsoft.com/office/drawing/2014/main" id="{9377BE9A-F31C-69A6-5837-168AD8FD57C0}"/>
              </a:ext>
            </a:extLst>
          </p:cNvPr>
          <p:cNvSpPr/>
          <p:nvPr/>
        </p:nvSpPr>
        <p:spPr>
          <a:xfrm>
            <a:off x="6681467" y="3776707"/>
            <a:ext cx="1668591" cy="1034870"/>
          </a:xfrm>
          <a:prstGeom prst="downArrow">
            <a:avLst>
              <a:gd name="adj1" fmla="val 69417"/>
              <a:gd name="adj2" fmla="val 28871"/>
            </a:avLst>
          </a:prstGeom>
          <a:solidFill>
            <a:srgbClr val="FDE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upp 28">
            <a:extLst>
              <a:ext uri="{FF2B5EF4-FFF2-40B4-BE49-F238E27FC236}">
                <a16:creationId xmlns:a16="http://schemas.microsoft.com/office/drawing/2014/main" id="{B3965F7F-12B1-E9FD-209F-1A5E87294CA1}"/>
              </a:ext>
            </a:extLst>
          </p:cNvPr>
          <p:cNvGrpSpPr/>
          <p:nvPr/>
        </p:nvGrpSpPr>
        <p:grpSpPr>
          <a:xfrm>
            <a:off x="5887551" y="1856108"/>
            <a:ext cx="1708963" cy="2657307"/>
            <a:chOff x="4319628" y="865736"/>
            <a:chExt cx="1716240" cy="2657307"/>
          </a:xfrm>
          <a:solidFill>
            <a:srgbClr val="FDE1D4"/>
          </a:solidFill>
        </p:grpSpPr>
        <p:sp>
          <p:nvSpPr>
            <p:cNvPr id="21" name="Pil: böjd 30">
              <a:extLst>
                <a:ext uri="{FF2B5EF4-FFF2-40B4-BE49-F238E27FC236}">
                  <a16:creationId xmlns:a16="http://schemas.microsoft.com/office/drawing/2014/main" id="{309394DB-C7EE-D71E-6350-E8022DFCF9A4}"/>
                </a:ext>
              </a:extLst>
            </p:cNvPr>
            <p:cNvSpPr/>
            <p:nvPr/>
          </p:nvSpPr>
          <p:spPr>
            <a:xfrm rot="5400000">
              <a:off x="4000784" y="1479646"/>
              <a:ext cx="2648994" cy="1421174"/>
            </a:xfrm>
            <a:prstGeom prst="bentArrow">
              <a:avLst>
                <a:gd name="adj1" fmla="val 10231"/>
                <a:gd name="adj2" fmla="val 9485"/>
                <a:gd name="adj3" fmla="val 14433"/>
                <a:gd name="adj4" fmla="val 521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Pil: böjd 31">
              <a:extLst>
                <a:ext uri="{FF2B5EF4-FFF2-40B4-BE49-F238E27FC236}">
                  <a16:creationId xmlns:a16="http://schemas.microsoft.com/office/drawing/2014/main" id="{74C5CA0B-CA46-90EF-22C6-C5FE4A0CB492}"/>
                </a:ext>
              </a:extLst>
            </p:cNvPr>
            <p:cNvSpPr/>
            <p:nvPr/>
          </p:nvSpPr>
          <p:spPr>
            <a:xfrm rot="5400000">
              <a:off x="4102908" y="1782356"/>
              <a:ext cx="2099316" cy="1382057"/>
            </a:xfrm>
            <a:prstGeom prst="bentArrow">
              <a:avLst>
                <a:gd name="adj1" fmla="val 9301"/>
                <a:gd name="adj2" fmla="val 8187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Pil: böjd 33">
              <a:extLst>
                <a:ext uri="{FF2B5EF4-FFF2-40B4-BE49-F238E27FC236}">
                  <a16:creationId xmlns:a16="http://schemas.microsoft.com/office/drawing/2014/main" id="{62190C82-D521-CE10-6635-1E3E1283045E}"/>
                </a:ext>
              </a:extLst>
            </p:cNvPr>
            <p:cNvSpPr/>
            <p:nvPr/>
          </p:nvSpPr>
          <p:spPr>
            <a:xfrm rot="5400000">
              <a:off x="4259738" y="2040193"/>
              <a:ext cx="1501839" cy="1382059"/>
            </a:xfrm>
            <a:prstGeom prst="bentArrow">
              <a:avLst>
                <a:gd name="adj1" fmla="val 9539"/>
                <a:gd name="adj2" fmla="val 7474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Pil: böjd 34">
              <a:extLst>
                <a:ext uri="{FF2B5EF4-FFF2-40B4-BE49-F238E27FC236}">
                  <a16:creationId xmlns:a16="http://schemas.microsoft.com/office/drawing/2014/main" id="{BC09804F-7B5C-BE7A-BC0C-F4294094B1F6}"/>
                </a:ext>
              </a:extLst>
            </p:cNvPr>
            <p:cNvSpPr/>
            <p:nvPr/>
          </p:nvSpPr>
          <p:spPr>
            <a:xfrm rot="5400000">
              <a:off x="4631208" y="2336406"/>
              <a:ext cx="919945" cy="1216007"/>
            </a:xfrm>
            <a:prstGeom prst="bentArrow">
              <a:avLst>
                <a:gd name="adj1" fmla="val 15596"/>
                <a:gd name="adj2" fmla="val 9986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6" name="Rektangel 4">
            <a:extLst>
              <a:ext uri="{FF2B5EF4-FFF2-40B4-BE49-F238E27FC236}">
                <a16:creationId xmlns:a16="http://schemas.microsoft.com/office/drawing/2014/main" id="{25DCB510-3C27-F118-90B8-CD2314FA53FD}"/>
              </a:ext>
            </a:extLst>
          </p:cNvPr>
          <p:cNvSpPr/>
          <p:nvPr/>
        </p:nvSpPr>
        <p:spPr>
          <a:xfrm>
            <a:off x="6733767" y="3834204"/>
            <a:ext cx="1563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SPOLEČNÁ</a:t>
            </a:r>
          </a:p>
          <a:p>
            <a:pPr algn="ctr"/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KONEČNÁ </a:t>
            </a:r>
          </a:p>
          <a:p>
            <a:pPr algn="ctr"/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CESTA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20870F8B-8F45-CF02-35EA-365641B2E26C}"/>
              </a:ext>
            </a:extLst>
          </p:cNvPr>
          <p:cNvSpPr txBox="1"/>
          <p:nvPr/>
        </p:nvSpPr>
        <p:spPr>
          <a:xfrm>
            <a:off x="3355587" y="2377740"/>
            <a:ext cx="3352252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SENESCENCE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BA1481DC-299B-EF1F-807F-4B32F5CC9795}"/>
              </a:ext>
            </a:extLst>
          </p:cNvPr>
          <p:cNvSpPr txBox="1"/>
          <p:nvPr/>
        </p:nvSpPr>
        <p:spPr>
          <a:xfrm>
            <a:off x="3355588" y="3477306"/>
            <a:ext cx="335225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INFEKCE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id="{5DCF7BF0-3BB3-25EB-1F77-B6AB9111DB61}"/>
              </a:ext>
            </a:extLst>
          </p:cNvPr>
          <p:cNvSpPr txBox="1"/>
          <p:nvPr/>
        </p:nvSpPr>
        <p:spPr>
          <a:xfrm>
            <a:off x="3355587" y="2927523"/>
            <a:ext cx="3352251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MALPERFÚZE</a:t>
            </a: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6979E310-C19C-9C41-BDC4-545FE36BD632}"/>
              </a:ext>
            </a:extLst>
          </p:cNvPr>
          <p:cNvSpPr txBox="1"/>
          <p:nvPr/>
        </p:nvSpPr>
        <p:spPr>
          <a:xfrm>
            <a:off x="3355588" y="1827957"/>
            <a:ext cx="3352252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NADMĚRNÁ DISTENZE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1E910CD4-C151-3856-96DF-66651430EC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2" t="25218" r="33810" b="25281"/>
          <a:stretch/>
        </p:blipFill>
        <p:spPr>
          <a:xfrm rot="16200000">
            <a:off x="6651965" y="4415574"/>
            <a:ext cx="1523896" cy="2217125"/>
          </a:xfrm>
          <a:prstGeom prst="rect">
            <a:avLst/>
          </a:prstGeom>
        </p:spPr>
      </p:pic>
      <p:pic>
        <p:nvPicPr>
          <p:cNvPr id="33" name="Bildobjekt 20">
            <a:extLst>
              <a:ext uri="{FF2B5EF4-FFF2-40B4-BE49-F238E27FC236}">
                <a16:creationId xmlns:a16="http://schemas.microsoft.com/office/drawing/2014/main" id="{BDD424DA-1F3E-E924-4898-0891480C6C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036" t="30011" r="13481" b="33936"/>
          <a:stretch/>
        </p:blipFill>
        <p:spPr>
          <a:xfrm rot="18038661">
            <a:off x="8063801" y="4516120"/>
            <a:ext cx="289422" cy="870025"/>
          </a:xfrm>
          <a:prstGeom prst="rect">
            <a:avLst/>
          </a:prstGeom>
        </p:spPr>
      </p:pic>
      <p:pic>
        <p:nvPicPr>
          <p:cNvPr id="35" name="Obrázek 34" descr="Obsah obrázku snímek obrazovky, Grafika, Obdélník, design&#10;&#10;Popis byl vytvořen automaticky">
            <a:extLst>
              <a:ext uri="{FF2B5EF4-FFF2-40B4-BE49-F238E27FC236}">
                <a16:creationId xmlns:a16="http://schemas.microsoft.com/office/drawing/2014/main" id="{CE8409D2-2F7B-9357-B2AC-3BDD5DE867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125" t="23299" r="32911" b="54965"/>
          <a:stretch/>
        </p:blipFill>
        <p:spPr>
          <a:xfrm rot="19920802">
            <a:off x="9024960" y="4655937"/>
            <a:ext cx="2173426" cy="118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469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28">
            <a:extLst>
              <a:ext uri="{FF2B5EF4-FFF2-40B4-BE49-F238E27FC236}">
                <a16:creationId xmlns:a16="http://schemas.microsoft.com/office/drawing/2014/main" id="{1060CD7C-1781-EF5A-39B9-59D283F955F7}"/>
              </a:ext>
            </a:extLst>
          </p:cNvPr>
          <p:cNvGrpSpPr/>
          <p:nvPr/>
        </p:nvGrpSpPr>
        <p:grpSpPr>
          <a:xfrm flipH="1">
            <a:off x="7497925" y="1865365"/>
            <a:ext cx="1716240" cy="2657307"/>
            <a:chOff x="4319628" y="865736"/>
            <a:chExt cx="1716240" cy="2657307"/>
          </a:xfrm>
          <a:solidFill>
            <a:srgbClr val="FDE1D4"/>
          </a:solidFill>
        </p:grpSpPr>
        <p:sp>
          <p:nvSpPr>
            <p:cNvPr id="15" name="Pil: böjd 30">
              <a:extLst>
                <a:ext uri="{FF2B5EF4-FFF2-40B4-BE49-F238E27FC236}">
                  <a16:creationId xmlns:a16="http://schemas.microsoft.com/office/drawing/2014/main" id="{831F3751-B9F7-4A5B-76DC-7E737BFBAE3F}"/>
                </a:ext>
              </a:extLst>
            </p:cNvPr>
            <p:cNvSpPr/>
            <p:nvPr/>
          </p:nvSpPr>
          <p:spPr>
            <a:xfrm rot="5400000">
              <a:off x="4000784" y="1479646"/>
              <a:ext cx="2648994" cy="1421174"/>
            </a:xfrm>
            <a:prstGeom prst="bentArrow">
              <a:avLst>
                <a:gd name="adj1" fmla="val 10231"/>
                <a:gd name="adj2" fmla="val 9485"/>
                <a:gd name="adj3" fmla="val 14433"/>
                <a:gd name="adj4" fmla="val 521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Pil: böjd 31">
              <a:extLst>
                <a:ext uri="{FF2B5EF4-FFF2-40B4-BE49-F238E27FC236}">
                  <a16:creationId xmlns:a16="http://schemas.microsoft.com/office/drawing/2014/main" id="{EA67868B-DE9C-0965-D1E8-ABF70E465768}"/>
                </a:ext>
              </a:extLst>
            </p:cNvPr>
            <p:cNvSpPr/>
            <p:nvPr/>
          </p:nvSpPr>
          <p:spPr>
            <a:xfrm rot="5400000">
              <a:off x="4102908" y="1782356"/>
              <a:ext cx="2099316" cy="1382057"/>
            </a:xfrm>
            <a:prstGeom prst="bentArrow">
              <a:avLst>
                <a:gd name="adj1" fmla="val 9301"/>
                <a:gd name="adj2" fmla="val 8187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Pil: böjd 33">
              <a:extLst>
                <a:ext uri="{FF2B5EF4-FFF2-40B4-BE49-F238E27FC236}">
                  <a16:creationId xmlns:a16="http://schemas.microsoft.com/office/drawing/2014/main" id="{71492C7C-7A40-B60F-3711-FB3CECA6AEEE}"/>
                </a:ext>
              </a:extLst>
            </p:cNvPr>
            <p:cNvSpPr/>
            <p:nvPr/>
          </p:nvSpPr>
          <p:spPr>
            <a:xfrm rot="5400000">
              <a:off x="4259738" y="2040193"/>
              <a:ext cx="1501839" cy="1382059"/>
            </a:xfrm>
            <a:prstGeom prst="bentArrow">
              <a:avLst>
                <a:gd name="adj1" fmla="val 9539"/>
                <a:gd name="adj2" fmla="val 7474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Pil: böjd 34">
              <a:extLst>
                <a:ext uri="{FF2B5EF4-FFF2-40B4-BE49-F238E27FC236}">
                  <a16:creationId xmlns:a16="http://schemas.microsoft.com/office/drawing/2014/main" id="{E4FB9228-F40A-553D-45FA-8BFF66FEFD90}"/>
                </a:ext>
              </a:extLst>
            </p:cNvPr>
            <p:cNvSpPr/>
            <p:nvPr/>
          </p:nvSpPr>
          <p:spPr>
            <a:xfrm rot="5400000">
              <a:off x="4631208" y="2336406"/>
              <a:ext cx="919945" cy="1216007"/>
            </a:xfrm>
            <a:prstGeom prst="bentArrow">
              <a:avLst>
                <a:gd name="adj1" fmla="val 15596"/>
                <a:gd name="adj2" fmla="val 9986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SE ZATÍŽENOU ANAMNÉZOU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951E15F3-B4D0-7472-12C3-50828AC42138}"/>
              </a:ext>
            </a:extLst>
          </p:cNvPr>
          <p:cNvSpPr txBox="1"/>
          <p:nvPr/>
        </p:nvSpPr>
        <p:spPr>
          <a:xfrm>
            <a:off x="8356046" y="2324773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ANTIFETÁLNÍ</a:t>
            </a:r>
            <a:r>
              <a:rPr lang="en-US" sz="2200" dirty="0">
                <a:latin typeface="Times New Roman"/>
                <a:ea typeface="+mn-ea"/>
                <a:cs typeface="Times New Roman"/>
              </a:rPr>
              <a:t> REJEKCE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F4BED2F2-F4CD-EBA3-F883-DF23D2685E7A}"/>
              </a:ext>
            </a:extLst>
          </p:cNvPr>
          <p:cNvSpPr txBox="1"/>
          <p:nvPr/>
        </p:nvSpPr>
        <p:spPr>
          <a:xfrm>
            <a:off x="8356045" y="3424339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NEZNÁMÉ PŘÍČINY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498A95EF-F1E7-6603-90D5-CFD2ACEB5D27}"/>
              </a:ext>
            </a:extLst>
          </p:cNvPr>
          <p:cNvSpPr txBox="1"/>
          <p:nvPr/>
        </p:nvSpPr>
        <p:spPr>
          <a:xfrm>
            <a:off x="8356046" y="2874556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STRES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305CF63F-C34C-9966-8B60-ED4D60B9A2F3}"/>
              </a:ext>
            </a:extLst>
          </p:cNvPr>
          <p:cNvSpPr txBox="1"/>
          <p:nvPr/>
        </p:nvSpPr>
        <p:spPr>
          <a:xfrm>
            <a:off x="8356047" y="1774990"/>
            <a:ext cx="3352249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DĚLOŽNÍ ČÍPEK</a:t>
            </a:r>
          </a:p>
        </p:txBody>
      </p:sp>
      <p:sp>
        <p:nvSpPr>
          <p:cNvPr id="19" name="Pil: nedåt 5">
            <a:extLst>
              <a:ext uri="{FF2B5EF4-FFF2-40B4-BE49-F238E27FC236}">
                <a16:creationId xmlns:a16="http://schemas.microsoft.com/office/drawing/2014/main" id="{9377BE9A-F31C-69A6-5837-168AD8FD57C0}"/>
              </a:ext>
            </a:extLst>
          </p:cNvPr>
          <p:cNvSpPr/>
          <p:nvPr/>
        </p:nvSpPr>
        <p:spPr>
          <a:xfrm>
            <a:off x="6681467" y="3776707"/>
            <a:ext cx="1668591" cy="1034870"/>
          </a:xfrm>
          <a:prstGeom prst="downArrow">
            <a:avLst>
              <a:gd name="adj1" fmla="val 69417"/>
              <a:gd name="adj2" fmla="val 28871"/>
            </a:avLst>
          </a:prstGeom>
          <a:solidFill>
            <a:srgbClr val="FDE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upp 28">
            <a:extLst>
              <a:ext uri="{FF2B5EF4-FFF2-40B4-BE49-F238E27FC236}">
                <a16:creationId xmlns:a16="http://schemas.microsoft.com/office/drawing/2014/main" id="{B3965F7F-12B1-E9FD-209F-1A5E87294CA1}"/>
              </a:ext>
            </a:extLst>
          </p:cNvPr>
          <p:cNvGrpSpPr/>
          <p:nvPr/>
        </p:nvGrpSpPr>
        <p:grpSpPr>
          <a:xfrm>
            <a:off x="5887551" y="1856108"/>
            <a:ext cx="1708963" cy="2657307"/>
            <a:chOff x="4319628" y="865736"/>
            <a:chExt cx="1716240" cy="2657307"/>
          </a:xfrm>
          <a:solidFill>
            <a:srgbClr val="FDE1D4"/>
          </a:solidFill>
        </p:grpSpPr>
        <p:sp>
          <p:nvSpPr>
            <p:cNvPr id="21" name="Pil: böjd 30">
              <a:extLst>
                <a:ext uri="{FF2B5EF4-FFF2-40B4-BE49-F238E27FC236}">
                  <a16:creationId xmlns:a16="http://schemas.microsoft.com/office/drawing/2014/main" id="{309394DB-C7EE-D71E-6350-E8022DFCF9A4}"/>
                </a:ext>
              </a:extLst>
            </p:cNvPr>
            <p:cNvSpPr/>
            <p:nvPr/>
          </p:nvSpPr>
          <p:spPr>
            <a:xfrm rot="5400000">
              <a:off x="4000784" y="1479646"/>
              <a:ext cx="2648994" cy="1421174"/>
            </a:xfrm>
            <a:prstGeom prst="bentArrow">
              <a:avLst>
                <a:gd name="adj1" fmla="val 10231"/>
                <a:gd name="adj2" fmla="val 9485"/>
                <a:gd name="adj3" fmla="val 14433"/>
                <a:gd name="adj4" fmla="val 521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Pil: böjd 31">
              <a:extLst>
                <a:ext uri="{FF2B5EF4-FFF2-40B4-BE49-F238E27FC236}">
                  <a16:creationId xmlns:a16="http://schemas.microsoft.com/office/drawing/2014/main" id="{74C5CA0B-CA46-90EF-22C6-C5FE4A0CB492}"/>
                </a:ext>
              </a:extLst>
            </p:cNvPr>
            <p:cNvSpPr/>
            <p:nvPr/>
          </p:nvSpPr>
          <p:spPr>
            <a:xfrm rot="5400000">
              <a:off x="4102908" y="1782356"/>
              <a:ext cx="2099316" cy="1382057"/>
            </a:xfrm>
            <a:prstGeom prst="bentArrow">
              <a:avLst>
                <a:gd name="adj1" fmla="val 9301"/>
                <a:gd name="adj2" fmla="val 8187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Pil: böjd 33">
              <a:extLst>
                <a:ext uri="{FF2B5EF4-FFF2-40B4-BE49-F238E27FC236}">
                  <a16:creationId xmlns:a16="http://schemas.microsoft.com/office/drawing/2014/main" id="{62190C82-D521-CE10-6635-1E3E1283045E}"/>
                </a:ext>
              </a:extLst>
            </p:cNvPr>
            <p:cNvSpPr/>
            <p:nvPr/>
          </p:nvSpPr>
          <p:spPr>
            <a:xfrm rot="5400000">
              <a:off x="4259738" y="2040193"/>
              <a:ext cx="1501839" cy="1382059"/>
            </a:xfrm>
            <a:prstGeom prst="bentArrow">
              <a:avLst>
                <a:gd name="adj1" fmla="val 9539"/>
                <a:gd name="adj2" fmla="val 7474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Pil: böjd 34">
              <a:extLst>
                <a:ext uri="{FF2B5EF4-FFF2-40B4-BE49-F238E27FC236}">
                  <a16:creationId xmlns:a16="http://schemas.microsoft.com/office/drawing/2014/main" id="{BC09804F-7B5C-BE7A-BC0C-F4294094B1F6}"/>
                </a:ext>
              </a:extLst>
            </p:cNvPr>
            <p:cNvSpPr/>
            <p:nvPr/>
          </p:nvSpPr>
          <p:spPr>
            <a:xfrm rot="5400000">
              <a:off x="4631208" y="2336406"/>
              <a:ext cx="919945" cy="1216007"/>
            </a:xfrm>
            <a:prstGeom prst="bentArrow">
              <a:avLst>
                <a:gd name="adj1" fmla="val 15596"/>
                <a:gd name="adj2" fmla="val 9986"/>
                <a:gd name="adj3" fmla="val 14433"/>
                <a:gd name="adj4" fmla="val 561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sv-SE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6" name="Rektangel 4">
            <a:extLst>
              <a:ext uri="{FF2B5EF4-FFF2-40B4-BE49-F238E27FC236}">
                <a16:creationId xmlns:a16="http://schemas.microsoft.com/office/drawing/2014/main" id="{25DCB510-3C27-F118-90B8-CD2314FA53FD}"/>
              </a:ext>
            </a:extLst>
          </p:cNvPr>
          <p:cNvSpPr/>
          <p:nvPr/>
        </p:nvSpPr>
        <p:spPr>
          <a:xfrm>
            <a:off x="6733767" y="3834204"/>
            <a:ext cx="1563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SPOLEČNÁ</a:t>
            </a:r>
          </a:p>
          <a:p>
            <a:pPr algn="ctr"/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KONEČNÁ </a:t>
            </a:r>
          </a:p>
          <a:p>
            <a:pPr algn="ctr"/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CESTA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20870F8B-8F45-CF02-35EA-365641B2E26C}"/>
              </a:ext>
            </a:extLst>
          </p:cNvPr>
          <p:cNvSpPr txBox="1"/>
          <p:nvPr/>
        </p:nvSpPr>
        <p:spPr>
          <a:xfrm>
            <a:off x="3355587" y="2377740"/>
            <a:ext cx="3352252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SENESCENCE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BA1481DC-299B-EF1F-807F-4B32F5CC9795}"/>
              </a:ext>
            </a:extLst>
          </p:cNvPr>
          <p:cNvSpPr txBox="1"/>
          <p:nvPr/>
        </p:nvSpPr>
        <p:spPr>
          <a:xfrm>
            <a:off x="3355588" y="3477306"/>
            <a:ext cx="3352250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INFEKCE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id="{5DCF7BF0-3BB3-25EB-1F77-B6AB9111DB61}"/>
              </a:ext>
            </a:extLst>
          </p:cNvPr>
          <p:cNvSpPr txBox="1"/>
          <p:nvPr/>
        </p:nvSpPr>
        <p:spPr>
          <a:xfrm>
            <a:off x="3355587" y="2927523"/>
            <a:ext cx="33522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MALPERFÚZE</a:t>
            </a: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6979E310-C19C-9C41-BDC4-545FE36BD632}"/>
              </a:ext>
            </a:extLst>
          </p:cNvPr>
          <p:cNvSpPr txBox="1"/>
          <p:nvPr/>
        </p:nvSpPr>
        <p:spPr>
          <a:xfrm>
            <a:off x="3355588" y="1827957"/>
            <a:ext cx="3352252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latin typeface="Times New Roman"/>
                <a:cs typeface="Times New Roman"/>
              </a:rPr>
              <a:t>NADMĚRNÁ DISTENZE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1E910CD4-C151-3856-96DF-66651430EC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2" t="25218" r="33810" b="25281"/>
          <a:stretch/>
        </p:blipFill>
        <p:spPr>
          <a:xfrm rot="16200000">
            <a:off x="6651965" y="4415574"/>
            <a:ext cx="1523896" cy="2217125"/>
          </a:xfrm>
          <a:prstGeom prst="rect">
            <a:avLst/>
          </a:prstGeom>
        </p:spPr>
      </p:pic>
      <p:pic>
        <p:nvPicPr>
          <p:cNvPr id="33" name="Bildobjekt 20">
            <a:extLst>
              <a:ext uri="{FF2B5EF4-FFF2-40B4-BE49-F238E27FC236}">
                <a16:creationId xmlns:a16="http://schemas.microsoft.com/office/drawing/2014/main" id="{BDD424DA-1F3E-E924-4898-0891480C6C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036" t="30011" r="13481" b="33936"/>
          <a:stretch/>
        </p:blipFill>
        <p:spPr>
          <a:xfrm rot="18038661">
            <a:off x="8063801" y="4516120"/>
            <a:ext cx="289422" cy="870025"/>
          </a:xfrm>
          <a:prstGeom prst="rect">
            <a:avLst/>
          </a:prstGeom>
        </p:spPr>
      </p:pic>
      <p:pic>
        <p:nvPicPr>
          <p:cNvPr id="35" name="Obrázek 34" descr="Obsah obrázku snímek obrazovky, Grafika, Obdélník, design&#10;&#10;Popis byl vytvořen automaticky">
            <a:extLst>
              <a:ext uri="{FF2B5EF4-FFF2-40B4-BE49-F238E27FC236}">
                <a16:creationId xmlns:a16="http://schemas.microsoft.com/office/drawing/2014/main" id="{CE8409D2-2F7B-9357-B2AC-3BDD5DE867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125" t="23299" r="32911" b="54965"/>
          <a:stretch/>
        </p:blipFill>
        <p:spPr>
          <a:xfrm rot="19920802">
            <a:off x="9024960" y="4655937"/>
            <a:ext cx="2173426" cy="1182583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EC4AF380-840E-09A9-EEF1-E2DDA1F90A7A}"/>
              </a:ext>
            </a:extLst>
          </p:cNvPr>
          <p:cNvSpPr txBox="1"/>
          <p:nvPr/>
        </p:nvSpPr>
        <p:spPr>
          <a:xfrm>
            <a:off x="596817" y="2458946"/>
            <a:ext cx="2541320" cy="1200329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ANAMNÉZA SPONT. PŘEDČASNÉHO PORODU ČI POZDNÍHO POTRATU</a:t>
            </a:r>
          </a:p>
        </p:txBody>
      </p:sp>
    </p:spTree>
    <p:extLst>
      <p:ext uri="{BB962C8B-B14F-4D97-AF65-F5344CB8AC3E}">
        <p14:creationId xmlns:p14="http://schemas.microsoft.com/office/powerpoint/2010/main" val="7186488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SE ZATÍŽENOU ANAMNÉZOU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596817" y="2458946"/>
            <a:ext cx="2541320" cy="1200329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ANAMNÉZA SPONT. PŘEDČASNÉHO PORODU ČI POZDNÍHO POTRATU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BEE14133-5AE0-8E76-19AC-F818A4277F14}"/>
              </a:ext>
            </a:extLst>
          </p:cNvPr>
          <p:cNvSpPr txBox="1"/>
          <p:nvPr/>
        </p:nvSpPr>
        <p:spPr>
          <a:xfrm>
            <a:off x="3525396" y="1908463"/>
            <a:ext cx="7768038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200" dirty="0">
                <a:latin typeface="Times New Roman"/>
                <a:ea typeface="+mn-ea"/>
                <a:cs typeface="Times New Roman"/>
              </a:rPr>
              <a:t>EFEKT PROGESTERONU NA ŽENY S HRDLEM &gt; 25 MM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35A6124E-9702-20D2-7F94-010F95F92BAA}"/>
              </a:ext>
            </a:extLst>
          </p:cNvPr>
          <p:cNvCxnSpPr>
            <a:cxnSpLocks/>
          </p:cNvCxnSpPr>
          <p:nvPr/>
        </p:nvCxnSpPr>
        <p:spPr>
          <a:xfrm>
            <a:off x="6094350" y="5572956"/>
            <a:ext cx="26275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CE727B84-B257-3C4E-D689-FCEA03E1A83D}"/>
              </a:ext>
            </a:extLst>
          </p:cNvPr>
          <p:cNvCxnSpPr>
            <a:cxnSpLocks/>
          </p:cNvCxnSpPr>
          <p:nvPr/>
        </p:nvCxnSpPr>
        <p:spPr>
          <a:xfrm>
            <a:off x="7925640" y="2836136"/>
            <a:ext cx="0" cy="27368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CA26BF6B-D823-0CAC-1104-9E8947C71020}"/>
              </a:ext>
            </a:extLst>
          </p:cNvPr>
          <p:cNvCxnSpPr>
            <a:cxnSpLocks/>
          </p:cNvCxnSpPr>
          <p:nvPr/>
        </p:nvCxnSpPr>
        <p:spPr>
          <a:xfrm flipH="1">
            <a:off x="7694120" y="3151709"/>
            <a:ext cx="449815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FEB161D1-4189-766D-9B43-112F2F82D224}"/>
              </a:ext>
            </a:extLst>
          </p:cNvPr>
          <p:cNvCxnSpPr>
            <a:cxnSpLocks/>
          </p:cNvCxnSpPr>
          <p:nvPr/>
        </p:nvCxnSpPr>
        <p:spPr>
          <a:xfrm>
            <a:off x="6393247" y="3691937"/>
            <a:ext cx="1673817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829CCE23-889E-473F-144C-E8CC917481E0}"/>
              </a:ext>
            </a:extLst>
          </p:cNvPr>
          <p:cNvCxnSpPr>
            <a:cxnSpLocks/>
          </p:cNvCxnSpPr>
          <p:nvPr/>
        </p:nvCxnSpPr>
        <p:spPr>
          <a:xfrm flipH="1">
            <a:off x="7722535" y="4225393"/>
            <a:ext cx="566516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23555389-1699-553E-4852-8E2F9602BB32}"/>
              </a:ext>
            </a:extLst>
          </p:cNvPr>
          <p:cNvCxnSpPr>
            <a:cxnSpLocks/>
          </p:cNvCxnSpPr>
          <p:nvPr/>
        </p:nvCxnSpPr>
        <p:spPr>
          <a:xfrm flipH="1">
            <a:off x="6526613" y="4771676"/>
            <a:ext cx="2018191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bdélník 28">
            <a:extLst>
              <a:ext uri="{FF2B5EF4-FFF2-40B4-BE49-F238E27FC236}">
                <a16:creationId xmlns:a16="http://schemas.microsoft.com/office/drawing/2014/main" id="{A7EB9D01-4117-FA7D-E598-A4669FF31CC6}"/>
              </a:ext>
            </a:extLst>
          </p:cNvPr>
          <p:cNvSpPr/>
          <p:nvPr/>
        </p:nvSpPr>
        <p:spPr>
          <a:xfrm>
            <a:off x="7804729" y="3030817"/>
            <a:ext cx="255722" cy="2518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31075843-B7E7-5C71-9465-0C36B98B4829}"/>
              </a:ext>
            </a:extLst>
          </p:cNvPr>
          <p:cNvSpPr/>
          <p:nvPr/>
        </p:nvSpPr>
        <p:spPr>
          <a:xfrm>
            <a:off x="7919028" y="4126984"/>
            <a:ext cx="192617" cy="1895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1D6B5DD2-3E6A-6CD0-1A9E-7B06CE135A09}"/>
              </a:ext>
            </a:extLst>
          </p:cNvPr>
          <p:cNvSpPr/>
          <p:nvPr/>
        </p:nvSpPr>
        <p:spPr>
          <a:xfrm>
            <a:off x="7494084" y="4727128"/>
            <a:ext cx="83248" cy="890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5EF43564-0B4B-49DD-F754-4AAD8D701C33}"/>
              </a:ext>
            </a:extLst>
          </p:cNvPr>
          <p:cNvSpPr/>
          <p:nvPr/>
        </p:nvSpPr>
        <p:spPr>
          <a:xfrm>
            <a:off x="7205025" y="3647389"/>
            <a:ext cx="83248" cy="890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66AF1958-9CB3-712F-FF78-08A4FBE356CB}"/>
              </a:ext>
            </a:extLst>
          </p:cNvPr>
          <p:cNvSpPr/>
          <p:nvPr/>
        </p:nvSpPr>
        <p:spPr>
          <a:xfrm rot="2684286">
            <a:off x="7802993" y="5213458"/>
            <a:ext cx="245292" cy="2483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A1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Přímá spojovací šipka 36">
            <a:extLst>
              <a:ext uri="{FF2B5EF4-FFF2-40B4-BE49-F238E27FC236}">
                <a16:creationId xmlns:a16="http://schemas.microsoft.com/office/drawing/2014/main" id="{1749A15E-7A6E-9D32-8A74-B81757C5D396}"/>
              </a:ext>
            </a:extLst>
          </p:cNvPr>
          <p:cNvCxnSpPr>
            <a:cxnSpLocks/>
          </p:cNvCxnSpPr>
          <p:nvPr/>
        </p:nvCxnSpPr>
        <p:spPr>
          <a:xfrm>
            <a:off x="8086072" y="5766924"/>
            <a:ext cx="6746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078DE0C2-CF5C-D7D3-52A3-E96B8779125B}"/>
              </a:ext>
            </a:extLst>
          </p:cNvPr>
          <p:cNvCxnSpPr>
            <a:cxnSpLocks/>
          </p:cNvCxnSpPr>
          <p:nvPr/>
        </p:nvCxnSpPr>
        <p:spPr>
          <a:xfrm flipH="1">
            <a:off x="7060995" y="5766924"/>
            <a:ext cx="6681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15">
            <a:extLst>
              <a:ext uri="{FF2B5EF4-FFF2-40B4-BE49-F238E27FC236}">
                <a16:creationId xmlns:a16="http://schemas.microsoft.com/office/drawing/2014/main" id="{5B686185-FE5E-2101-5E77-AAB568C35BE3}"/>
              </a:ext>
            </a:extLst>
          </p:cNvPr>
          <p:cNvSpPr txBox="1"/>
          <p:nvPr/>
        </p:nvSpPr>
        <p:spPr>
          <a:xfrm>
            <a:off x="4154939" y="2944110"/>
            <a:ext cx="182921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Times New Roman"/>
                <a:cs typeface="Times New Roman"/>
              </a:rPr>
              <a:t>O’BRIEN 2007</a:t>
            </a:r>
            <a:endParaRPr lang="en-US" sz="16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id="{AEC1BB93-A0C8-F24E-1093-CFD4B0BD845E}"/>
              </a:ext>
            </a:extLst>
          </p:cNvPr>
          <p:cNvSpPr txBox="1"/>
          <p:nvPr/>
        </p:nvSpPr>
        <p:spPr>
          <a:xfrm>
            <a:off x="4159452" y="3465952"/>
            <a:ext cx="182921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Times New Roman"/>
                <a:cs typeface="Times New Roman"/>
              </a:rPr>
              <a:t>CETINGOZ 2011</a:t>
            </a:r>
            <a:endParaRPr lang="en-US" sz="16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CE0CF888-4510-F0BE-0C75-A8A843414EA5}"/>
              </a:ext>
            </a:extLst>
          </p:cNvPr>
          <p:cNvSpPr txBox="1"/>
          <p:nvPr/>
        </p:nvSpPr>
        <p:spPr>
          <a:xfrm>
            <a:off x="4161351" y="4004727"/>
            <a:ext cx="182921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Times New Roman"/>
                <a:cs typeface="Times New Roman"/>
              </a:rPr>
              <a:t>NORMAN 2016</a:t>
            </a:r>
            <a:endParaRPr lang="en-US" sz="16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id="{5F8CF6EE-93B4-D01B-1911-7BF8BE894E04}"/>
              </a:ext>
            </a:extLst>
          </p:cNvPr>
          <p:cNvSpPr txBox="1"/>
          <p:nvPr/>
        </p:nvSpPr>
        <p:spPr>
          <a:xfrm>
            <a:off x="4161351" y="4563500"/>
            <a:ext cx="182921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Times New Roman"/>
                <a:cs typeface="Times New Roman"/>
              </a:rPr>
              <a:t>ABDOU 2018</a:t>
            </a:r>
            <a:endParaRPr lang="en-US" sz="16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44" name="TextBox 15">
            <a:extLst>
              <a:ext uri="{FF2B5EF4-FFF2-40B4-BE49-F238E27FC236}">
                <a16:creationId xmlns:a16="http://schemas.microsoft.com/office/drawing/2014/main" id="{BCBF8F46-BEA0-F691-15CF-D3A33A4988C4}"/>
              </a:ext>
            </a:extLst>
          </p:cNvPr>
          <p:cNvSpPr txBox="1"/>
          <p:nvPr/>
        </p:nvSpPr>
        <p:spPr>
          <a:xfrm>
            <a:off x="4154939" y="5120797"/>
            <a:ext cx="1829213" cy="338554"/>
          </a:xfrm>
          <a:prstGeom prst="rect">
            <a:avLst/>
          </a:prstGeom>
          <a:solidFill>
            <a:srgbClr val="F0DFD4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Times New Roman"/>
                <a:ea typeface="+mn-ea"/>
                <a:cs typeface="Times New Roman"/>
              </a:rPr>
              <a:t>VÝSLEDEK</a:t>
            </a:r>
          </a:p>
        </p:txBody>
      </p:sp>
      <p:sp>
        <p:nvSpPr>
          <p:cNvPr id="45" name="TextBox 15">
            <a:extLst>
              <a:ext uri="{FF2B5EF4-FFF2-40B4-BE49-F238E27FC236}">
                <a16:creationId xmlns:a16="http://schemas.microsoft.com/office/drawing/2014/main" id="{09831FCB-5DDB-3493-D0E7-725BB791E05F}"/>
              </a:ext>
            </a:extLst>
          </p:cNvPr>
          <p:cNvSpPr txBox="1"/>
          <p:nvPr/>
        </p:nvSpPr>
        <p:spPr>
          <a:xfrm>
            <a:off x="8789103" y="2458946"/>
            <a:ext cx="182921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Times New Roman"/>
                <a:cs typeface="Times New Roman"/>
              </a:rPr>
              <a:t>RR (95% CI)</a:t>
            </a:r>
            <a:endParaRPr lang="en-US" sz="16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46" name="TextBox 15">
            <a:extLst>
              <a:ext uri="{FF2B5EF4-FFF2-40B4-BE49-F238E27FC236}">
                <a16:creationId xmlns:a16="http://schemas.microsoft.com/office/drawing/2014/main" id="{92377DCD-CCDD-FED9-C9F5-6629E6EF596F}"/>
              </a:ext>
            </a:extLst>
          </p:cNvPr>
          <p:cNvSpPr txBox="1"/>
          <p:nvPr/>
        </p:nvSpPr>
        <p:spPr>
          <a:xfrm>
            <a:off x="8798047" y="2969122"/>
            <a:ext cx="182921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Times New Roman"/>
                <a:cs typeface="Times New Roman"/>
              </a:rPr>
              <a:t>1.00 (0.83-1.21)</a:t>
            </a:r>
            <a:endParaRPr lang="en-US" sz="16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47" name="TextBox 15">
            <a:extLst>
              <a:ext uri="{FF2B5EF4-FFF2-40B4-BE49-F238E27FC236}">
                <a16:creationId xmlns:a16="http://schemas.microsoft.com/office/drawing/2014/main" id="{8F5525BC-F96F-A085-1F03-4EBFF0BA8800}"/>
              </a:ext>
            </a:extLst>
          </p:cNvPr>
          <p:cNvSpPr txBox="1"/>
          <p:nvPr/>
        </p:nvSpPr>
        <p:spPr>
          <a:xfrm>
            <a:off x="8795040" y="3498671"/>
            <a:ext cx="182921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Times New Roman"/>
                <a:cs typeface="Times New Roman"/>
              </a:rPr>
              <a:t>0.56 (0.27-1.16)</a:t>
            </a:r>
            <a:endParaRPr lang="en-US" sz="16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48" name="TextBox 15">
            <a:extLst>
              <a:ext uri="{FF2B5EF4-FFF2-40B4-BE49-F238E27FC236}">
                <a16:creationId xmlns:a16="http://schemas.microsoft.com/office/drawing/2014/main" id="{8626B28D-A4F1-C730-79C0-05C75F6BD923}"/>
              </a:ext>
            </a:extLst>
          </p:cNvPr>
          <p:cNvSpPr txBox="1"/>
          <p:nvPr/>
        </p:nvSpPr>
        <p:spPr>
          <a:xfrm>
            <a:off x="8800131" y="4050445"/>
            <a:ext cx="182921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Times New Roman"/>
                <a:cs typeface="Times New Roman"/>
              </a:rPr>
              <a:t>1.07 (0.84-1.38)</a:t>
            </a:r>
            <a:endParaRPr lang="en-US" sz="16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E51F6318-EA16-3A0B-B4AC-6DDDA45604DA}"/>
              </a:ext>
            </a:extLst>
          </p:cNvPr>
          <p:cNvSpPr txBox="1"/>
          <p:nvPr/>
        </p:nvSpPr>
        <p:spPr>
          <a:xfrm>
            <a:off x="8798047" y="4590626"/>
            <a:ext cx="182921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Times New Roman"/>
                <a:cs typeface="Times New Roman"/>
              </a:rPr>
              <a:t>0.72 (0.29-1.77)</a:t>
            </a:r>
            <a:endParaRPr lang="en-US" sz="16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id="{C45B5F20-866B-D7E0-6806-C964EBA24622}"/>
              </a:ext>
            </a:extLst>
          </p:cNvPr>
          <p:cNvSpPr txBox="1"/>
          <p:nvPr/>
        </p:nvSpPr>
        <p:spPr>
          <a:xfrm>
            <a:off x="8783166" y="5143098"/>
            <a:ext cx="1829213" cy="338554"/>
          </a:xfrm>
          <a:prstGeom prst="rect">
            <a:avLst/>
          </a:prstGeom>
          <a:solidFill>
            <a:srgbClr val="F0DFD4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Times New Roman"/>
                <a:cs typeface="Times New Roman"/>
              </a:rPr>
              <a:t>0.99 (0.84-1.16)</a:t>
            </a:r>
          </a:p>
        </p:txBody>
      </p:sp>
      <p:sp>
        <p:nvSpPr>
          <p:cNvPr id="60" name="TextBox 15">
            <a:extLst>
              <a:ext uri="{FF2B5EF4-FFF2-40B4-BE49-F238E27FC236}">
                <a16:creationId xmlns:a16="http://schemas.microsoft.com/office/drawing/2014/main" id="{90054901-EA39-6AFB-A83E-6616E60C2EA6}"/>
              </a:ext>
            </a:extLst>
          </p:cNvPr>
          <p:cNvSpPr txBox="1"/>
          <p:nvPr/>
        </p:nvSpPr>
        <p:spPr>
          <a:xfrm>
            <a:off x="5893322" y="5895962"/>
            <a:ext cx="1829213" cy="338554"/>
          </a:xfrm>
          <a:prstGeom prst="rect">
            <a:avLst/>
          </a:prstGeom>
          <a:solidFill>
            <a:srgbClr val="F0DFD4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Times New Roman"/>
                <a:cs typeface="Times New Roman"/>
              </a:rPr>
              <a:t>PROGESTERON</a:t>
            </a:r>
          </a:p>
        </p:txBody>
      </p:sp>
      <p:sp>
        <p:nvSpPr>
          <p:cNvPr id="62" name="TextBox 15">
            <a:extLst>
              <a:ext uri="{FF2B5EF4-FFF2-40B4-BE49-F238E27FC236}">
                <a16:creationId xmlns:a16="http://schemas.microsoft.com/office/drawing/2014/main" id="{FA50665A-78ED-C65B-22E2-EA6FE5C10C8B}"/>
              </a:ext>
            </a:extLst>
          </p:cNvPr>
          <p:cNvSpPr txBox="1"/>
          <p:nvPr/>
        </p:nvSpPr>
        <p:spPr>
          <a:xfrm>
            <a:off x="8086072" y="5900367"/>
            <a:ext cx="182921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Times New Roman"/>
                <a:cs typeface="Times New Roman"/>
              </a:rPr>
              <a:t>PLACEBO</a:t>
            </a:r>
            <a:endParaRPr lang="en-US" sz="16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B4FB5337-7338-BE34-13FB-4D66F87C9933}"/>
              </a:ext>
            </a:extLst>
          </p:cNvPr>
          <p:cNvSpPr txBox="1"/>
          <p:nvPr/>
        </p:nvSpPr>
        <p:spPr>
          <a:xfrm>
            <a:off x="8760703" y="6387870"/>
            <a:ext cx="31117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ROMERO ET AL. AM J OBSTET GYNECOL 2022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7C2190DF-C745-2383-C259-0ED19CB9322E}"/>
              </a:ext>
            </a:extLst>
          </p:cNvPr>
          <p:cNvSpPr txBox="1"/>
          <p:nvPr/>
        </p:nvSpPr>
        <p:spPr>
          <a:xfrm>
            <a:off x="4161351" y="2451168"/>
            <a:ext cx="182921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Times New Roman"/>
                <a:cs typeface="Times New Roman"/>
              </a:rPr>
              <a:t>STUDIE</a:t>
            </a:r>
            <a:endParaRPr lang="en-US" sz="1600" dirty="0"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367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16		18		20		22		24		26		28		30		32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SE ZATÍŽENOU ANAMNÉZOU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596817" y="2458946"/>
            <a:ext cx="2541320" cy="1200329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ANAMNÉZA SPONT. PŘEDČASNÉHO PORODU ČI POZDNÍHO POTRATU</a:t>
            </a:r>
          </a:p>
        </p:txBody>
      </p:sp>
      <p:pic>
        <p:nvPicPr>
          <p:cNvPr id="2" name="Obrázek 1" descr="Obsah obrázku osoba, oblečení, Lidská tvář, Formální oblečení&#10;&#10;Popis byl vytvořen automaticky">
            <a:extLst>
              <a:ext uri="{FF2B5EF4-FFF2-40B4-BE49-F238E27FC236}">
                <a16:creationId xmlns:a16="http://schemas.microsoft.com/office/drawing/2014/main" id="{E281B6E4-D99A-71C4-3C8F-70E93EDD27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437"/>
          <a:stretch/>
        </p:blipFill>
        <p:spPr>
          <a:xfrm>
            <a:off x="7705551" y="1831929"/>
            <a:ext cx="3240588" cy="3240588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CD657F5C-9921-4D1A-1107-D6495D903D52}"/>
              </a:ext>
            </a:extLst>
          </p:cNvPr>
          <p:cNvSpPr txBox="1"/>
          <p:nvPr/>
        </p:nvSpPr>
        <p:spPr>
          <a:xfrm>
            <a:off x="7705551" y="5151545"/>
            <a:ext cx="331161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200" dirty="0">
                <a:latin typeface="Times New Roman"/>
                <a:ea typeface="+mn-ea"/>
                <a:cs typeface="Times New Roman"/>
              </a:rPr>
              <a:t>JEN S HRDLEM</a:t>
            </a:r>
            <a:r>
              <a:rPr lang="cs-CZ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200" dirty="0">
                <a:latin typeface="Times New Roman"/>
                <a:ea typeface="+mn-ea"/>
                <a:cs typeface="Times New Roman"/>
              </a:rPr>
              <a:t>25 MM</a:t>
            </a:r>
            <a:r>
              <a:rPr lang="cs-CZ" sz="2200" dirty="0">
                <a:latin typeface="Times New Roman"/>
                <a:ea typeface="+mn-ea"/>
                <a:cs typeface="Times New Roman"/>
              </a:rPr>
              <a:t> 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pic>
        <p:nvPicPr>
          <p:cNvPr id="7" name="Obrázek 6" descr="Obsah obrázku text, Písmo, Elektricky modrá, snímek obrazovky&#10;&#10;Popis byl vytvořen automaticky">
            <a:extLst>
              <a:ext uri="{FF2B5EF4-FFF2-40B4-BE49-F238E27FC236}">
                <a16:creationId xmlns:a16="http://schemas.microsoft.com/office/drawing/2014/main" id="{F38157FC-3159-A015-67DB-883245F2C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028" y="2257592"/>
            <a:ext cx="4268791" cy="1388330"/>
          </a:xfrm>
          <a:prstGeom prst="rect">
            <a:avLst/>
          </a:prstGeom>
        </p:spPr>
      </p:pic>
      <p:pic>
        <p:nvPicPr>
          <p:cNvPr id="8" name="Obrázek 7" descr="Obsah obrázku snímek obrazovky, Grafika, Obdélník, design&#10;&#10;Popis byl vytvořen automaticky">
            <a:extLst>
              <a:ext uri="{FF2B5EF4-FFF2-40B4-BE49-F238E27FC236}">
                <a16:creationId xmlns:a16="http://schemas.microsoft.com/office/drawing/2014/main" id="{F978B738-2C90-C9F4-8917-DD3AA74858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125" t="23299" r="32911" b="54965"/>
          <a:stretch/>
        </p:blipFill>
        <p:spPr>
          <a:xfrm rot="19920802">
            <a:off x="4293789" y="4015665"/>
            <a:ext cx="2173426" cy="118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516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16		18		20		22		24		26		28		30		32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SE ZATÍŽENOU ANAMNÉZOU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596817" y="2458946"/>
            <a:ext cx="2541320" cy="1200329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ANAMNÉZA SPONT. PŘEDČASNÉHO PORODU ČI POZDNÍHO POTRATU</a:t>
            </a: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AF0618CB-C3FD-0734-501C-B8EB21CF465D}"/>
              </a:ext>
            </a:extLst>
          </p:cNvPr>
          <p:cNvSpPr txBox="1"/>
          <p:nvPr/>
        </p:nvSpPr>
        <p:spPr>
          <a:xfrm>
            <a:off x="3675886" y="1821882"/>
            <a:ext cx="7832211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/>
                <a:cs typeface="Times New Roman"/>
              </a:rPr>
              <a:t>ŽENY S ANAMNÉZOU SPONTÁNNÍHO PŘEDČASNÉHO PORODU NEBO POZDNÍHO POTRATU MAJÍCÍ FUNKČNÍ DÉLKU DĚLOŽNÍHO HRDLA </a:t>
            </a:r>
            <a:r>
              <a:rPr lang="cs-CZ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200" dirty="0">
                <a:latin typeface="Times New Roman"/>
                <a:ea typeface="+mn-ea"/>
                <a:cs typeface="Times New Roman"/>
              </a:rPr>
              <a:t>25 MM MEZI 18—24. TÝDNEM TĚHOTENSTVÍ </a:t>
            </a:r>
            <a:r>
              <a:rPr lang="en-US" sz="2200" b="1" u="sng" dirty="0">
                <a:latin typeface="Times New Roman"/>
                <a:ea typeface="+mn-ea"/>
                <a:cs typeface="Times New Roman"/>
              </a:rPr>
              <a:t>MAJÍ BÝT </a:t>
            </a:r>
            <a:r>
              <a:rPr lang="en-US" sz="2200" dirty="0">
                <a:latin typeface="Times New Roman"/>
                <a:ea typeface="+mn-ea"/>
                <a:cs typeface="Times New Roman"/>
              </a:rPr>
              <a:t>LÉČENY VAGINÁLNĚ PODÁVANÝM PROGRESTERONEM (200 MG)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D254A781-1902-2C39-E221-E8B026824C93}"/>
              </a:ext>
            </a:extLst>
          </p:cNvPr>
          <p:cNvSpPr txBox="1"/>
          <p:nvPr/>
        </p:nvSpPr>
        <p:spPr>
          <a:xfrm>
            <a:off x="3675886" y="3949525"/>
            <a:ext cx="7832211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/>
                <a:cs typeface="Times New Roman"/>
              </a:rPr>
              <a:t>ŽENY S ANAMNÉZOU SPONTÁNNÍHO PŘEDČASNÉHO PORODU NEBO POZDNÍHO POTRATU</a:t>
            </a:r>
            <a:r>
              <a:rPr lang="en-US" sz="2200" dirty="0">
                <a:latin typeface="Times New Roman"/>
                <a:ea typeface="+mn-ea"/>
                <a:cs typeface="Times New Roman"/>
              </a:rPr>
              <a:t> TĚHOTENSTVÍ    </a:t>
            </a:r>
            <a:r>
              <a:rPr lang="en-US" sz="2200" b="1" u="sng" dirty="0">
                <a:latin typeface="Times New Roman"/>
                <a:ea typeface="+mn-ea"/>
                <a:cs typeface="Times New Roman"/>
              </a:rPr>
              <a:t>MOHOU BÝT </a:t>
            </a:r>
            <a:r>
              <a:rPr lang="en-US" sz="2200" dirty="0">
                <a:latin typeface="Times New Roman"/>
                <a:ea typeface="+mn-ea"/>
                <a:cs typeface="Times New Roman"/>
              </a:rPr>
              <a:t>LÉČENY VAGINÁLNĚ PODÁVANÝM PROGRESTERONEM (200 MG) OD 16. TÝDNE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60032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0		2		4		6		8		10		12		14		16			</a:t>
            </a: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477254" y="2546312"/>
            <a:ext cx="2541320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KRVÁCENÍ 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I. TRIMESTRU  </a:t>
            </a:r>
          </a:p>
        </p:txBody>
      </p:sp>
      <p:sp>
        <p:nvSpPr>
          <p:cNvPr id="2" name="Slza 1">
            <a:extLst>
              <a:ext uri="{FF2B5EF4-FFF2-40B4-BE49-F238E27FC236}">
                <a16:creationId xmlns:a16="http://schemas.microsoft.com/office/drawing/2014/main" id="{27168657-98C3-68DF-E230-06E8FD8C2A64}"/>
              </a:ext>
            </a:extLst>
          </p:cNvPr>
          <p:cNvSpPr/>
          <p:nvPr/>
        </p:nvSpPr>
        <p:spPr>
          <a:xfrm rot="19822005">
            <a:off x="1740451" y="4767472"/>
            <a:ext cx="156979" cy="222215"/>
          </a:xfrm>
          <a:prstGeom prst="teardrop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za 6">
            <a:extLst>
              <a:ext uri="{FF2B5EF4-FFF2-40B4-BE49-F238E27FC236}">
                <a16:creationId xmlns:a16="http://schemas.microsoft.com/office/drawing/2014/main" id="{D3923675-7C11-EBC6-8028-2EA5664AD9D6}"/>
              </a:ext>
            </a:extLst>
          </p:cNvPr>
          <p:cNvSpPr/>
          <p:nvPr/>
        </p:nvSpPr>
        <p:spPr>
          <a:xfrm rot="1546063" flipH="1">
            <a:off x="1863611" y="5037038"/>
            <a:ext cx="156979" cy="222215"/>
          </a:xfrm>
          <a:prstGeom prst="teardrop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za 7">
            <a:extLst>
              <a:ext uri="{FF2B5EF4-FFF2-40B4-BE49-F238E27FC236}">
                <a16:creationId xmlns:a16="http://schemas.microsoft.com/office/drawing/2014/main" id="{A3D95125-89E7-B2F3-220C-607BDF0787DE}"/>
              </a:ext>
            </a:extLst>
          </p:cNvPr>
          <p:cNvSpPr/>
          <p:nvPr/>
        </p:nvSpPr>
        <p:spPr>
          <a:xfrm rot="20163175">
            <a:off x="1733746" y="5267224"/>
            <a:ext cx="156979" cy="222215"/>
          </a:xfrm>
          <a:prstGeom prst="teardrop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D79D59F-265B-82F7-9002-E054A65F3CCC}"/>
              </a:ext>
            </a:extLst>
          </p:cNvPr>
          <p:cNvSpPr txBox="1"/>
          <p:nvPr/>
        </p:nvSpPr>
        <p:spPr>
          <a:xfrm>
            <a:off x="8760703" y="6387870"/>
            <a:ext cx="3044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                   COOMARASAMY ET AL. NEJM 2022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521D74A-A9F1-026E-351F-E1C5D2CE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S KRVÁCENÍM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16772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0		2		4		6		8		10		12		14		16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S KRVÁCENÍM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477254" y="2546312"/>
            <a:ext cx="2541320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KRVÁCENÍ 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I. TRIMESTRU  </a:t>
            </a: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AF0618CB-C3FD-0734-501C-B8EB21CF465D}"/>
              </a:ext>
            </a:extLst>
          </p:cNvPr>
          <p:cNvSpPr txBox="1"/>
          <p:nvPr/>
        </p:nvSpPr>
        <p:spPr>
          <a:xfrm>
            <a:off x="3675886" y="1821882"/>
            <a:ext cx="7832211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						     PLACEBO	</a:t>
            </a:r>
            <a:r>
              <a:rPr lang="en-US" sz="2200" b="1" dirty="0">
                <a:latin typeface="Times New Roman"/>
                <a:cs typeface="Times New Roman"/>
              </a:rPr>
              <a:t>PROGESTERON</a:t>
            </a:r>
            <a:r>
              <a:rPr lang="en-US" sz="2200" dirty="0">
                <a:latin typeface="Times New Roman"/>
                <a:cs typeface="Times New Roman"/>
              </a:rPr>
              <a:t>	RR</a:t>
            </a:r>
          </a:p>
          <a:p>
            <a:r>
              <a:rPr lang="en-US" sz="2200" dirty="0">
                <a:latin typeface="Times New Roman"/>
                <a:cs typeface="Times New Roman"/>
              </a:rPr>
              <a:t>							(N=2012)		 (N=2025)</a:t>
            </a:r>
          </a:p>
          <a:p>
            <a:r>
              <a:rPr lang="en-US" sz="2200" dirty="0">
                <a:latin typeface="Times New Roman"/>
                <a:cs typeface="Times New Roman"/>
              </a:rPr>
              <a:t>ŽIVÉ DÍTĚ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0" i="0" u="none" strike="noStrike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≥ 34. TÝDNŮ		72%			75%		1.03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za 1">
            <a:extLst>
              <a:ext uri="{FF2B5EF4-FFF2-40B4-BE49-F238E27FC236}">
                <a16:creationId xmlns:a16="http://schemas.microsoft.com/office/drawing/2014/main" id="{27168657-98C3-68DF-E230-06E8FD8C2A64}"/>
              </a:ext>
            </a:extLst>
          </p:cNvPr>
          <p:cNvSpPr/>
          <p:nvPr/>
        </p:nvSpPr>
        <p:spPr>
          <a:xfrm rot="19822005">
            <a:off x="1740451" y="4767472"/>
            <a:ext cx="156979" cy="222215"/>
          </a:xfrm>
          <a:prstGeom prst="teardrop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za 6">
            <a:extLst>
              <a:ext uri="{FF2B5EF4-FFF2-40B4-BE49-F238E27FC236}">
                <a16:creationId xmlns:a16="http://schemas.microsoft.com/office/drawing/2014/main" id="{D3923675-7C11-EBC6-8028-2EA5664AD9D6}"/>
              </a:ext>
            </a:extLst>
          </p:cNvPr>
          <p:cNvSpPr/>
          <p:nvPr/>
        </p:nvSpPr>
        <p:spPr>
          <a:xfrm rot="1546063" flipH="1">
            <a:off x="1863611" y="5037038"/>
            <a:ext cx="156979" cy="222215"/>
          </a:xfrm>
          <a:prstGeom prst="teardrop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za 7">
            <a:extLst>
              <a:ext uri="{FF2B5EF4-FFF2-40B4-BE49-F238E27FC236}">
                <a16:creationId xmlns:a16="http://schemas.microsoft.com/office/drawing/2014/main" id="{A3D95125-89E7-B2F3-220C-607BDF0787DE}"/>
              </a:ext>
            </a:extLst>
          </p:cNvPr>
          <p:cNvSpPr/>
          <p:nvPr/>
        </p:nvSpPr>
        <p:spPr>
          <a:xfrm rot="20163175">
            <a:off x="1733746" y="5267224"/>
            <a:ext cx="156979" cy="222215"/>
          </a:xfrm>
          <a:prstGeom prst="teardrop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D79D59F-265B-82F7-9002-E054A65F3CCC}"/>
              </a:ext>
            </a:extLst>
          </p:cNvPr>
          <p:cNvSpPr txBox="1"/>
          <p:nvPr/>
        </p:nvSpPr>
        <p:spPr>
          <a:xfrm>
            <a:off x="8760703" y="6387870"/>
            <a:ext cx="3044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                   COOMARASAMY ET AL. NEJM 2022</a:t>
            </a:r>
          </a:p>
        </p:txBody>
      </p:sp>
    </p:spTree>
    <p:extLst>
      <p:ext uri="{BB962C8B-B14F-4D97-AF65-F5344CB8AC3E}">
        <p14:creationId xmlns:p14="http://schemas.microsoft.com/office/powerpoint/2010/main" val="18758610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0		2		4		6		8		10		12		14		16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S KRVÁCENÍM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477254" y="2546312"/>
            <a:ext cx="2541320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KRVÁCENÍ 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I. TRIMESTRU  </a:t>
            </a: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AF0618CB-C3FD-0734-501C-B8EB21CF465D}"/>
              </a:ext>
            </a:extLst>
          </p:cNvPr>
          <p:cNvSpPr txBox="1"/>
          <p:nvPr/>
        </p:nvSpPr>
        <p:spPr>
          <a:xfrm>
            <a:off x="3675886" y="1821882"/>
            <a:ext cx="7832211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						     PLACEBO	</a:t>
            </a:r>
            <a:r>
              <a:rPr lang="en-US" sz="2200" b="1" dirty="0">
                <a:latin typeface="Times New Roman"/>
                <a:cs typeface="Times New Roman"/>
              </a:rPr>
              <a:t>PROGESTERON</a:t>
            </a:r>
            <a:r>
              <a:rPr lang="en-US" sz="2200" dirty="0">
                <a:latin typeface="Times New Roman"/>
                <a:cs typeface="Times New Roman"/>
              </a:rPr>
              <a:t>	RR</a:t>
            </a:r>
          </a:p>
          <a:p>
            <a:r>
              <a:rPr lang="en-US" sz="2200" dirty="0">
                <a:latin typeface="Times New Roman"/>
                <a:cs typeface="Times New Roman"/>
              </a:rPr>
              <a:t>							(N=2012)		 (N=2025)</a:t>
            </a:r>
          </a:p>
          <a:p>
            <a:r>
              <a:rPr lang="en-US" sz="2200" dirty="0">
                <a:latin typeface="Times New Roman"/>
                <a:cs typeface="Times New Roman"/>
              </a:rPr>
              <a:t>ŽIVÉ DÍTĚ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0" i="0" u="none" strike="noStrike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≥ 34. TÝDNŮ		72%			75%		1.03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za 1">
            <a:extLst>
              <a:ext uri="{FF2B5EF4-FFF2-40B4-BE49-F238E27FC236}">
                <a16:creationId xmlns:a16="http://schemas.microsoft.com/office/drawing/2014/main" id="{27168657-98C3-68DF-E230-06E8FD8C2A64}"/>
              </a:ext>
            </a:extLst>
          </p:cNvPr>
          <p:cNvSpPr/>
          <p:nvPr/>
        </p:nvSpPr>
        <p:spPr>
          <a:xfrm rot="19822005">
            <a:off x="1740451" y="4767472"/>
            <a:ext cx="156979" cy="222215"/>
          </a:xfrm>
          <a:prstGeom prst="teardrop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za 6">
            <a:extLst>
              <a:ext uri="{FF2B5EF4-FFF2-40B4-BE49-F238E27FC236}">
                <a16:creationId xmlns:a16="http://schemas.microsoft.com/office/drawing/2014/main" id="{D3923675-7C11-EBC6-8028-2EA5664AD9D6}"/>
              </a:ext>
            </a:extLst>
          </p:cNvPr>
          <p:cNvSpPr/>
          <p:nvPr/>
        </p:nvSpPr>
        <p:spPr>
          <a:xfrm rot="1546063" flipH="1">
            <a:off x="1863611" y="5037038"/>
            <a:ext cx="156979" cy="222215"/>
          </a:xfrm>
          <a:prstGeom prst="teardrop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za 7">
            <a:extLst>
              <a:ext uri="{FF2B5EF4-FFF2-40B4-BE49-F238E27FC236}">
                <a16:creationId xmlns:a16="http://schemas.microsoft.com/office/drawing/2014/main" id="{A3D95125-89E7-B2F3-220C-607BDF0787DE}"/>
              </a:ext>
            </a:extLst>
          </p:cNvPr>
          <p:cNvSpPr/>
          <p:nvPr/>
        </p:nvSpPr>
        <p:spPr>
          <a:xfrm rot="20163175">
            <a:off x="1733746" y="5267224"/>
            <a:ext cx="156979" cy="222215"/>
          </a:xfrm>
          <a:prstGeom prst="teardrop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D79D59F-265B-82F7-9002-E054A65F3CCC}"/>
              </a:ext>
            </a:extLst>
          </p:cNvPr>
          <p:cNvSpPr txBox="1"/>
          <p:nvPr/>
        </p:nvSpPr>
        <p:spPr>
          <a:xfrm>
            <a:off x="8760703" y="6387870"/>
            <a:ext cx="3044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                   COOMARASAMY ET AL. NEJM 2022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9F1F298A-D5B4-BF59-310B-DE01A68A1226}"/>
              </a:ext>
            </a:extLst>
          </p:cNvPr>
          <p:cNvCxnSpPr>
            <a:cxnSpLocks/>
          </p:cNvCxnSpPr>
          <p:nvPr/>
        </p:nvCxnSpPr>
        <p:spPr>
          <a:xfrm>
            <a:off x="5764119" y="4877578"/>
            <a:ext cx="36271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13F44C24-6F65-7287-3A8D-CFCBBA124C85}"/>
              </a:ext>
            </a:extLst>
          </p:cNvPr>
          <p:cNvCxnSpPr>
            <a:cxnSpLocks/>
          </p:cNvCxnSpPr>
          <p:nvPr/>
        </p:nvCxnSpPr>
        <p:spPr>
          <a:xfrm>
            <a:off x="7646059" y="3158433"/>
            <a:ext cx="0" cy="17191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CA36D449-31DB-EF14-1AE1-D4B7A0EFC7FF}"/>
              </a:ext>
            </a:extLst>
          </p:cNvPr>
          <p:cNvCxnSpPr>
            <a:cxnSpLocks/>
          </p:cNvCxnSpPr>
          <p:nvPr/>
        </p:nvCxnSpPr>
        <p:spPr>
          <a:xfrm>
            <a:off x="7214503" y="3421370"/>
            <a:ext cx="572980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10564C89-BF32-A42E-1DF4-4CFD60BA6C9E}"/>
              </a:ext>
            </a:extLst>
          </p:cNvPr>
          <p:cNvCxnSpPr>
            <a:cxnSpLocks/>
          </p:cNvCxnSpPr>
          <p:nvPr/>
        </p:nvCxnSpPr>
        <p:spPr>
          <a:xfrm flipH="1">
            <a:off x="7646059" y="3903437"/>
            <a:ext cx="530071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8DF8AD0A-FE0C-A496-4353-33CDA41C2074}"/>
              </a:ext>
            </a:extLst>
          </p:cNvPr>
          <p:cNvCxnSpPr>
            <a:cxnSpLocks/>
          </p:cNvCxnSpPr>
          <p:nvPr/>
        </p:nvCxnSpPr>
        <p:spPr>
          <a:xfrm flipH="1">
            <a:off x="7787483" y="4501108"/>
            <a:ext cx="1603751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bdélník 24">
            <a:extLst>
              <a:ext uri="{FF2B5EF4-FFF2-40B4-BE49-F238E27FC236}">
                <a16:creationId xmlns:a16="http://schemas.microsoft.com/office/drawing/2014/main" id="{EFF5CF32-0E24-5B53-C3D9-1C5FB3FC89BB}"/>
              </a:ext>
            </a:extLst>
          </p:cNvPr>
          <p:cNvSpPr/>
          <p:nvPr/>
        </p:nvSpPr>
        <p:spPr>
          <a:xfrm>
            <a:off x="8545970" y="4478248"/>
            <a:ext cx="45719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5577D681-05FE-9880-AAC6-FA2481B137FF}"/>
              </a:ext>
            </a:extLst>
          </p:cNvPr>
          <p:cNvSpPr/>
          <p:nvPr/>
        </p:nvSpPr>
        <p:spPr>
          <a:xfrm>
            <a:off x="7460055" y="3376822"/>
            <a:ext cx="83248" cy="890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Přímá spojovací šipka 28">
            <a:extLst>
              <a:ext uri="{FF2B5EF4-FFF2-40B4-BE49-F238E27FC236}">
                <a16:creationId xmlns:a16="http://schemas.microsoft.com/office/drawing/2014/main" id="{0A670514-9D49-E50A-B0BC-AAC586AFB5A3}"/>
              </a:ext>
            </a:extLst>
          </p:cNvPr>
          <p:cNvCxnSpPr>
            <a:cxnSpLocks/>
          </p:cNvCxnSpPr>
          <p:nvPr/>
        </p:nvCxnSpPr>
        <p:spPr>
          <a:xfrm>
            <a:off x="7823592" y="5026207"/>
            <a:ext cx="6746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>
            <a:extLst>
              <a:ext uri="{FF2B5EF4-FFF2-40B4-BE49-F238E27FC236}">
                <a16:creationId xmlns:a16="http://schemas.microsoft.com/office/drawing/2014/main" id="{E4C8B2A7-724E-56AD-192C-B6793B337B70}"/>
              </a:ext>
            </a:extLst>
          </p:cNvPr>
          <p:cNvCxnSpPr>
            <a:cxnSpLocks/>
          </p:cNvCxnSpPr>
          <p:nvPr/>
        </p:nvCxnSpPr>
        <p:spPr>
          <a:xfrm flipH="1">
            <a:off x="6798515" y="5026207"/>
            <a:ext cx="6681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15">
            <a:extLst>
              <a:ext uri="{FF2B5EF4-FFF2-40B4-BE49-F238E27FC236}">
                <a16:creationId xmlns:a16="http://schemas.microsoft.com/office/drawing/2014/main" id="{8B9A63B2-B20B-928C-1CDB-4335A48065C3}"/>
              </a:ext>
            </a:extLst>
          </p:cNvPr>
          <p:cNvSpPr txBox="1"/>
          <p:nvPr/>
        </p:nvSpPr>
        <p:spPr>
          <a:xfrm>
            <a:off x="3673123" y="3194114"/>
            <a:ext cx="286627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Times New Roman"/>
                <a:cs typeface="Times New Roman"/>
              </a:rPr>
              <a:t>1 POTRAT:	75 % VS. </a:t>
            </a:r>
            <a:r>
              <a:rPr lang="en-US" sz="1600" b="1" dirty="0">
                <a:latin typeface="Times New Roman"/>
                <a:cs typeface="Times New Roman"/>
              </a:rPr>
              <a:t>74 %</a:t>
            </a:r>
            <a:endParaRPr lang="en-US" sz="1600" b="1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50CD1EAB-65A7-2F07-4EB2-2CC1CACC4624}"/>
              </a:ext>
            </a:extLst>
          </p:cNvPr>
          <p:cNvSpPr txBox="1"/>
          <p:nvPr/>
        </p:nvSpPr>
        <p:spPr>
          <a:xfrm>
            <a:off x="3675022" y="3732889"/>
            <a:ext cx="286437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Times New Roman"/>
                <a:cs typeface="Times New Roman"/>
              </a:rPr>
              <a:t>2 POTRATY:	72 % VS. </a:t>
            </a:r>
            <a:r>
              <a:rPr lang="en-US" sz="1600" b="1" dirty="0">
                <a:latin typeface="Times New Roman"/>
                <a:cs typeface="Times New Roman"/>
              </a:rPr>
              <a:t>77 %</a:t>
            </a:r>
            <a:endParaRPr lang="en-US" sz="1600" b="1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35C7B14C-99CA-FF1D-B90F-8359EB815C0F}"/>
              </a:ext>
            </a:extLst>
          </p:cNvPr>
          <p:cNvSpPr txBox="1"/>
          <p:nvPr/>
        </p:nvSpPr>
        <p:spPr>
          <a:xfrm>
            <a:off x="3673116" y="4291662"/>
            <a:ext cx="286627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Times New Roman"/>
                <a:ea typeface="+mn-ea"/>
                <a:cs typeface="Times New Roman"/>
              </a:rPr>
              <a:t>3 POTRATY:	57 % VS. </a:t>
            </a:r>
            <a:r>
              <a:rPr lang="en-US" sz="1600" b="1" dirty="0">
                <a:latin typeface="Times New Roman"/>
                <a:ea typeface="+mn-ea"/>
                <a:cs typeface="Times New Roman"/>
              </a:rPr>
              <a:t>71 %</a:t>
            </a: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28BD919A-D0F7-3FA2-BC2E-3DB94B4A482E}"/>
              </a:ext>
            </a:extLst>
          </p:cNvPr>
          <p:cNvSpPr txBox="1"/>
          <p:nvPr/>
        </p:nvSpPr>
        <p:spPr>
          <a:xfrm>
            <a:off x="9678884" y="3195385"/>
            <a:ext cx="182921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Times New Roman"/>
                <a:cs typeface="Times New Roman"/>
              </a:rPr>
              <a:t>0.99 (0.95-1.04)</a:t>
            </a:r>
            <a:endParaRPr lang="en-US" sz="16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id="{09554F0D-B2BB-0D7B-E889-9903F1081EE2}"/>
              </a:ext>
            </a:extLst>
          </p:cNvPr>
          <p:cNvSpPr txBox="1"/>
          <p:nvPr/>
        </p:nvSpPr>
        <p:spPr>
          <a:xfrm>
            <a:off x="9683975" y="3747159"/>
            <a:ext cx="182921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Times New Roman"/>
                <a:cs typeface="Times New Roman"/>
              </a:rPr>
              <a:t>1.05 (1.00-1.12)</a:t>
            </a:r>
            <a:endParaRPr lang="en-US" sz="16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19EC69E2-F8ED-3764-43B7-013D5231C944}"/>
              </a:ext>
            </a:extLst>
          </p:cNvPr>
          <p:cNvSpPr txBox="1"/>
          <p:nvPr/>
        </p:nvSpPr>
        <p:spPr>
          <a:xfrm>
            <a:off x="9681891" y="4287340"/>
            <a:ext cx="182921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Times New Roman"/>
                <a:cs typeface="Times New Roman"/>
              </a:rPr>
              <a:t>1.28 (1.08-1.55)</a:t>
            </a:r>
            <a:endParaRPr lang="en-US" sz="16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91312114-1B64-99EF-1ADE-E3C35551F6E2}"/>
              </a:ext>
            </a:extLst>
          </p:cNvPr>
          <p:cNvSpPr txBox="1"/>
          <p:nvPr/>
        </p:nvSpPr>
        <p:spPr>
          <a:xfrm>
            <a:off x="7745022" y="5189096"/>
            <a:ext cx="1693334" cy="338554"/>
          </a:xfrm>
          <a:prstGeom prst="rect">
            <a:avLst/>
          </a:prstGeom>
          <a:solidFill>
            <a:srgbClr val="F0DFD4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Times New Roman"/>
                <a:cs typeface="Times New Roman"/>
              </a:rPr>
              <a:t>PROGESTERON</a:t>
            </a:r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id="{AB461615-31B3-6425-4710-3EB1244C4880}"/>
              </a:ext>
            </a:extLst>
          </p:cNvPr>
          <p:cNvSpPr txBox="1"/>
          <p:nvPr/>
        </p:nvSpPr>
        <p:spPr>
          <a:xfrm>
            <a:off x="5849969" y="5189096"/>
            <a:ext cx="169333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Times New Roman"/>
                <a:cs typeface="Times New Roman"/>
              </a:rPr>
              <a:t>PLACEBO</a:t>
            </a:r>
            <a:endParaRPr lang="en-US" sz="16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648F98B8-4235-712F-0C36-B6A4AAB32657}"/>
              </a:ext>
            </a:extLst>
          </p:cNvPr>
          <p:cNvSpPr/>
          <p:nvPr/>
        </p:nvSpPr>
        <p:spPr>
          <a:xfrm>
            <a:off x="7882423" y="3849870"/>
            <a:ext cx="83248" cy="890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0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HISTORIE PROGESTERONU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6BA7325-4AA0-B807-6BE2-B285DD3C697F}"/>
              </a:ext>
            </a:extLst>
          </p:cNvPr>
          <p:cNvSpPr txBox="1"/>
          <p:nvPr/>
        </p:nvSpPr>
        <p:spPr>
          <a:xfrm>
            <a:off x="478748" y="4817455"/>
            <a:ext cx="1123450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/>
                <a:cs typeface="Times New Roman"/>
              </a:rPr>
              <a:t>EXTRAKT ZE ŽLUTÉHO TĚLÍSKA VEDE K UDRŽENÍ TĚHOTENSTVÍ U OVAREKTOMOVANÝCH ZVÍŘAT</a:t>
            </a:r>
          </a:p>
        </p:txBody>
      </p:sp>
      <p:pic>
        <p:nvPicPr>
          <p:cNvPr id="12" name="Obrázek 11" descr="Obsah obrázku kreslené&#10;&#10;Popis byl vytvořen automaticky">
            <a:extLst>
              <a:ext uri="{FF2B5EF4-FFF2-40B4-BE49-F238E27FC236}">
                <a16:creationId xmlns:a16="http://schemas.microsoft.com/office/drawing/2014/main" id="{188E8C41-B9E8-2F81-93DD-15BEC61D69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64" t="49536" r="42518"/>
          <a:stretch/>
        </p:blipFill>
        <p:spPr>
          <a:xfrm>
            <a:off x="7106461" y="1769777"/>
            <a:ext cx="1605079" cy="3391472"/>
          </a:xfrm>
          <a:prstGeom prst="rect">
            <a:avLst/>
          </a:prstGeom>
        </p:spPr>
      </p:pic>
      <p:sp>
        <p:nvSpPr>
          <p:cNvPr id="2" name="Pětiúhelník 1">
            <a:extLst>
              <a:ext uri="{FF2B5EF4-FFF2-40B4-BE49-F238E27FC236}">
                <a16:creationId xmlns:a16="http://schemas.microsoft.com/office/drawing/2014/main" id="{39298AA2-C34A-DA18-5496-86BCB6156A69}"/>
              </a:ext>
            </a:extLst>
          </p:cNvPr>
          <p:cNvSpPr/>
          <p:nvPr/>
        </p:nvSpPr>
        <p:spPr>
          <a:xfrm>
            <a:off x="375557" y="5858109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F34A24B-E4E9-D06C-8535-33BE4EE40EA8}"/>
              </a:ext>
            </a:extLst>
          </p:cNvPr>
          <p:cNvSpPr txBox="1"/>
          <p:nvPr/>
        </p:nvSpPr>
        <p:spPr>
          <a:xfrm>
            <a:off x="375556" y="5858109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17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1930		1940	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1960		      1970					</a:t>
            </a:r>
          </a:p>
        </p:txBody>
      </p:sp>
    </p:spTree>
    <p:extLst>
      <p:ext uri="{BB962C8B-B14F-4D97-AF65-F5344CB8AC3E}">
        <p14:creationId xmlns:p14="http://schemas.microsoft.com/office/powerpoint/2010/main" val="40196597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2">
            <a:extLst>
              <a:ext uri="{FF2B5EF4-FFF2-40B4-BE49-F238E27FC236}">
                <a16:creationId xmlns:a16="http://schemas.microsoft.com/office/drawing/2014/main" id="{5551CAC3-7889-DEB8-1CE2-98B041E2B7EA}"/>
              </a:ext>
            </a:extLst>
          </p:cNvPr>
          <p:cNvSpPr/>
          <p:nvPr/>
        </p:nvSpPr>
        <p:spPr>
          <a:xfrm>
            <a:off x="358879" y="5707837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DFC9B-8D45-9AAC-772E-51066C69DA16}"/>
              </a:ext>
            </a:extLst>
          </p:cNvPr>
          <p:cNvSpPr txBox="1"/>
          <p:nvPr/>
        </p:nvSpPr>
        <p:spPr>
          <a:xfrm>
            <a:off x="358878" y="5707837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GESTAČNÍ STÁŘÍ (T)  		0		2		4		6		8		10		12		14		16			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PODÁNÍ GESTAGENŮ ŽENÁM S KRVÁCENÍM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Obrázek 5" descr="Obsah obrázku ruka&#10;&#10;Popis byl vytvořen automaticky se střední mírou spolehlivosti">
            <a:extLst>
              <a:ext uri="{FF2B5EF4-FFF2-40B4-BE49-F238E27FC236}">
                <a16:creationId xmlns:a16="http://schemas.microsoft.com/office/drawing/2014/main" id="{D7E9196F-2B79-3A99-8C05-C95144391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7" r="69757" b="41176"/>
          <a:stretch/>
        </p:blipFill>
        <p:spPr>
          <a:xfrm>
            <a:off x="59068" y="1709411"/>
            <a:ext cx="3377692" cy="3873022"/>
          </a:xfrm>
          <a:prstGeom prst="rect">
            <a:avLst/>
          </a:prstGeom>
        </p:spPr>
      </p:pic>
      <p:sp>
        <p:nvSpPr>
          <p:cNvPr id="4" name="TextBox 15">
            <a:extLst>
              <a:ext uri="{FF2B5EF4-FFF2-40B4-BE49-F238E27FC236}">
                <a16:creationId xmlns:a16="http://schemas.microsoft.com/office/drawing/2014/main" id="{AF0618CB-C3FD-0734-501C-B8EB21CF465D}"/>
              </a:ext>
            </a:extLst>
          </p:cNvPr>
          <p:cNvSpPr txBox="1"/>
          <p:nvPr/>
        </p:nvSpPr>
        <p:spPr>
          <a:xfrm>
            <a:off x="3675886" y="1821882"/>
            <a:ext cx="7832211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/>
                <a:ea typeface="+mn-ea"/>
                <a:cs typeface="Times New Roman"/>
              </a:rPr>
              <a:t>ŽENY S KRVÁCENÍM </a:t>
            </a:r>
            <a:r>
              <a:rPr lang="en-US" sz="2200" b="1" dirty="0">
                <a:latin typeface="Times New Roman"/>
                <a:cs typeface="Times New Roman"/>
              </a:rPr>
              <a:t>A ANAMNÉZOU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i="0" u="none" strike="noStrike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≥ 2 </a:t>
            </a:r>
            <a:r>
              <a:rPr lang="en-US" sz="2200" b="1" dirty="0">
                <a:latin typeface="Times New Roman"/>
                <a:cs typeface="Times New Roman"/>
              </a:rPr>
              <a:t>POTRATŮ</a:t>
            </a:r>
            <a:endParaRPr lang="en-US" sz="2200" b="1" dirty="0">
              <a:latin typeface="Times New Roman"/>
              <a:ea typeface="+mn-ea"/>
              <a:cs typeface="Times New Roman"/>
            </a:endParaRPr>
          </a:p>
          <a:p>
            <a:pPr algn="ctr"/>
            <a:r>
              <a:rPr lang="en-US" sz="2200" b="1" u="sng" dirty="0">
                <a:latin typeface="Times New Roman"/>
                <a:ea typeface="+mn-ea"/>
                <a:cs typeface="Times New Roman"/>
              </a:rPr>
              <a:t>MAJÍ BÝT </a:t>
            </a:r>
            <a:r>
              <a:rPr lang="en-US" sz="2200" dirty="0">
                <a:latin typeface="Times New Roman"/>
                <a:ea typeface="+mn-ea"/>
                <a:cs typeface="Times New Roman"/>
              </a:rPr>
              <a:t>LÉČENY VAGINÁLNĚ PODÁVANÝM PROGRESTERONEM (400 MG 2X DENNĚ) OD ZAČÁTKU KRVÁCENÍ DO 16. TÝDNE TĚHOTNESTVÍ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2" name="Slza 1">
            <a:extLst>
              <a:ext uri="{FF2B5EF4-FFF2-40B4-BE49-F238E27FC236}">
                <a16:creationId xmlns:a16="http://schemas.microsoft.com/office/drawing/2014/main" id="{27168657-98C3-68DF-E230-06E8FD8C2A64}"/>
              </a:ext>
            </a:extLst>
          </p:cNvPr>
          <p:cNvSpPr/>
          <p:nvPr/>
        </p:nvSpPr>
        <p:spPr>
          <a:xfrm rot="19822005">
            <a:off x="1740451" y="4767472"/>
            <a:ext cx="156979" cy="222215"/>
          </a:xfrm>
          <a:prstGeom prst="teardrop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za 6">
            <a:extLst>
              <a:ext uri="{FF2B5EF4-FFF2-40B4-BE49-F238E27FC236}">
                <a16:creationId xmlns:a16="http://schemas.microsoft.com/office/drawing/2014/main" id="{D3923675-7C11-EBC6-8028-2EA5664AD9D6}"/>
              </a:ext>
            </a:extLst>
          </p:cNvPr>
          <p:cNvSpPr/>
          <p:nvPr/>
        </p:nvSpPr>
        <p:spPr>
          <a:xfrm rot="1546063" flipH="1">
            <a:off x="1863611" y="5037038"/>
            <a:ext cx="156979" cy="222215"/>
          </a:xfrm>
          <a:prstGeom prst="teardrop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za 7">
            <a:extLst>
              <a:ext uri="{FF2B5EF4-FFF2-40B4-BE49-F238E27FC236}">
                <a16:creationId xmlns:a16="http://schemas.microsoft.com/office/drawing/2014/main" id="{A3D95125-89E7-B2F3-220C-607BDF0787DE}"/>
              </a:ext>
            </a:extLst>
          </p:cNvPr>
          <p:cNvSpPr/>
          <p:nvPr/>
        </p:nvSpPr>
        <p:spPr>
          <a:xfrm rot="20163175">
            <a:off x="1733746" y="5267224"/>
            <a:ext cx="156979" cy="222215"/>
          </a:xfrm>
          <a:prstGeom prst="teardrop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snímek obrazovky, Grafika, Obdélník, design&#10;&#10;Popis byl vytvořen automaticky">
            <a:extLst>
              <a:ext uri="{FF2B5EF4-FFF2-40B4-BE49-F238E27FC236}">
                <a16:creationId xmlns:a16="http://schemas.microsoft.com/office/drawing/2014/main" id="{50C757F9-8C92-1655-593F-19664C56C0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125" t="23299" r="32911" b="54965"/>
          <a:stretch/>
        </p:blipFill>
        <p:spPr>
          <a:xfrm rot="19920802">
            <a:off x="3398336" y="4151904"/>
            <a:ext cx="2173426" cy="1182583"/>
          </a:xfrm>
          <a:prstGeom prst="rect">
            <a:avLst/>
          </a:prstGeom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B1C13D1-D649-9342-BDA0-7E6A8D8BA0B2}"/>
              </a:ext>
            </a:extLst>
          </p:cNvPr>
          <p:cNvCxnSpPr>
            <a:cxnSpLocks/>
          </p:cNvCxnSpPr>
          <p:nvPr/>
        </p:nvCxnSpPr>
        <p:spPr>
          <a:xfrm flipH="1">
            <a:off x="5620113" y="4743195"/>
            <a:ext cx="5465310" cy="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7CD6DB37-B2C2-E2E7-FFC6-9074C51DC291}"/>
              </a:ext>
            </a:extLst>
          </p:cNvPr>
          <p:cNvCxnSpPr>
            <a:cxnSpLocks/>
          </p:cNvCxnSpPr>
          <p:nvPr/>
        </p:nvCxnSpPr>
        <p:spPr>
          <a:xfrm>
            <a:off x="11085423" y="4717795"/>
            <a:ext cx="0" cy="990694"/>
          </a:xfrm>
          <a:prstGeom prst="line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D79D59F-265B-82F7-9002-E054A65F3CCC}"/>
              </a:ext>
            </a:extLst>
          </p:cNvPr>
          <p:cNvSpPr txBox="1"/>
          <p:nvPr/>
        </p:nvSpPr>
        <p:spPr>
          <a:xfrm>
            <a:off x="8760703" y="6387870"/>
            <a:ext cx="3044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                   COOMARASAMY ET AL. NEJM 2022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9AC2A72-A697-837F-E5E4-CC6EB29D74FD}"/>
              </a:ext>
            </a:extLst>
          </p:cNvPr>
          <p:cNvSpPr txBox="1"/>
          <p:nvPr/>
        </p:nvSpPr>
        <p:spPr>
          <a:xfrm>
            <a:off x="477254" y="2546312"/>
            <a:ext cx="2541320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KRVÁCENÍ 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I. TRIMESTRU  </a:t>
            </a:r>
          </a:p>
        </p:txBody>
      </p:sp>
    </p:spTree>
    <p:extLst>
      <p:ext uri="{BB962C8B-B14F-4D97-AF65-F5344CB8AC3E}">
        <p14:creationId xmlns:p14="http://schemas.microsoft.com/office/powerpoint/2010/main" val="35727196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: rundade hörn 46">
            <a:extLst>
              <a:ext uri="{FF2B5EF4-FFF2-40B4-BE49-F238E27FC236}">
                <a16:creationId xmlns:a16="http://schemas.microsoft.com/office/drawing/2014/main" id="{55D90F0D-5579-9D8B-C992-4C6ADE8129F6}"/>
              </a:ext>
            </a:extLst>
          </p:cNvPr>
          <p:cNvSpPr/>
          <p:nvPr/>
        </p:nvSpPr>
        <p:spPr>
          <a:xfrm>
            <a:off x="8481016" y="722124"/>
            <a:ext cx="1421821" cy="16170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8" name="Rektangel: rundade hörn 46">
            <a:extLst>
              <a:ext uri="{FF2B5EF4-FFF2-40B4-BE49-F238E27FC236}">
                <a16:creationId xmlns:a16="http://schemas.microsoft.com/office/drawing/2014/main" id="{DCD2D57F-1D23-860F-CB20-6986B1475BB5}"/>
              </a:ext>
            </a:extLst>
          </p:cNvPr>
          <p:cNvSpPr/>
          <p:nvPr/>
        </p:nvSpPr>
        <p:spPr>
          <a:xfrm>
            <a:off x="6463656" y="712836"/>
            <a:ext cx="1421821" cy="16170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6" name="Rektangel: rundade hörn 46">
            <a:extLst>
              <a:ext uri="{FF2B5EF4-FFF2-40B4-BE49-F238E27FC236}">
                <a16:creationId xmlns:a16="http://schemas.microsoft.com/office/drawing/2014/main" id="{9DEE0974-09F0-A854-EB94-D3807475DC95}"/>
              </a:ext>
            </a:extLst>
          </p:cNvPr>
          <p:cNvSpPr/>
          <p:nvPr/>
        </p:nvSpPr>
        <p:spPr>
          <a:xfrm>
            <a:off x="2377250" y="724487"/>
            <a:ext cx="1421821" cy="16170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7" name="Rektangel: rundade hörn 46">
            <a:extLst>
              <a:ext uri="{FF2B5EF4-FFF2-40B4-BE49-F238E27FC236}">
                <a16:creationId xmlns:a16="http://schemas.microsoft.com/office/drawing/2014/main" id="{4D846EF0-962A-D68E-C73B-2A1D7BA08A3B}"/>
              </a:ext>
            </a:extLst>
          </p:cNvPr>
          <p:cNvSpPr/>
          <p:nvPr/>
        </p:nvSpPr>
        <p:spPr>
          <a:xfrm>
            <a:off x="4446296" y="728789"/>
            <a:ext cx="1421821" cy="16170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ektangel: rundade hörn 46">
            <a:extLst>
              <a:ext uri="{FF2B5EF4-FFF2-40B4-BE49-F238E27FC236}">
                <a16:creationId xmlns:a16="http://schemas.microsoft.com/office/drawing/2014/main" id="{2E90AD2C-469F-2613-6421-68F39E39FE24}"/>
              </a:ext>
            </a:extLst>
          </p:cNvPr>
          <p:cNvSpPr/>
          <p:nvPr/>
        </p:nvSpPr>
        <p:spPr>
          <a:xfrm>
            <a:off x="8415102" y="4438659"/>
            <a:ext cx="1421821" cy="16170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4" name="Rektangel: rundade hörn 46">
            <a:extLst>
              <a:ext uri="{FF2B5EF4-FFF2-40B4-BE49-F238E27FC236}">
                <a16:creationId xmlns:a16="http://schemas.microsoft.com/office/drawing/2014/main" id="{CB89CFAE-5E48-7899-4579-E1489117186B}"/>
              </a:ext>
            </a:extLst>
          </p:cNvPr>
          <p:cNvSpPr/>
          <p:nvPr/>
        </p:nvSpPr>
        <p:spPr>
          <a:xfrm>
            <a:off x="6463656" y="4457350"/>
            <a:ext cx="1421821" cy="16170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5" name="Rektangel: rundade hörn 46">
            <a:extLst>
              <a:ext uri="{FF2B5EF4-FFF2-40B4-BE49-F238E27FC236}">
                <a16:creationId xmlns:a16="http://schemas.microsoft.com/office/drawing/2014/main" id="{C56FEBE8-58F2-9926-D967-1A85FAD4A877}"/>
              </a:ext>
            </a:extLst>
          </p:cNvPr>
          <p:cNvSpPr/>
          <p:nvPr/>
        </p:nvSpPr>
        <p:spPr>
          <a:xfrm>
            <a:off x="4446297" y="4457349"/>
            <a:ext cx="1421821" cy="16170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4" name="Rektangel: rundade hörn 46">
            <a:extLst>
              <a:ext uri="{FF2B5EF4-FFF2-40B4-BE49-F238E27FC236}">
                <a16:creationId xmlns:a16="http://schemas.microsoft.com/office/drawing/2014/main" id="{C6BD8598-DAC4-404F-A63F-6A30FF32B525}"/>
              </a:ext>
            </a:extLst>
          </p:cNvPr>
          <p:cNvSpPr/>
          <p:nvPr/>
        </p:nvSpPr>
        <p:spPr>
          <a:xfrm>
            <a:off x="2303616" y="4449758"/>
            <a:ext cx="1421821" cy="16170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pic>
        <p:nvPicPr>
          <p:cNvPr id="6" name="Bildobjekt 14">
            <a:extLst>
              <a:ext uri="{FF2B5EF4-FFF2-40B4-BE49-F238E27FC236}">
                <a16:creationId xmlns:a16="http://schemas.microsoft.com/office/drawing/2014/main" id="{FFD36A95-38C1-432B-9F5F-D8A034D53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250" y="4718134"/>
            <a:ext cx="1297880" cy="1058119"/>
          </a:xfrm>
          <a:prstGeom prst="rect">
            <a:avLst/>
          </a:prstGeom>
        </p:spPr>
      </p:pic>
      <p:grpSp>
        <p:nvGrpSpPr>
          <p:cNvPr id="7" name="Grupp 39">
            <a:extLst>
              <a:ext uri="{FF2B5EF4-FFF2-40B4-BE49-F238E27FC236}">
                <a16:creationId xmlns:a16="http://schemas.microsoft.com/office/drawing/2014/main" id="{A418C635-47D6-4773-A2DE-66F265DFA360}"/>
              </a:ext>
            </a:extLst>
          </p:cNvPr>
          <p:cNvGrpSpPr/>
          <p:nvPr/>
        </p:nvGrpSpPr>
        <p:grpSpPr>
          <a:xfrm>
            <a:off x="4636078" y="4627658"/>
            <a:ext cx="1520627" cy="1523909"/>
            <a:chOff x="6887856" y="2914163"/>
            <a:chExt cx="1355917" cy="1358843"/>
          </a:xfrm>
        </p:grpSpPr>
        <p:pic>
          <p:nvPicPr>
            <p:cNvPr id="8" name="Bildobjekt 16" descr="En bild som visar klocka, mat, ritning, rum&#10;&#10;Automatiskt genererad beskrivning">
              <a:extLst>
                <a:ext uri="{FF2B5EF4-FFF2-40B4-BE49-F238E27FC236}">
                  <a16:creationId xmlns:a16="http://schemas.microsoft.com/office/drawing/2014/main" id="{6DEDF508-1F17-4B82-AD17-CA3200F58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7856" y="2914163"/>
              <a:ext cx="977908" cy="1104861"/>
            </a:xfrm>
            <a:prstGeom prst="rect">
              <a:avLst/>
            </a:prstGeom>
          </p:spPr>
        </p:pic>
        <p:sp>
          <p:nvSpPr>
            <p:cNvPr id="9" name="textruta 30">
              <a:extLst>
                <a:ext uri="{FF2B5EF4-FFF2-40B4-BE49-F238E27FC236}">
                  <a16:creationId xmlns:a16="http://schemas.microsoft.com/office/drawing/2014/main" id="{AF7447ED-899B-4E83-8F22-8ADB32EFB31B}"/>
                </a:ext>
              </a:extLst>
            </p:cNvPr>
            <p:cNvSpPr txBox="1"/>
            <p:nvPr/>
          </p:nvSpPr>
          <p:spPr>
            <a:xfrm>
              <a:off x="6975960" y="4053455"/>
              <a:ext cx="1267813" cy="21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1000" b="1" dirty="0">
                <a:latin typeface="+mj-lt"/>
              </a:endParaRPr>
            </a:p>
          </p:txBody>
        </p:sp>
      </p:grpSp>
      <p:grpSp>
        <p:nvGrpSpPr>
          <p:cNvPr id="11" name="Grupp 40">
            <a:extLst>
              <a:ext uri="{FF2B5EF4-FFF2-40B4-BE49-F238E27FC236}">
                <a16:creationId xmlns:a16="http://schemas.microsoft.com/office/drawing/2014/main" id="{B8BAE659-B5D7-4891-AEF9-19CCFBF684DD}"/>
              </a:ext>
            </a:extLst>
          </p:cNvPr>
          <p:cNvGrpSpPr/>
          <p:nvPr/>
        </p:nvGrpSpPr>
        <p:grpSpPr>
          <a:xfrm>
            <a:off x="6699094" y="4606333"/>
            <a:ext cx="1057263" cy="1545234"/>
            <a:chOff x="3141326" y="4641926"/>
            <a:chExt cx="1183340" cy="1729499"/>
          </a:xfrm>
        </p:grpSpPr>
        <p:pic>
          <p:nvPicPr>
            <p:cNvPr id="12" name="Bildobjekt 18">
              <a:extLst>
                <a:ext uri="{FF2B5EF4-FFF2-40B4-BE49-F238E27FC236}">
                  <a16:creationId xmlns:a16="http://schemas.microsoft.com/office/drawing/2014/main" id="{154A9B42-AE8D-422B-A1E2-A91C4425C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41326" y="4641926"/>
              <a:ext cx="1183340" cy="1453917"/>
            </a:xfrm>
            <a:prstGeom prst="rect">
              <a:avLst/>
            </a:prstGeom>
          </p:spPr>
        </p:pic>
        <p:sp>
          <p:nvSpPr>
            <p:cNvPr id="13" name="textruta 31">
              <a:extLst>
                <a:ext uri="{FF2B5EF4-FFF2-40B4-BE49-F238E27FC236}">
                  <a16:creationId xmlns:a16="http://schemas.microsoft.com/office/drawing/2014/main" id="{F83A5E18-14F0-499E-8C99-3428B7DA4F8F}"/>
                </a:ext>
              </a:extLst>
            </p:cNvPr>
            <p:cNvSpPr txBox="1"/>
            <p:nvPr/>
          </p:nvSpPr>
          <p:spPr>
            <a:xfrm>
              <a:off x="3141326" y="6095843"/>
              <a:ext cx="1150233" cy="275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1000" b="1" dirty="0">
                <a:latin typeface="+mj-lt"/>
              </a:endParaRPr>
            </a:p>
          </p:txBody>
        </p:sp>
      </p:grpSp>
      <p:pic>
        <p:nvPicPr>
          <p:cNvPr id="15" name="Bildobjekt 53">
            <a:extLst>
              <a:ext uri="{FF2B5EF4-FFF2-40B4-BE49-F238E27FC236}">
                <a16:creationId xmlns:a16="http://schemas.microsoft.com/office/drawing/2014/main" id="{29A35017-1654-4990-89C4-BD63EEDAF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6546" y="4512877"/>
            <a:ext cx="1090315" cy="1506013"/>
          </a:xfrm>
          <a:prstGeom prst="rect">
            <a:avLst/>
          </a:prstGeom>
        </p:spPr>
      </p:pic>
      <p:pic>
        <p:nvPicPr>
          <p:cNvPr id="17" name="Bildobjekt 3" descr="En bild som visar leksak, rum&#10;&#10;Automatiskt genererad beskrivning">
            <a:extLst>
              <a:ext uri="{FF2B5EF4-FFF2-40B4-BE49-F238E27FC236}">
                <a16:creationId xmlns:a16="http://schemas.microsoft.com/office/drawing/2014/main" id="{23F9F140-CBBF-48C2-847B-49351BD956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0399" y="835580"/>
            <a:ext cx="1399199" cy="1466875"/>
          </a:xfrm>
          <a:prstGeom prst="rect">
            <a:avLst/>
          </a:prstGeom>
        </p:spPr>
      </p:pic>
      <p:pic>
        <p:nvPicPr>
          <p:cNvPr id="20" name="Bildobjekt 7">
            <a:extLst>
              <a:ext uri="{FF2B5EF4-FFF2-40B4-BE49-F238E27FC236}">
                <a16:creationId xmlns:a16="http://schemas.microsoft.com/office/drawing/2014/main" id="{E84E3DF0-358F-4A1A-BB8E-3D0BC42D84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9887" y="835580"/>
            <a:ext cx="1369079" cy="1449803"/>
          </a:xfrm>
          <a:prstGeom prst="rect">
            <a:avLst/>
          </a:prstGeom>
        </p:spPr>
      </p:pic>
      <p:pic>
        <p:nvPicPr>
          <p:cNvPr id="21" name="Bildobjekt 10" descr="En bild som visar ritning&#10;&#10;Automatiskt genererad beskrivning">
            <a:extLst>
              <a:ext uri="{FF2B5EF4-FFF2-40B4-BE49-F238E27FC236}">
                <a16:creationId xmlns:a16="http://schemas.microsoft.com/office/drawing/2014/main" id="{3FFA4BAA-9190-4D19-BCBD-92B8F99C0B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7664" y="885970"/>
            <a:ext cx="1267813" cy="1383168"/>
          </a:xfrm>
          <a:prstGeom prst="rect">
            <a:avLst/>
          </a:prstGeom>
        </p:spPr>
      </p:pic>
      <p:pic>
        <p:nvPicPr>
          <p:cNvPr id="23" name="Bildobjekt 12" descr="En bild som visar ritning&#10;&#10;Automatiskt genererad beskrivning">
            <a:extLst>
              <a:ext uri="{FF2B5EF4-FFF2-40B4-BE49-F238E27FC236}">
                <a16:creationId xmlns:a16="http://schemas.microsoft.com/office/drawing/2014/main" id="{5572BFF1-FAB7-4F97-8262-8A154901C0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1982" y="885970"/>
            <a:ext cx="1220855" cy="1319959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9F3530E4-D972-B197-CD63-5E4C77050763}"/>
              </a:ext>
            </a:extLst>
          </p:cNvPr>
          <p:cNvSpPr txBox="1"/>
          <p:nvPr/>
        </p:nvSpPr>
        <p:spPr>
          <a:xfrm>
            <a:off x="2303616" y="2864948"/>
            <a:ext cx="757477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NENECHME VŠAK VĚCI JAK JSOU, </a:t>
            </a:r>
          </a:p>
          <a:p>
            <a:pPr algn="ctr"/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ZMĚŇME JE TAK, JAK MAJÍ BÝT!</a:t>
            </a:r>
          </a:p>
        </p:txBody>
      </p:sp>
    </p:spTree>
    <p:extLst>
      <p:ext uri="{BB962C8B-B14F-4D97-AF65-F5344CB8AC3E}">
        <p14:creationId xmlns:p14="http://schemas.microsoft.com/office/powerpoint/2010/main" val="1554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HISTORIE PROGESTERONU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6BA7325-4AA0-B807-6BE2-B285DD3C697F}"/>
              </a:ext>
            </a:extLst>
          </p:cNvPr>
          <p:cNvSpPr txBox="1"/>
          <p:nvPr/>
        </p:nvSpPr>
        <p:spPr>
          <a:xfrm>
            <a:off x="478748" y="4817455"/>
            <a:ext cx="1123450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/>
                <a:cs typeface="Times New Roman"/>
              </a:rPr>
              <a:t>EXTRAKT ZE ŽLUTÉHO TĚLÍSKA VEDE K UDRŽENÍ TĚHOTENSTVÍ U OVAREKTOMOVANÝCH ZVÍŘAT</a:t>
            </a:r>
          </a:p>
        </p:txBody>
      </p:sp>
      <p:pic>
        <p:nvPicPr>
          <p:cNvPr id="10" name="Obrázek 9" descr="Obsah obrázku kreslené&#10;&#10;Popis byl vytvořen automaticky">
            <a:extLst>
              <a:ext uri="{FF2B5EF4-FFF2-40B4-BE49-F238E27FC236}">
                <a16:creationId xmlns:a16="http://schemas.microsoft.com/office/drawing/2014/main" id="{3817AAC3-3E17-2C58-64D8-7876831A63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785" t="49791" r="2271" b="1514"/>
          <a:stretch/>
        </p:blipFill>
        <p:spPr>
          <a:xfrm>
            <a:off x="7106461" y="1618280"/>
            <a:ext cx="1502915" cy="3213029"/>
          </a:xfrm>
          <a:prstGeom prst="rect">
            <a:avLst/>
          </a:prstGeom>
        </p:spPr>
      </p:pic>
      <p:sp>
        <p:nvSpPr>
          <p:cNvPr id="2" name="Pětiúhelník 1">
            <a:extLst>
              <a:ext uri="{FF2B5EF4-FFF2-40B4-BE49-F238E27FC236}">
                <a16:creationId xmlns:a16="http://schemas.microsoft.com/office/drawing/2014/main" id="{5518ACCC-49B8-DC45-CE87-745E185D1ADE}"/>
              </a:ext>
            </a:extLst>
          </p:cNvPr>
          <p:cNvSpPr/>
          <p:nvPr/>
        </p:nvSpPr>
        <p:spPr>
          <a:xfrm>
            <a:off x="375557" y="5858109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985ECD7-0134-10D7-C752-4D3CC2AB2A04}"/>
              </a:ext>
            </a:extLst>
          </p:cNvPr>
          <p:cNvSpPr txBox="1"/>
          <p:nvPr/>
        </p:nvSpPr>
        <p:spPr>
          <a:xfrm>
            <a:off x="375556" y="5858109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17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1930		1940	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1960		      1970					</a:t>
            </a:r>
          </a:p>
        </p:txBody>
      </p:sp>
    </p:spTree>
    <p:extLst>
      <p:ext uri="{BB962C8B-B14F-4D97-AF65-F5344CB8AC3E}">
        <p14:creationId xmlns:p14="http://schemas.microsoft.com/office/powerpoint/2010/main" val="338266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HISTORIE PROGESTERONU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6BA7325-4AA0-B807-6BE2-B285DD3C697F}"/>
              </a:ext>
            </a:extLst>
          </p:cNvPr>
          <p:cNvSpPr txBox="1"/>
          <p:nvPr/>
        </p:nvSpPr>
        <p:spPr>
          <a:xfrm>
            <a:off x="478748" y="4817455"/>
            <a:ext cx="1123450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/>
                <a:cs typeface="Times New Roman"/>
              </a:rPr>
              <a:t>EXTRAKT ZE ŽLUTÉHO TĚLÍSKA VEDE K UDRŽENÍ TĚHOTENSTVÍ U OVAREKTOMOVANÝCH ZVÍŘAT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7F9EDD5-0E5B-78BB-F156-FB4127FC9E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4" t="10721" r="20294" b="41879"/>
          <a:stretch/>
        </p:blipFill>
        <p:spPr>
          <a:xfrm>
            <a:off x="2653745" y="1647404"/>
            <a:ext cx="5955631" cy="3147620"/>
          </a:xfrm>
          <a:prstGeom prst="rect">
            <a:avLst/>
          </a:prstGeom>
        </p:spPr>
      </p:pic>
      <p:sp>
        <p:nvSpPr>
          <p:cNvPr id="2" name="Pětiúhelník 1">
            <a:extLst>
              <a:ext uri="{FF2B5EF4-FFF2-40B4-BE49-F238E27FC236}">
                <a16:creationId xmlns:a16="http://schemas.microsoft.com/office/drawing/2014/main" id="{65E0209B-6384-F152-CD2D-149C7E1167DF}"/>
              </a:ext>
            </a:extLst>
          </p:cNvPr>
          <p:cNvSpPr/>
          <p:nvPr/>
        </p:nvSpPr>
        <p:spPr>
          <a:xfrm>
            <a:off x="375557" y="5858109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9A04BC4-8AF0-52CF-A199-976FA225F565}"/>
              </a:ext>
            </a:extLst>
          </p:cNvPr>
          <p:cNvSpPr txBox="1"/>
          <p:nvPr/>
        </p:nvSpPr>
        <p:spPr>
          <a:xfrm>
            <a:off x="375556" y="5858109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17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1930		1940	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1960		      1970					</a:t>
            </a:r>
          </a:p>
        </p:txBody>
      </p:sp>
    </p:spTree>
    <p:extLst>
      <p:ext uri="{BB962C8B-B14F-4D97-AF65-F5344CB8AC3E}">
        <p14:creationId xmlns:p14="http://schemas.microsoft.com/office/powerpoint/2010/main" val="378928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58192D1-242D-4766-C39D-5F0BC50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44158"/>
            <a:ext cx="11685320" cy="133985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/>
                <a:cs typeface="Times New Roman"/>
              </a:rPr>
              <a:t>HISTORIE PROGESTERONU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0845231E-32B0-8C17-05B6-C1837A1B783C}"/>
              </a:ext>
            </a:extLst>
          </p:cNvPr>
          <p:cNvSpPr txBox="1"/>
          <p:nvPr/>
        </p:nvSpPr>
        <p:spPr>
          <a:xfrm>
            <a:off x="1983858" y="3913225"/>
            <a:ext cx="1698763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KARL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SLOTTA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62DE7924-6957-F048-9745-3553576A5954}"/>
              </a:ext>
            </a:extLst>
          </p:cNvPr>
          <p:cNvSpPr txBox="1"/>
          <p:nvPr/>
        </p:nvSpPr>
        <p:spPr>
          <a:xfrm>
            <a:off x="4271481" y="3913227"/>
            <a:ext cx="1724432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WILLARD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ALLEN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ED435A13-523E-C6B7-707B-D28DC2EF8D29}"/>
              </a:ext>
            </a:extLst>
          </p:cNvPr>
          <p:cNvSpPr txBox="1"/>
          <p:nvPr/>
        </p:nvSpPr>
        <p:spPr>
          <a:xfrm>
            <a:off x="6429019" y="3902466"/>
            <a:ext cx="1724432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CORNER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BCE7DAFA-1C6C-590F-7F14-3A0776EB71B9}"/>
              </a:ext>
            </a:extLst>
          </p:cNvPr>
          <p:cNvSpPr txBox="1"/>
          <p:nvPr/>
        </p:nvSpPr>
        <p:spPr>
          <a:xfrm>
            <a:off x="8716641" y="3913226"/>
            <a:ext cx="1724433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ADOLF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BUTENANDT</a:t>
            </a:r>
          </a:p>
        </p:txBody>
      </p:sp>
      <p:pic>
        <p:nvPicPr>
          <p:cNvPr id="12" name="Obrázek 11" descr="Obsah obrázku Lidská tvář, osoba, oblečení, úsměv&#10;&#10;Popis byl vytvořen automaticky">
            <a:extLst>
              <a:ext uri="{FF2B5EF4-FFF2-40B4-BE49-F238E27FC236}">
                <a16:creationId xmlns:a16="http://schemas.microsoft.com/office/drawing/2014/main" id="{9DCAE75E-477A-4376-ACBE-8A06C1DA2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858" y="1794155"/>
            <a:ext cx="1724433" cy="1966020"/>
          </a:xfrm>
          <a:prstGeom prst="rect">
            <a:avLst/>
          </a:prstGeom>
        </p:spPr>
      </p:pic>
      <p:pic>
        <p:nvPicPr>
          <p:cNvPr id="14" name="Obrázek 13" descr="Obsah obrázku Lidská tvář, osoba, oblečení, portrét&#10;&#10;Popis byl vytvořen automaticky">
            <a:extLst>
              <a:ext uri="{FF2B5EF4-FFF2-40B4-BE49-F238E27FC236}">
                <a16:creationId xmlns:a16="http://schemas.microsoft.com/office/drawing/2014/main" id="{51535321-825A-95BA-212D-2D13E4C9CD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8" b="17933"/>
          <a:stretch/>
        </p:blipFill>
        <p:spPr>
          <a:xfrm flipH="1">
            <a:off x="4271481" y="1794155"/>
            <a:ext cx="1724433" cy="1966020"/>
          </a:xfrm>
          <a:prstGeom prst="rect">
            <a:avLst/>
          </a:prstGeom>
        </p:spPr>
      </p:pic>
      <p:pic>
        <p:nvPicPr>
          <p:cNvPr id="16" name="Obrázek 15" descr="Obsah obrázku Lidská tvář, portrét, muž, oblečení&#10;&#10;Popis byl vytvořen automaticky">
            <a:extLst>
              <a:ext uri="{FF2B5EF4-FFF2-40B4-BE49-F238E27FC236}">
                <a16:creationId xmlns:a16="http://schemas.microsoft.com/office/drawing/2014/main" id="{78C1046E-D3B7-2AB8-5B4E-F34FE8FF11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73" t="7346" r="5517" b="22556"/>
          <a:stretch/>
        </p:blipFill>
        <p:spPr>
          <a:xfrm>
            <a:off x="6429018" y="1811938"/>
            <a:ext cx="1724433" cy="1948237"/>
          </a:xfrm>
          <a:prstGeom prst="rect">
            <a:avLst/>
          </a:prstGeom>
        </p:spPr>
      </p:pic>
      <p:pic>
        <p:nvPicPr>
          <p:cNvPr id="18" name="Obrázek 17" descr="Obsah obrázku Lidská tvář, osoba, portrét, oblečení&#10;&#10;Popis byl vytvořen automaticky">
            <a:extLst>
              <a:ext uri="{FF2B5EF4-FFF2-40B4-BE49-F238E27FC236}">
                <a16:creationId xmlns:a16="http://schemas.microsoft.com/office/drawing/2014/main" id="{CD6E5AA0-AEEC-2BA0-C8D6-7E0D2762FA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193"/>
          <a:stretch/>
        </p:blipFill>
        <p:spPr>
          <a:xfrm>
            <a:off x="8716641" y="1814986"/>
            <a:ext cx="1724433" cy="1966020"/>
          </a:xfrm>
          <a:prstGeom prst="rect">
            <a:avLst/>
          </a:prstGeom>
        </p:spPr>
      </p:pic>
      <p:sp>
        <p:nvSpPr>
          <p:cNvPr id="19" name="TextBox 15">
            <a:extLst>
              <a:ext uri="{FF2B5EF4-FFF2-40B4-BE49-F238E27FC236}">
                <a16:creationId xmlns:a16="http://schemas.microsoft.com/office/drawing/2014/main" id="{9E6CA896-44FD-E2C4-B8FE-BD45CAF3C247}"/>
              </a:ext>
            </a:extLst>
          </p:cNvPr>
          <p:cNvSpPr txBox="1"/>
          <p:nvPr/>
        </p:nvSpPr>
        <p:spPr>
          <a:xfrm>
            <a:off x="4084319" y="1724227"/>
            <a:ext cx="4230625" cy="212365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200" dirty="0">
              <a:latin typeface="Times New Roman"/>
              <a:ea typeface="+mn-ea"/>
              <a:cs typeface="Times New Roman"/>
            </a:endParaRPr>
          </a:p>
          <a:p>
            <a:pPr algn="ctr"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2200" dirty="0">
              <a:latin typeface="Times New Roman"/>
              <a:ea typeface="+mn-ea"/>
              <a:cs typeface="Times New Roman"/>
            </a:endParaRPr>
          </a:p>
          <a:p>
            <a:pPr algn="ctr"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2200" dirty="0">
              <a:latin typeface="Times New Roman"/>
              <a:ea typeface="+mn-ea"/>
              <a:cs typeface="Times New Roman"/>
            </a:endParaRPr>
          </a:p>
          <a:p>
            <a:pPr algn="ctr">
              <a:defRPr/>
            </a:pP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B47A4ECE-C6CC-A69C-CD3B-D55999094BB7}"/>
              </a:ext>
            </a:extLst>
          </p:cNvPr>
          <p:cNvSpPr txBox="1"/>
          <p:nvPr/>
        </p:nvSpPr>
        <p:spPr>
          <a:xfrm>
            <a:off x="478748" y="4632145"/>
            <a:ext cx="11234503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/>
                <a:cs typeface="Times New Roman"/>
              </a:rPr>
              <a:t>STAČÍ PŘEDPOKLÁDAT, ŽE KDYŽ SE BLÍŽÍ KONEC TĚHOTENSTVÍ PRODUKCE</a:t>
            </a:r>
          </a:p>
          <a:p>
            <a:pPr algn="ctr"/>
            <a:r>
              <a:rPr lang="en-US" sz="2200" dirty="0">
                <a:latin typeface="Times New Roman"/>
                <a:cs typeface="Times New Roman"/>
              </a:rPr>
              <a:t>PROGESTERONU KLESÁ A ESTROGENY MOHOU ZPŮSOBIT DĚLOŽNÍ KONTRAKCE. TATO HYPOTÉZA JE VŠAK PŘÍLIŠ JEDNODUCHÁ…. </a:t>
            </a:r>
          </a:p>
        </p:txBody>
      </p:sp>
      <p:sp>
        <p:nvSpPr>
          <p:cNvPr id="5" name="Pětiúhelník 4">
            <a:extLst>
              <a:ext uri="{FF2B5EF4-FFF2-40B4-BE49-F238E27FC236}">
                <a16:creationId xmlns:a16="http://schemas.microsoft.com/office/drawing/2014/main" id="{9FDAC20E-1DC7-99AF-525A-D3EC061EF378}"/>
              </a:ext>
            </a:extLst>
          </p:cNvPr>
          <p:cNvSpPr/>
          <p:nvPr/>
        </p:nvSpPr>
        <p:spPr>
          <a:xfrm>
            <a:off x="375557" y="5858109"/>
            <a:ext cx="11454580" cy="375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228E419-A351-F908-0E0E-1E09FB9022FC}"/>
              </a:ext>
            </a:extLst>
          </p:cNvPr>
          <p:cNvSpPr txBox="1"/>
          <p:nvPr/>
        </p:nvSpPr>
        <p:spPr>
          <a:xfrm>
            <a:off x="375556" y="5858109"/>
            <a:ext cx="114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17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1930		1940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1960		      1970					</a:t>
            </a:r>
          </a:p>
        </p:txBody>
      </p:sp>
    </p:spTree>
    <p:extLst>
      <p:ext uri="{BB962C8B-B14F-4D97-AF65-F5344CB8AC3E}">
        <p14:creationId xmlns:p14="http://schemas.microsoft.com/office/powerpoint/2010/main" val="3714552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21077</TotalTime>
  <Words>3535</Words>
  <Application>Microsoft Macintosh PowerPoint</Application>
  <PresentationFormat>Širokoúhlá obrazovka</PresentationFormat>
  <Paragraphs>577</Paragraphs>
  <Slides>61</Slides>
  <Notes>61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7" baseType="lpstr">
      <vt:lpstr>Brush Script MT</vt:lpstr>
      <vt:lpstr>Arial</vt:lpstr>
      <vt:lpstr>Calibri</vt:lpstr>
      <vt:lpstr>Calisto MT</vt:lpstr>
      <vt:lpstr>Times New Roman</vt:lpstr>
      <vt:lpstr>Capital</vt:lpstr>
      <vt:lpstr>Prezentace aplikace PowerPoint</vt:lpstr>
      <vt:lpstr>HISTORIE PROGESTERONU</vt:lpstr>
      <vt:lpstr>HISTORIE PROGESTERONU</vt:lpstr>
      <vt:lpstr>HISTORIE PROGESTERONU</vt:lpstr>
      <vt:lpstr>HISTORIE PROGESTERONU</vt:lpstr>
      <vt:lpstr>HISTORIE PROGESTERONU</vt:lpstr>
      <vt:lpstr>HISTORIE PROGESTERONU</vt:lpstr>
      <vt:lpstr>HISTORIE PROGESTERONU</vt:lpstr>
      <vt:lpstr>HISTORIE PROGESTERONU</vt:lpstr>
      <vt:lpstr>HISTORIE PROGESTERONU</vt:lpstr>
      <vt:lpstr>HISTORIE PROGESTERONU</vt:lpstr>
      <vt:lpstr>HISTORIE PROGESTERONU</vt:lpstr>
      <vt:lpstr>HISTORIE PROGESTERONU</vt:lpstr>
      <vt:lpstr>HISTORIE PROGESTERONU</vt:lpstr>
      <vt:lpstr>HISTORIE PROGESTERONU</vt:lpstr>
      <vt:lpstr>HISTORIE PROGESTERONU</vt:lpstr>
      <vt:lpstr>HISTORIE PROGESTERONU</vt:lpstr>
      <vt:lpstr>HISTORIE PROGESTERONU</vt:lpstr>
      <vt:lpstr>ÚČINEK PROGESTERONU</vt:lpstr>
      <vt:lpstr>ÚČINEK PROGESTERONU</vt:lpstr>
      <vt:lpstr>HISTORIE PROGESTERONU</vt:lpstr>
      <vt:lpstr>HISTORIE PROGESTERONU</vt:lpstr>
      <vt:lpstr>HISTORIE PROGESTERONU</vt:lpstr>
      <vt:lpstr>HISTORIE PROGESTERONU</vt:lpstr>
      <vt:lpstr>PODÁNÍ GESTAGENŮ ŽENÁM SE ZATÍŽENOU ANAMNÉZOU </vt:lpstr>
      <vt:lpstr>PODÁNÍ GESTAGENŮ ŽENÁM SE ZATÍŽENOU ANAMNÉZOU </vt:lpstr>
      <vt:lpstr>PODÁNÍ GESTAGENŮ ŽENÁM SE ZATÍŽENOU ANAMNÉZOU </vt:lpstr>
      <vt:lpstr>PODÁNÍ GESTAGENŮ ŽENÁM BEZ ZATÍŽENÉ ANAMNÉZOU </vt:lpstr>
      <vt:lpstr>PODÁNÍ GESTAGENŮ ŽENÁM BEZ ZATÍŽENÉ ANAMNÉZOU </vt:lpstr>
      <vt:lpstr>PODÁNÍ GESTAGENŮ ŽENÁM BEZ ZATÍŽENÉ ANAMNÉZOU </vt:lpstr>
      <vt:lpstr>DOBRÁ PRAXE V PERINATÁLNÍ MEDICÍNĚ</vt:lpstr>
      <vt:lpstr>SONOGRAFICKY KRÁTKÉ DĚLOŽNÍ HRDLO</vt:lpstr>
      <vt:lpstr>SONOGRAFICKY KRÁTKÉ DĚLOŽNÍ HRDLO</vt:lpstr>
      <vt:lpstr>SONOGRAFICKY KRÁTKÉ DĚLOŽNÍ HRDLO</vt:lpstr>
      <vt:lpstr>SONOGRAFICKY KRÁTKÉ DĚLOŽNÍ HRDLO</vt:lpstr>
      <vt:lpstr>SONOGRAFICKY KRÁTKÉ DĚLOŽNÍ HRDLO</vt:lpstr>
      <vt:lpstr>SONOGRAFICKY KRÁTKÉ DĚLOŽNÍ HRDLO</vt:lpstr>
      <vt:lpstr>SONOGRAFICKY KRÁTKÉ DĚLOŽNÍ HRDLO</vt:lpstr>
      <vt:lpstr>PODÁNÍ GESTAGENŮ ŽENÁM SE ZATÍŽENOU ANAMNÉZOU </vt:lpstr>
      <vt:lpstr>PODÁNÍ GESTAGENŮ ŽENÁM SE ZATÍŽENOU ANAMNÉZOU </vt:lpstr>
      <vt:lpstr>PODÁNÍ GESTAGENŮ ŽENÁM SE ZATÍŽENOU ANAMNÉZOU </vt:lpstr>
      <vt:lpstr>PODÁNÍ GESTAGENŮ ŽENÁM SE ZATÍŽENOU ANAMNÉZOU </vt:lpstr>
      <vt:lpstr>PODÁNÍ GESTAGENŮ ŽENÁM SE ZATÍŽENOU ANAMNÉZOU </vt:lpstr>
      <vt:lpstr>PODÁNÍ GESTAGENŮ ŽENÁM SE ZATÍŽENOU ANAMNÉZOU </vt:lpstr>
      <vt:lpstr>PODÁNÍ GESTAGENŮ ŽENÁM SE ZATÍŽENOU ANAMNÉZOU </vt:lpstr>
      <vt:lpstr>PODÁNÍ GESTAGENŮ ŽENÁM SE ZATÍŽENOU ANAMNÉZOU </vt:lpstr>
      <vt:lpstr>PODÁNÍ GESTAGENŮ ŽENÁM BEZ ZATÍŽENÉ ANAMNÉZY </vt:lpstr>
      <vt:lpstr>PODÁNÍ GESTAGENŮ ŽENÁM BEZ ZATÍŽENÉ ANAMNÉZY </vt:lpstr>
      <vt:lpstr>PODÁNÍ GESTAGENŮ ŽENÁM BEZ ZATÍŽENÉ ANAMNÉZY </vt:lpstr>
      <vt:lpstr>PODÁNÍ GESTAGENŮ ŽENÁM SE ZATÍŽENOU ANAMNÉZOU </vt:lpstr>
      <vt:lpstr>PODÁNÍ GESTAGENŮ ŽENÁM SE ZATÍŽENOU ANAMNÉZOU </vt:lpstr>
      <vt:lpstr>PODÁNÍ GESTAGENŮ ŽENÁM SE ZATÍŽENOU ANAMNÉZOU </vt:lpstr>
      <vt:lpstr>PODÁNÍ GESTAGENŮ ŽENÁM SE ZATÍŽENOU ANAMNÉZOU </vt:lpstr>
      <vt:lpstr>PODÁNÍ GESTAGENŮ ŽENÁM SE ZATÍŽENOU ANAMNÉZOU </vt:lpstr>
      <vt:lpstr>PODÁNÍ GESTAGENŮ ŽENÁM SE ZATÍŽENOU ANAMNÉZOU </vt:lpstr>
      <vt:lpstr>PODÁNÍ GESTAGENŮ ŽENÁM SE ZATÍŽENOU ANAMNÉZOU </vt:lpstr>
      <vt:lpstr>PODÁNÍ GESTAGENŮ ŽENÁM S KRVÁCENÍM</vt:lpstr>
      <vt:lpstr>PODÁNÍ GESTAGENŮ ŽENÁM S KRVÁCENÍM</vt:lpstr>
      <vt:lpstr>PODÁNÍ GESTAGENŮ ŽENÁM S KRVÁCENÍM</vt:lpstr>
      <vt:lpstr>PODÁNÍ GESTAGENŮ ŽENÁM S KRVÁCENÍM</vt:lpstr>
      <vt:lpstr>Prezentace aplikace PowerPoint</vt:lpstr>
    </vt:vector>
  </TitlesOfParts>
  <Company>Charles University in Prague, Medical Faculty and University Hospital Hradec Kralove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 Kacerovský</dc:creator>
  <cp:lastModifiedBy>Kacerovský, Marian</cp:lastModifiedBy>
  <cp:revision>528</cp:revision>
  <cp:lastPrinted>2012-12-18T09:39:15Z</cp:lastPrinted>
  <dcterms:created xsi:type="dcterms:W3CDTF">2012-09-30T07:26:58Z</dcterms:created>
  <dcterms:modified xsi:type="dcterms:W3CDTF">2024-06-20T08:13:47Z</dcterms:modified>
</cp:coreProperties>
</file>