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2" r:id="rId3"/>
    <p:sldId id="297" r:id="rId4"/>
    <p:sldId id="296" r:id="rId5"/>
    <p:sldId id="300" r:id="rId6"/>
    <p:sldId id="303" r:id="rId7"/>
    <p:sldId id="304" r:id="rId8"/>
    <p:sldId id="307" r:id="rId9"/>
    <p:sldId id="312" r:id="rId10"/>
    <p:sldId id="306" r:id="rId11"/>
    <p:sldId id="310" r:id="rId12"/>
    <p:sldId id="264" r:id="rId13"/>
    <p:sldId id="311" r:id="rId14"/>
    <p:sldId id="283" r:id="rId15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86" autoAdjust="0"/>
    <p:restoredTop sz="87356" autoAdjust="0"/>
  </p:normalViewPr>
  <p:slideViewPr>
    <p:cSldViewPr snapToGrid="0">
      <p:cViewPr varScale="1">
        <p:scale>
          <a:sx n="63" d="100"/>
          <a:sy n="63" d="100"/>
        </p:scale>
        <p:origin x="65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262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onw1\neo_registr\zOstatn&#237;\Kristi\statistika%20vvv\vadysouhrnNEJNOVEJSI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dirsrv2\home$\janota3393\aaJan%20Janota%20Pevn&#253;%20disk\Janota%20MED\JJKongresy2008-20\Kongresy%20CZ\Kardio%20kongresy%20CZ\vadysouhrnFIN%20VSV%202017-202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onw1\neo_registr\zOstatn&#237;\Kristi\statistika%20vvv\vadysouhrnNEJNOVEJS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onw1\neo_registr\zOstatn&#237;\Kristi\statistika%20vvv\vadysouhrnNEJNOVEJS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onw1\neo_registr\zOstatn&#237;\Kristi\statistika%20vvv\vadysouhr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onw1\neo_registr\zOstatn&#237;\Kristi\statistika%20vvv\vadysouhr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onw1\neo_registr\zOstatn&#237;\Kristi\statistika%20vvv\vadysouhr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dirsrv2\home$\janota3393\aaJan%20Janota%20Pevn&#253;%20disk\Janota%20MED\JJKongresy2008-20\Kongresy%20CZ\Kardio%20kongresy%20CZ\vadysouhrnFIN%20VSV%202017-202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charonw1\neo_registr\zOstatn&#237;\Kristi\statistika%20vvv\vadysouhr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omedirsrv2\home$\janota3393\aaJan%20Janota%20Pevn&#253;%20disk\Janota%20MED\JJKongresy2008-20\Kongresy%20CZ\Kardio%20kongresy%20CZ\vadysouhrnFIN%20VSV%202017-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kardio!$AH$25</c:f>
              <c:strCache>
                <c:ptCount val="1"/>
                <c:pt idx="0">
                  <c:v>rozložení pacientů s VSV dle oddělení</c:v>
                </c:pt>
              </c:strCache>
            </c:strRef>
          </c:tx>
          <c:cat>
            <c:strRef>
              <c:f>kardio!$AG$26:$AG$28</c:f>
              <c:strCache>
                <c:ptCount val="3"/>
                <c:pt idx="0">
                  <c:v>JIP novorozeneckého oddělení 40%</c:v>
                </c:pt>
                <c:pt idx="1">
                  <c:v>oddělení fyziologických novorozenců 24%</c:v>
                </c:pt>
                <c:pt idx="2">
                  <c:v>Dětské kardiocentrum 36%</c:v>
                </c:pt>
              </c:strCache>
            </c:strRef>
          </c:cat>
          <c:val>
            <c:numRef>
              <c:f>kardio!$AH$26:$AH$28</c:f>
              <c:numCache>
                <c:formatCode>General</c:formatCode>
                <c:ptCount val="3"/>
                <c:pt idx="0">
                  <c:v>263</c:v>
                </c:pt>
                <c:pt idx="1">
                  <c:v>153</c:v>
                </c:pt>
                <c:pt idx="2">
                  <c:v>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5-4189-89E2-8F561BBB0C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609284031993528"/>
          <c:y val="0.26561964500200186"/>
          <c:w val="0.36021515573139734"/>
          <c:h val="0.70808274389430137"/>
        </c:manualLayout>
      </c:layout>
      <c:overlay val="0"/>
    </c:legend>
    <c:plotVisOnly val="1"/>
    <c:dispBlanksAs val="zero"/>
    <c:showDLblsOverMax val="0"/>
  </c:chart>
  <c:spPr>
    <a:solidFill>
      <a:prstClr val="white"/>
    </a:solidFill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kardio!$AE$149</c:f>
              <c:strCache>
                <c:ptCount val="1"/>
                <c:pt idx="0">
                  <c:v>přežití</c:v>
                </c:pt>
              </c:strCache>
            </c:strRef>
          </c:tx>
          <c:invertIfNegative val="0"/>
          <c:cat>
            <c:numRef>
              <c:f>kardio!$AD$150:$AD$155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kardio!$AE$150:$AE$155</c:f>
              <c:numCache>
                <c:formatCode>0%</c:formatCode>
                <c:ptCount val="6"/>
                <c:pt idx="0">
                  <c:v>0.58000000000000007</c:v>
                </c:pt>
                <c:pt idx="1">
                  <c:v>0.7300000000000002</c:v>
                </c:pt>
                <c:pt idx="2">
                  <c:v>0.7200000000000002</c:v>
                </c:pt>
                <c:pt idx="3">
                  <c:v>0.7200000000000002</c:v>
                </c:pt>
                <c:pt idx="4">
                  <c:v>0.84000000000000019</c:v>
                </c:pt>
                <c:pt idx="5">
                  <c:v>0.83000000000000018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C-4552-9D5A-B810DD442A1A}"/>
            </c:ext>
          </c:extLst>
        </c:ser>
        <c:ser>
          <c:idx val="1"/>
          <c:order val="1"/>
          <c:tx>
            <c:strRef>
              <c:f>kardio!$AF$149</c:f>
              <c:strCache>
                <c:ptCount val="1"/>
                <c:pt idx="0">
                  <c:v>zemřelí</c:v>
                </c:pt>
              </c:strCache>
            </c:strRef>
          </c:tx>
          <c:invertIfNegative val="0"/>
          <c:cat>
            <c:numRef>
              <c:f>kardio!$AD$150:$AD$155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kardio!$AF$150:$AF$155</c:f>
              <c:numCache>
                <c:formatCode>0%</c:formatCode>
                <c:ptCount val="6"/>
                <c:pt idx="0">
                  <c:v>0.4200000000000001</c:v>
                </c:pt>
                <c:pt idx="1">
                  <c:v>0.27</c:v>
                </c:pt>
                <c:pt idx="2">
                  <c:v>0.28000000000000008</c:v>
                </c:pt>
                <c:pt idx="3">
                  <c:v>0.28000000000000008</c:v>
                </c:pt>
                <c:pt idx="4">
                  <c:v>0.16</c:v>
                </c:pt>
                <c:pt idx="5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3C-4552-9D5A-B810DD442A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520384"/>
        <c:axId val="171521920"/>
      </c:barChart>
      <c:catAx>
        <c:axId val="17152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521920"/>
        <c:crosses val="autoZero"/>
        <c:auto val="1"/>
        <c:lblAlgn val="ctr"/>
        <c:lblOffset val="100"/>
        <c:noMultiLvlLbl val="0"/>
      </c:catAx>
      <c:valAx>
        <c:axId val="1715219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1520384"/>
        <c:crosses val="autoZero"/>
        <c:crossBetween val="between"/>
      </c:valAx>
      <c:spPr>
        <a:solidFill>
          <a:prstClr val="white"/>
        </a:solidFill>
      </c:spPr>
    </c:plotArea>
    <c:legend>
      <c:legendPos val="r"/>
      <c:overlay val="0"/>
    </c:legend>
    <c:plotVisOnly val="1"/>
    <c:dispBlanksAs val="gap"/>
    <c:showDLblsOverMax val="0"/>
  </c:chart>
  <c:spPr>
    <a:solidFill>
      <a:prstClr val="white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err="1"/>
              <a:t>poměr</a:t>
            </a:r>
            <a:r>
              <a:rPr lang="en-US" sz="1600" dirty="0"/>
              <a:t> </a:t>
            </a:r>
            <a:r>
              <a:rPr lang="en-US" sz="1600" dirty="0" err="1"/>
              <a:t>jednotlivých</a:t>
            </a:r>
            <a:r>
              <a:rPr lang="en-US" sz="1600" dirty="0"/>
              <a:t> </a:t>
            </a:r>
            <a:r>
              <a:rPr lang="en-US" sz="1600" dirty="0" err="1"/>
              <a:t>typů</a:t>
            </a:r>
            <a:r>
              <a:rPr lang="en-US" sz="1600" dirty="0"/>
              <a:t> VSV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tabulky!$AF$52</c:f>
              <c:strCache>
                <c:ptCount val="1"/>
                <c:pt idx="0">
                  <c:v>poměr jednotlivých typů VSV</c:v>
                </c:pt>
              </c:strCache>
            </c:strRef>
          </c:tx>
          <c:cat>
            <c:strRef>
              <c:f>tabulky!$AE$53:$AE$63</c:f>
              <c:strCache>
                <c:ptCount val="11"/>
                <c:pt idx="0">
                  <c:v>izolované VSD 22%</c:v>
                </c:pt>
                <c:pt idx="1">
                  <c:v>komplexní VSV 14%</c:v>
                </c:pt>
                <c:pt idx="2">
                  <c:v>TGA 14%</c:v>
                </c:pt>
                <c:pt idx="3">
                  <c:v>koarktace aorty 12%</c:v>
                </c:pt>
                <c:pt idx="4">
                  <c:v>atrézie/stenóza velkých cév/chlopní 10%</c:v>
                </c:pt>
                <c:pt idx="5">
                  <c:v>Fallotova tetralogie 5%</c:v>
                </c:pt>
                <c:pt idx="6">
                  <c:v>DORV 4%</c:v>
                </c:pt>
                <c:pt idx="7">
                  <c:v>hypoplastické levé/pravé srdce 3%</c:v>
                </c:pt>
                <c:pt idx="8">
                  <c:v>poruchy rytmu 2%</c:v>
                </c:pt>
                <c:pt idx="9">
                  <c:v>Ebsteinova anomálie 1%</c:v>
                </c:pt>
                <c:pt idx="10">
                  <c:v>ostatní 13%</c:v>
                </c:pt>
              </c:strCache>
            </c:strRef>
          </c:cat>
          <c:val>
            <c:numRef>
              <c:f>tabulky!$AF$53:$AF$63</c:f>
              <c:numCache>
                <c:formatCode>General</c:formatCode>
                <c:ptCount val="11"/>
                <c:pt idx="0">
                  <c:v>145</c:v>
                </c:pt>
                <c:pt idx="1">
                  <c:v>93</c:v>
                </c:pt>
                <c:pt idx="2">
                  <c:v>90</c:v>
                </c:pt>
                <c:pt idx="3">
                  <c:v>76</c:v>
                </c:pt>
                <c:pt idx="4">
                  <c:v>63</c:v>
                </c:pt>
                <c:pt idx="5">
                  <c:v>31</c:v>
                </c:pt>
                <c:pt idx="6">
                  <c:v>27</c:v>
                </c:pt>
                <c:pt idx="7">
                  <c:v>21</c:v>
                </c:pt>
                <c:pt idx="8">
                  <c:v>15</c:v>
                </c:pt>
                <c:pt idx="9">
                  <c:v>6</c:v>
                </c:pt>
                <c:pt idx="10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FD-4900-BE68-7016B6646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635220125786161"/>
          <c:y val="0.10368336953930486"/>
          <c:w val="0.36477987421383645"/>
          <c:h val="0.8963166304606951"/>
        </c:manualLayout>
      </c:layout>
      <c:overlay val="0"/>
    </c:legend>
    <c:plotVisOnly val="1"/>
    <c:dispBlanksAs val="gap"/>
    <c:showDLblsOverMax val="0"/>
  </c:chart>
  <c:spPr>
    <a:solidFill>
      <a:prstClr val="white"/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kardio!$T$5</c:f>
              <c:strCache>
                <c:ptCount val="1"/>
                <c:pt idx="0">
                  <c:v>všechny VSV ve FNM v průběhu 6 let</c:v>
                </c:pt>
              </c:strCache>
            </c:strRef>
          </c:tx>
          <c:marker>
            <c:symbol val="none"/>
          </c:marker>
          <c:cat>
            <c:numRef>
              <c:f>kardio!$S$6:$S$11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kardio!$T$6:$T$11</c:f>
              <c:numCache>
                <c:formatCode>General</c:formatCode>
                <c:ptCount val="6"/>
                <c:pt idx="0">
                  <c:v>93</c:v>
                </c:pt>
                <c:pt idx="1">
                  <c:v>122</c:v>
                </c:pt>
                <c:pt idx="2">
                  <c:v>101</c:v>
                </c:pt>
                <c:pt idx="3">
                  <c:v>106</c:v>
                </c:pt>
                <c:pt idx="4">
                  <c:v>117</c:v>
                </c:pt>
                <c:pt idx="5">
                  <c:v>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E0-42BE-90FB-630772E3B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309888"/>
        <c:axId val="128582016"/>
      </c:lineChart>
      <c:catAx>
        <c:axId val="12830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582016"/>
        <c:crosses val="autoZero"/>
        <c:auto val="1"/>
        <c:lblAlgn val="ctr"/>
        <c:lblOffset val="100"/>
        <c:noMultiLvlLbl val="0"/>
      </c:catAx>
      <c:valAx>
        <c:axId val="128582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3098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solidFill>
      <a:prstClr val="white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kardio!$T$68</c:f>
              <c:strCache>
                <c:ptCount val="1"/>
                <c:pt idx="0">
                  <c:v>VSV + LBW v průběhu 6 let</c:v>
                </c:pt>
              </c:strCache>
            </c:strRef>
          </c:tx>
          <c:marker>
            <c:symbol val="none"/>
          </c:marker>
          <c:cat>
            <c:numRef>
              <c:f>kardio!$S$69:$S$74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kardio!$T$69:$T$74</c:f>
              <c:numCache>
                <c:formatCode>General</c:formatCode>
                <c:ptCount val="6"/>
                <c:pt idx="0">
                  <c:v>19</c:v>
                </c:pt>
                <c:pt idx="1">
                  <c:v>26</c:v>
                </c:pt>
                <c:pt idx="2">
                  <c:v>18</c:v>
                </c:pt>
                <c:pt idx="3">
                  <c:v>25</c:v>
                </c:pt>
                <c:pt idx="4">
                  <c:v>31</c:v>
                </c:pt>
                <c:pt idx="5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1B-43EE-AED8-8B3D87C60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615552"/>
        <c:axId val="128617088"/>
      </c:lineChart>
      <c:catAx>
        <c:axId val="12861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617088"/>
        <c:crosses val="autoZero"/>
        <c:auto val="1"/>
        <c:lblAlgn val="ctr"/>
        <c:lblOffset val="100"/>
        <c:noMultiLvlLbl val="0"/>
      </c:catAx>
      <c:valAx>
        <c:axId val="128617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6155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solidFill>
      <a:prstClr val="white"/>
    </a:soli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600" dirty="0"/>
              <a:t>VSV na JIP v průběhu 6 let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kardio!$T$18</c:f>
              <c:strCache>
                <c:ptCount val="1"/>
                <c:pt idx="0">
                  <c:v>VSV na JIP v průběhu 6 let</c:v>
                </c:pt>
              </c:strCache>
            </c:strRef>
          </c:tx>
          <c:marker>
            <c:symbol val="none"/>
          </c:marker>
          <c:cat>
            <c:numRef>
              <c:f>kardio!$S$19:$S$24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kardio!$T$19:$T$24</c:f>
              <c:numCache>
                <c:formatCode>General</c:formatCode>
                <c:ptCount val="6"/>
                <c:pt idx="0">
                  <c:v>29</c:v>
                </c:pt>
                <c:pt idx="1">
                  <c:v>45</c:v>
                </c:pt>
                <c:pt idx="2">
                  <c:v>36</c:v>
                </c:pt>
                <c:pt idx="3">
                  <c:v>52</c:v>
                </c:pt>
                <c:pt idx="4">
                  <c:v>51</c:v>
                </c:pt>
                <c:pt idx="5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3A-4666-BF3E-6162B6620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633856"/>
        <c:axId val="128647936"/>
      </c:lineChart>
      <c:catAx>
        <c:axId val="12863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647936"/>
        <c:crosses val="autoZero"/>
        <c:auto val="1"/>
        <c:lblAlgn val="ctr"/>
        <c:lblOffset val="100"/>
        <c:noMultiLvlLbl val="0"/>
      </c:catAx>
      <c:valAx>
        <c:axId val="128647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6338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solidFill>
      <a:prstClr val="white"/>
    </a:solidFill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kardio!$T$99</c:f>
              <c:strCache>
                <c:ptCount val="1"/>
                <c:pt idx="0">
                  <c:v>2000 -2500 g</c:v>
                </c:pt>
              </c:strCache>
            </c:strRef>
          </c:tx>
          <c:invertIfNegative val="0"/>
          <c:cat>
            <c:numRef>
              <c:f>kardio!$U$98:$Z$98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kardio!$U$99:$Z$99</c:f>
              <c:numCache>
                <c:formatCode>General</c:formatCode>
                <c:ptCount val="6"/>
                <c:pt idx="0">
                  <c:v>9</c:v>
                </c:pt>
                <c:pt idx="1">
                  <c:v>8</c:v>
                </c:pt>
                <c:pt idx="2">
                  <c:v>7</c:v>
                </c:pt>
                <c:pt idx="3">
                  <c:v>9</c:v>
                </c:pt>
                <c:pt idx="4">
                  <c:v>14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B1-4E15-958C-2217E3CAAB68}"/>
            </c:ext>
          </c:extLst>
        </c:ser>
        <c:ser>
          <c:idx val="1"/>
          <c:order val="1"/>
          <c:tx>
            <c:strRef>
              <c:f>kardio!$T$100</c:f>
              <c:strCache>
                <c:ptCount val="1"/>
                <c:pt idx="0">
                  <c:v>1500 -1999 g</c:v>
                </c:pt>
              </c:strCache>
            </c:strRef>
          </c:tx>
          <c:invertIfNegative val="0"/>
          <c:cat>
            <c:numRef>
              <c:f>kardio!$U$98:$Z$98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kardio!$U$100:$Z$100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5</c:v>
                </c:pt>
                <c:pt idx="4">
                  <c:v>9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B1-4E15-958C-2217E3CAAB68}"/>
            </c:ext>
          </c:extLst>
        </c:ser>
        <c:ser>
          <c:idx val="2"/>
          <c:order val="2"/>
          <c:tx>
            <c:strRef>
              <c:f>kardio!$T$101</c:f>
              <c:strCache>
                <c:ptCount val="1"/>
                <c:pt idx="0">
                  <c:v>1000 - 1499 g</c:v>
                </c:pt>
              </c:strCache>
            </c:strRef>
          </c:tx>
          <c:invertIfNegative val="0"/>
          <c:cat>
            <c:numRef>
              <c:f>kardio!$U$98:$Z$98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kardio!$U$101:$Z$101</c:f>
              <c:numCache>
                <c:formatCode>General</c:formatCode>
                <c:ptCount val="6"/>
                <c:pt idx="0">
                  <c:v>4</c:v>
                </c:pt>
                <c:pt idx="1">
                  <c:v>8</c:v>
                </c:pt>
                <c:pt idx="2">
                  <c:v>6</c:v>
                </c:pt>
                <c:pt idx="3">
                  <c:v>10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B1-4E15-958C-2217E3CAAB68}"/>
            </c:ext>
          </c:extLst>
        </c:ser>
        <c:ser>
          <c:idx val="3"/>
          <c:order val="3"/>
          <c:tx>
            <c:strRef>
              <c:f>kardio!$T$102</c:f>
              <c:strCache>
                <c:ptCount val="1"/>
                <c:pt idx="0">
                  <c:v>500 - 999 g</c:v>
                </c:pt>
              </c:strCache>
            </c:strRef>
          </c:tx>
          <c:invertIfNegative val="0"/>
          <c:cat>
            <c:numRef>
              <c:f>kardio!$U$98:$Z$98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kardio!$U$102:$Z$102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B1-4E15-958C-2217E3CAAB68}"/>
            </c:ext>
          </c:extLst>
        </c:ser>
        <c:ser>
          <c:idx val="4"/>
          <c:order val="4"/>
          <c:tx>
            <c:strRef>
              <c:f>kardio!$T$103</c:f>
              <c:strCache>
                <c:ptCount val="1"/>
                <c:pt idx="0">
                  <c:v>méně než 500 g</c:v>
                </c:pt>
              </c:strCache>
            </c:strRef>
          </c:tx>
          <c:invertIfNegative val="0"/>
          <c:cat>
            <c:numRef>
              <c:f>kardio!$U$98:$Z$98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kardio!$U$103:$Z$103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B1-4E15-958C-2217E3CAA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709376"/>
        <c:axId val="128710912"/>
      </c:barChart>
      <c:catAx>
        <c:axId val="12870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710912"/>
        <c:crosses val="autoZero"/>
        <c:auto val="1"/>
        <c:lblAlgn val="ctr"/>
        <c:lblOffset val="100"/>
        <c:noMultiLvlLbl val="0"/>
      </c:catAx>
      <c:valAx>
        <c:axId val="128710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7093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solidFill>
      <a:prstClr val="white"/>
    </a:solidFill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kardio!$M$130</c:f>
              <c:strCache>
                <c:ptCount val="1"/>
                <c:pt idx="0">
                  <c:v>LBW v letech 2017-2022</c:v>
                </c:pt>
              </c:strCache>
            </c:strRef>
          </c:tx>
          <c:invertIfNegative val="0"/>
          <c:cat>
            <c:strRef>
              <c:f>kardio!$L$131:$L$133</c:f>
              <c:strCache>
                <c:ptCount val="3"/>
                <c:pt idx="0">
                  <c:v>ventilační podpora před kardiologickou intervencí</c:v>
                </c:pt>
                <c:pt idx="1">
                  <c:v>podání surfaktantu </c:v>
                </c:pt>
                <c:pt idx="2">
                  <c:v>parenterální výživa po porodu</c:v>
                </c:pt>
              </c:strCache>
            </c:strRef>
          </c:cat>
          <c:val>
            <c:numRef>
              <c:f>kardio!$M$131:$M$133</c:f>
              <c:numCache>
                <c:formatCode>0%</c:formatCode>
                <c:ptCount val="3"/>
                <c:pt idx="0">
                  <c:v>0.70000000000000018</c:v>
                </c:pt>
                <c:pt idx="1">
                  <c:v>0.19</c:v>
                </c:pt>
                <c:pt idx="2">
                  <c:v>0.74000000000000021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29-4836-A74E-B09DD448E4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745472"/>
        <c:axId val="128747008"/>
      </c:barChart>
      <c:catAx>
        <c:axId val="128745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8747008"/>
        <c:crosses val="autoZero"/>
        <c:auto val="1"/>
        <c:lblAlgn val="ctr"/>
        <c:lblOffset val="100"/>
        <c:noMultiLvlLbl val="0"/>
      </c:catAx>
      <c:valAx>
        <c:axId val="1287470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8745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kardio!$U$89</c:f>
              <c:strCache>
                <c:ptCount val="1"/>
                <c:pt idx="0">
                  <c:v>přeživší pacienti s VSV</c:v>
                </c:pt>
              </c:strCache>
            </c:strRef>
          </c:tx>
          <c:invertIfNegative val="0"/>
          <c:cat>
            <c:strRef>
              <c:f>kardio!$T$90:$T$94</c:f>
              <c:strCache>
                <c:ptCount val="5"/>
                <c:pt idx="0">
                  <c:v>2000 -2500 g</c:v>
                </c:pt>
                <c:pt idx="1">
                  <c:v>1500 -1999 g</c:v>
                </c:pt>
                <c:pt idx="2">
                  <c:v>1000 - 1499 g</c:v>
                </c:pt>
                <c:pt idx="3">
                  <c:v>500 - 999 g</c:v>
                </c:pt>
                <c:pt idx="4">
                  <c:v>méně než 500 g</c:v>
                </c:pt>
              </c:strCache>
            </c:strRef>
          </c:cat>
          <c:val>
            <c:numRef>
              <c:f>kardio!$U$90:$U$94</c:f>
              <c:numCache>
                <c:formatCode>General</c:formatCode>
                <c:ptCount val="5"/>
                <c:pt idx="0">
                  <c:v>55</c:v>
                </c:pt>
                <c:pt idx="1">
                  <c:v>22</c:v>
                </c:pt>
                <c:pt idx="2">
                  <c:v>29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23-4AF6-823C-E5A0DA5D4F5F}"/>
            </c:ext>
          </c:extLst>
        </c:ser>
        <c:ser>
          <c:idx val="1"/>
          <c:order val="1"/>
          <c:tx>
            <c:strRef>
              <c:f>kardio!$V$89</c:f>
              <c:strCache>
                <c:ptCount val="1"/>
                <c:pt idx="0">
                  <c:v>zemřelo</c:v>
                </c:pt>
              </c:strCache>
            </c:strRef>
          </c:tx>
          <c:invertIfNegative val="0"/>
          <c:cat>
            <c:strRef>
              <c:f>kardio!$T$90:$T$94</c:f>
              <c:strCache>
                <c:ptCount val="5"/>
                <c:pt idx="0">
                  <c:v>2000 -2500 g</c:v>
                </c:pt>
                <c:pt idx="1">
                  <c:v>1500 -1999 g</c:v>
                </c:pt>
                <c:pt idx="2">
                  <c:v>1000 - 1499 g</c:v>
                </c:pt>
                <c:pt idx="3">
                  <c:v>500 - 999 g</c:v>
                </c:pt>
                <c:pt idx="4">
                  <c:v>méně než 500 g</c:v>
                </c:pt>
              </c:strCache>
            </c:strRef>
          </c:cat>
          <c:val>
            <c:numRef>
              <c:f>kardio!$V$90:$V$94</c:f>
              <c:numCache>
                <c:formatCode>General</c:formatCode>
                <c:ptCount val="5"/>
                <c:pt idx="0">
                  <c:v>9</c:v>
                </c:pt>
                <c:pt idx="1">
                  <c:v>11</c:v>
                </c:pt>
                <c:pt idx="2">
                  <c:v>8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23-4AF6-823C-E5A0DA5D4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711488"/>
        <c:axId val="171713280"/>
      </c:barChart>
      <c:catAx>
        <c:axId val="171711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1713280"/>
        <c:crosses val="autoZero"/>
        <c:auto val="1"/>
        <c:lblAlgn val="ctr"/>
        <c:lblOffset val="100"/>
        <c:noMultiLvlLbl val="0"/>
      </c:catAx>
      <c:valAx>
        <c:axId val="171713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7114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solidFill>
      <a:prstClr val="white"/>
    </a:solidFill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kardio!$Z$149</c:f>
              <c:strCache>
                <c:ptCount val="1"/>
                <c:pt idx="0">
                  <c:v>přežití</c:v>
                </c:pt>
              </c:strCache>
            </c:strRef>
          </c:tx>
          <c:invertIfNegative val="0"/>
          <c:cat>
            <c:strRef>
              <c:f>kardio!$Y$150:$Y$154</c:f>
              <c:strCache>
                <c:ptCount val="5"/>
                <c:pt idx="0">
                  <c:v>2000 -2500 g</c:v>
                </c:pt>
                <c:pt idx="1">
                  <c:v>1500 -1999 g</c:v>
                </c:pt>
                <c:pt idx="2">
                  <c:v>1000 - 1499 g</c:v>
                </c:pt>
                <c:pt idx="3">
                  <c:v>500 - 999 g</c:v>
                </c:pt>
                <c:pt idx="4">
                  <c:v>méně než 500 g</c:v>
                </c:pt>
              </c:strCache>
            </c:strRef>
          </c:cat>
          <c:val>
            <c:numRef>
              <c:f>kardio!$Z$150:$Z$154</c:f>
              <c:numCache>
                <c:formatCode>0%</c:formatCode>
                <c:ptCount val="5"/>
                <c:pt idx="0">
                  <c:v>0.86000000000000021</c:v>
                </c:pt>
                <c:pt idx="1">
                  <c:v>0.67000000000000026</c:v>
                </c:pt>
                <c:pt idx="2">
                  <c:v>0.76000000000000023</c:v>
                </c:pt>
                <c:pt idx="3">
                  <c:v>0.38000000000000012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98-4E65-B740-B94FAE041559}"/>
            </c:ext>
          </c:extLst>
        </c:ser>
        <c:ser>
          <c:idx val="1"/>
          <c:order val="1"/>
          <c:tx>
            <c:strRef>
              <c:f>kardio!$AA$149</c:f>
              <c:strCache>
                <c:ptCount val="1"/>
                <c:pt idx="0">
                  <c:v>zemřelí</c:v>
                </c:pt>
              </c:strCache>
            </c:strRef>
          </c:tx>
          <c:invertIfNegative val="0"/>
          <c:cat>
            <c:strRef>
              <c:f>kardio!$Y$150:$Y$154</c:f>
              <c:strCache>
                <c:ptCount val="5"/>
                <c:pt idx="0">
                  <c:v>2000 -2500 g</c:v>
                </c:pt>
                <c:pt idx="1">
                  <c:v>1500 -1999 g</c:v>
                </c:pt>
                <c:pt idx="2">
                  <c:v>1000 - 1499 g</c:v>
                </c:pt>
                <c:pt idx="3">
                  <c:v>500 - 999 g</c:v>
                </c:pt>
                <c:pt idx="4">
                  <c:v>méně než 500 g</c:v>
                </c:pt>
              </c:strCache>
            </c:strRef>
          </c:cat>
          <c:val>
            <c:numRef>
              <c:f>kardio!$AA$150:$AA$154</c:f>
              <c:numCache>
                <c:formatCode>0%</c:formatCode>
                <c:ptCount val="5"/>
                <c:pt idx="0">
                  <c:v>0.14000000000000001</c:v>
                </c:pt>
                <c:pt idx="1">
                  <c:v>0.33000000000000013</c:v>
                </c:pt>
                <c:pt idx="2">
                  <c:v>0.24000000000000005</c:v>
                </c:pt>
                <c:pt idx="3">
                  <c:v>0.62000000000000022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98-4E65-B740-B94FAE0415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746432"/>
        <c:axId val="171747968"/>
      </c:barChart>
      <c:catAx>
        <c:axId val="171746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1747968"/>
        <c:crosses val="autoZero"/>
        <c:auto val="1"/>
        <c:lblAlgn val="ctr"/>
        <c:lblOffset val="100"/>
        <c:noMultiLvlLbl val="0"/>
      </c:catAx>
      <c:valAx>
        <c:axId val="1717479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1746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solidFill>
      <a:prstClr val="white"/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E2FA53A-AFA9-4B7D-BC37-5F5E8B3127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0AA5E7-795F-453F-8048-F5F6388373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39307" y="0"/>
            <a:ext cx="3363113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E8F5184-3EC2-4214-857E-26E1392E7F9C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9141A5-BA93-4BD1-AAAF-C3C8CE683D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403450" y="9542062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CC6A5B-2ECD-4259-883B-B885934ECC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483521" y="9542061"/>
            <a:ext cx="620542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4B202AE-274A-466B-8A00-58C66E6D70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E8EEC3A-F4ED-44E9-BE0C-756441D2F6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963" t="28014" r="43525" b="28297"/>
          <a:stretch/>
        </p:blipFill>
        <p:spPr>
          <a:xfrm>
            <a:off x="0" y="598146"/>
            <a:ext cx="7162876" cy="841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D37B93A-843F-456E-AF55-9F29B23782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1" y="9542061"/>
            <a:ext cx="831693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43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BCB9DDE-AE6C-490D-BF85-D7520C8993B7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Zástupný symbol pro zápatí 3">
            <a:extLst>
              <a:ext uri="{FF2B5EF4-FFF2-40B4-BE49-F238E27FC236}">
                <a16:creationId xmlns:a16="http://schemas.microsoft.com/office/drawing/2014/main" id="{AF7BD881-C0D9-4FAE-B7E4-F91A6141BB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403450" y="9542062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37E89948-8A36-4E46-A015-EDB056C826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483521" y="9542061"/>
            <a:ext cx="620542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C4B202AE-274A-466B-8A00-58C66E6D70C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A4B87D3-D4DC-41CB-8098-50B546A42B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3" t="28014" r="43525" b="28297"/>
          <a:stretch/>
        </p:blipFill>
        <p:spPr>
          <a:xfrm>
            <a:off x="0" y="598146"/>
            <a:ext cx="7162876" cy="841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37FA465-2767-4299-9BFB-EF989DE28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07" y="9542061"/>
            <a:ext cx="831693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053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2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08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02AE-274A-466B-8A00-58C66E6D70C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08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85248-BA6B-496B-8C60-E2911EED84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1385" y="1376859"/>
            <a:ext cx="11398929" cy="2133103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cs-CZ" dirty="0"/>
              <a:t>Celý název prezentace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5A09C1-51A2-4F07-B195-03A201AD6ED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1385" y="3602038"/>
            <a:ext cx="11398929" cy="1198562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Podtitul prezentace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4C219D-1244-4BAC-950C-FC681E20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5E80DF-30B9-412B-AAE9-38CAC0079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AEC559-7D4C-4588-8B8D-BB6EDFBA8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BFE4AF0E-2D18-4208-96C2-CA705FF490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l="1963" t="28015" r="1922" b="31769"/>
          <a:stretch/>
        </p:blipFill>
        <p:spPr>
          <a:xfrm>
            <a:off x="0" y="1166746"/>
            <a:ext cx="12192000" cy="69216"/>
          </a:xfrm>
          <a:prstGeom prst="rect">
            <a:avLst/>
          </a:prstGeom>
        </p:spPr>
      </p:pic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46EE66C4-B8E2-4570-9B4B-FB589FB259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1309" y="4902200"/>
            <a:ext cx="11398929" cy="604838"/>
          </a:xfrm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cs-CZ" dirty="0"/>
              <a:t>Jméno a příjmení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98836E-3E7F-4C25-B475-65D55F5915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09" y="295865"/>
            <a:ext cx="1247541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59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A3500-3980-428A-B936-502538C86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9C7D66-99B4-4F3A-ADE1-C25DF03D2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693"/>
            <a:ext cx="10515600" cy="463858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DD360F-6F81-4C1E-9BEF-6797DC0D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253121-CC17-465C-92A7-2B9B54C33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D872FF-32E1-4D35-8612-0712819C9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ABA4BD8A-93AE-4925-B7F3-CF26E36DE3CF}"/>
              </a:ext>
            </a:extLst>
          </p:cNvPr>
          <p:cNvSpPr/>
          <p:nvPr userDrawn="1"/>
        </p:nvSpPr>
        <p:spPr>
          <a:xfrm>
            <a:off x="0" y="1430322"/>
            <a:ext cx="12222760" cy="5427677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4611C2-0554-4FE0-9CE9-B2FA7818B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E220F52-7CB5-41D7-899A-CED68FF8C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11949"/>
            <a:ext cx="10515600" cy="1477701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7357AC-0FA7-42AB-BC23-50D3390A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64FC18-3361-49F7-AF22-834E83B1E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949BD1-A122-47AB-8BB1-B4F06F84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AA77C9-62E0-414E-BA9E-472B7D55E0B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26350"/>
            <a:ext cx="1247541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28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18A92-D015-4EA6-919C-7B8E912E4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189A0A-00F9-4759-99A2-AE54D5926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5B382E-64C1-449E-B17A-1607E6467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2A9DF6-E962-401D-822D-C6549C86C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E818E7-D4E4-4EA5-83B1-9AE32AB4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ABDD86-A3AE-48DF-91D4-19EC3AFB8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3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96594-ACB9-478E-98AE-A5D58D55C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09"/>
            <a:ext cx="10517188" cy="9252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1ED7431-3D77-4559-8C0C-6D182EDED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6365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EE24E73-80FC-4A6F-B062-D7EA3F381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8093"/>
            <a:ext cx="5157787" cy="380157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EE5F621-2F08-4512-AD12-6385B627A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36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FF3F364-1DE1-4FF5-903E-69FA94D3A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88093"/>
            <a:ext cx="5183188" cy="380157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65341F6-04D1-46BC-99B0-C8848B27B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F3C4D3-DF29-40E0-B29F-19C0C217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18D655-6CD9-4A12-A90C-E89922E3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5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90ABE-12BF-446E-BDA7-54521CB1A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410B41-50D1-4CBC-B635-B4190D7B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BDFD0B-DC84-48FB-A798-251842893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0F61DC-FFFA-4B5A-BAD0-5D9395FF7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61BDE8-7501-41DC-AEEE-C7603C57C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CE5E-F877-4A74-8313-7BC40A8F6716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A3E2126-25EE-4D34-BFF8-27892EE8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2CDB7A-2F9A-4455-BAED-CA499A8E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5E7CB-98A3-41B4-A7A1-BBE7F55C7D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7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8BC672B-F6A3-4F50-B00C-711EA5B75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492"/>
            <a:ext cx="10515600" cy="926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F03AD0-B722-49B1-A7C3-6FACF39F9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73693"/>
            <a:ext cx="10515600" cy="4716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A169E6-B23F-4815-A12A-95D18B5E3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36945"/>
            <a:ext cx="13723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FCE5E-F877-4A74-8313-7BC40A8F6716}" type="datetimeFigureOut">
              <a:rPr lang="en-US" smtClean="0"/>
              <a:pPr/>
              <a:t>6/20/2024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B9D027-6C9F-4206-8832-3CF3A5516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14723" y="6336945"/>
            <a:ext cx="5809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5E406B-1B43-433E-873D-81F19E0A0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8601" y="6336945"/>
            <a:ext cx="6088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5E7CB-98A3-41B4-A7A1-BBE7F55C7DD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AA77C9-62E0-414E-BA9E-472B7D55E0B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107" y="6307816"/>
            <a:ext cx="831693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6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E7116-5441-475C-9635-B72B933ED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875" y="1334814"/>
            <a:ext cx="11398929" cy="1691672"/>
          </a:xfrm>
        </p:spPr>
        <p:txBody>
          <a:bodyPr>
            <a:normAutofit/>
          </a:bodyPr>
          <a:lstStyle/>
          <a:p>
            <a:r>
              <a:rPr lang="cs-CZ" dirty="0"/>
              <a:t>Péče o nedonošené děti s onemocněním srdce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FB24E4-693B-46C0-832F-0099355DB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323" y="2971417"/>
            <a:ext cx="10973567" cy="1198562"/>
          </a:xfrm>
        </p:spPr>
        <p:txBody>
          <a:bodyPr>
            <a:normAutofit/>
          </a:bodyPr>
          <a:lstStyle/>
          <a:p>
            <a:r>
              <a:rPr lang="cs-CZ" sz="2800" dirty="0"/>
              <a:t>(komplexní </a:t>
            </a:r>
            <a:r>
              <a:rPr lang="cs-CZ" sz="2800" dirty="0" err="1"/>
              <a:t>multidisciplinární</a:t>
            </a:r>
            <a:r>
              <a:rPr lang="cs-CZ" sz="2800" dirty="0"/>
              <a:t> péče o předčasně narozené novorozence s vrozenými srdečními vadami)</a:t>
            </a:r>
            <a:endParaRPr lang="en-US" sz="2800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D49333D-B614-4165-9048-8F2DEAA351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3489" y="4334641"/>
            <a:ext cx="5676428" cy="1304159"/>
          </a:xfrm>
        </p:spPr>
        <p:txBody>
          <a:bodyPr>
            <a:normAutofit/>
          </a:bodyPr>
          <a:lstStyle/>
          <a:p>
            <a:r>
              <a:rPr lang="cs-CZ" sz="2000" b="1" dirty="0"/>
              <a:t>Kristina </a:t>
            </a:r>
            <a:r>
              <a:rPr lang="cs-CZ" sz="2000" b="1" dirty="0" err="1"/>
              <a:t>Kalužová</a:t>
            </a:r>
            <a:r>
              <a:rPr lang="cs-CZ" sz="2000" b="1" dirty="0"/>
              <a:t>, Jan Janota</a:t>
            </a:r>
          </a:p>
          <a:p>
            <a:r>
              <a:rPr lang="cs-CZ" sz="1800" dirty="0"/>
              <a:t>Novorozenecké oddělení s </a:t>
            </a:r>
            <a:r>
              <a:rPr lang="cs-CZ" sz="1800" dirty="0" err="1"/>
              <a:t>JIRP</a:t>
            </a:r>
            <a:r>
              <a:rPr lang="cs-CZ" sz="1800" dirty="0"/>
              <a:t>, </a:t>
            </a:r>
          </a:p>
          <a:p>
            <a:r>
              <a:rPr lang="cs-CZ" sz="1800" dirty="0"/>
              <a:t>Gynekologicko-porodnická klinika 2. </a:t>
            </a:r>
            <a:r>
              <a:rPr lang="cs-CZ" sz="1800" dirty="0" err="1"/>
              <a:t>LF</a:t>
            </a:r>
            <a:r>
              <a:rPr lang="cs-CZ" sz="1800" dirty="0"/>
              <a:t> UK a FN Motol</a:t>
            </a:r>
          </a:p>
        </p:txBody>
      </p:sp>
    </p:spTree>
    <p:extLst>
      <p:ext uri="{BB962C8B-B14F-4D97-AF65-F5344CB8AC3E}">
        <p14:creationId xmlns:p14="http://schemas.microsoft.com/office/powerpoint/2010/main" val="3936354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6497" y="1987237"/>
            <a:ext cx="7552285" cy="414478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Srovnání se světovými daty</a:t>
            </a:r>
          </a:p>
          <a:p>
            <a:endParaRPr lang="cs-CZ" sz="1300" dirty="0">
              <a:solidFill>
                <a:srgbClr val="FF0000"/>
              </a:solidFill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s-CZ" dirty="0"/>
              <a:t>Vzhledem k malému počtu pacientů v centrech -  minimum výsledků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dirty="0"/>
              <a:t>Data u jednotlivých vad za dlouhá období (vývoj oborů)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dirty="0"/>
              <a:t>Přežívání za různě dlouhá období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dirty="0"/>
              <a:t>Různě definované skupiny pacientů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text 2"/>
          <p:cNvSpPr txBox="1">
            <a:spLocks/>
          </p:cNvSpPr>
          <p:nvPr/>
        </p:nvSpPr>
        <p:spPr>
          <a:xfrm>
            <a:off x="2705100" y="606852"/>
            <a:ext cx="8239125" cy="62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pacientů s </a:t>
            </a:r>
            <a:r>
              <a:rPr kumimoji="0" 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VSV</a:t>
            </a: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za období 6 let (2017-2022)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9574" y="1659674"/>
            <a:ext cx="7997447" cy="4218611"/>
          </a:xfrm>
          <a:solidFill>
            <a:prstClr val="white"/>
          </a:solidFill>
        </p:spPr>
        <p:txBody>
          <a:bodyPr>
            <a:normAutofit lnSpcReduction="10000"/>
          </a:bodyPr>
          <a:lstStyle/>
          <a:p>
            <a:r>
              <a:rPr lang="cs-CZ" sz="2400" b="0" dirty="0">
                <a:solidFill>
                  <a:schemeClr val="tx1"/>
                </a:solidFill>
              </a:rPr>
              <a:t>Za posledních 10 let 9 publikací  - hodnocení mortality u nedonošených pacientů se srdečními vadami.</a:t>
            </a:r>
          </a:p>
          <a:p>
            <a:r>
              <a:rPr lang="cs-CZ" sz="2400" b="0" dirty="0">
                <a:solidFill>
                  <a:schemeClr val="tx1"/>
                </a:solidFill>
              </a:rPr>
              <a:t>Relevantní – statisticky </a:t>
            </a:r>
            <a:r>
              <a:rPr lang="cs-CZ" sz="2400" b="0" dirty="0" err="1">
                <a:solidFill>
                  <a:schemeClr val="tx1"/>
                </a:solidFill>
              </a:rPr>
              <a:t>hodnotitelné</a:t>
            </a:r>
            <a:r>
              <a:rPr lang="cs-CZ" sz="2400" b="0" dirty="0">
                <a:solidFill>
                  <a:schemeClr val="tx1"/>
                </a:solidFill>
              </a:rPr>
              <a:t>, jasně definovaní kriteria: 2 studie. Nebylo hodnoceno rozložení jednotlivých typů vad, porovnání výsledků pouze orientační.</a:t>
            </a:r>
          </a:p>
          <a:p>
            <a:endParaRPr lang="cs-CZ" sz="2400" b="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cs-CZ" sz="2400" b="0" dirty="0" err="1">
                <a:solidFill>
                  <a:schemeClr val="tx1"/>
                </a:solidFill>
              </a:rPr>
              <a:t>Derridy</a:t>
            </a:r>
            <a:r>
              <a:rPr lang="cs-CZ" sz="2400" b="0" dirty="0">
                <a:solidFill>
                  <a:schemeClr val="tx1"/>
                </a:solidFill>
              </a:rPr>
              <a:t> 2023: </a:t>
            </a:r>
            <a:r>
              <a:rPr lang="cs-CZ" sz="2400" b="0" dirty="0" err="1">
                <a:solidFill>
                  <a:schemeClr val="tx1"/>
                </a:solidFill>
              </a:rPr>
              <a:t>Metaanalýza</a:t>
            </a:r>
            <a:r>
              <a:rPr lang="cs-CZ" sz="2400" b="0" dirty="0">
                <a:solidFill>
                  <a:schemeClr val="tx1"/>
                </a:solidFill>
              </a:rPr>
              <a:t> 11 studií (1658 pacientů), in-</a:t>
            </a:r>
            <a:r>
              <a:rPr lang="cs-CZ" sz="2400" b="0" dirty="0" err="1">
                <a:solidFill>
                  <a:schemeClr val="tx1"/>
                </a:solidFill>
              </a:rPr>
              <a:t>hospital</a:t>
            </a:r>
            <a:r>
              <a:rPr lang="cs-CZ" sz="2400" b="0" dirty="0">
                <a:solidFill>
                  <a:schemeClr val="tx1"/>
                </a:solidFill>
              </a:rPr>
              <a:t> mortality nebo do 1 měsíce po operaci celková mortalita  </a:t>
            </a:r>
            <a:r>
              <a:rPr lang="cs-CZ" sz="2400" b="0" dirty="0" err="1">
                <a:solidFill>
                  <a:schemeClr val="tx1"/>
                </a:solidFill>
              </a:rPr>
              <a:t>VLBW</a:t>
            </a:r>
            <a:r>
              <a:rPr lang="cs-CZ" sz="2400" b="0" dirty="0">
                <a:solidFill>
                  <a:schemeClr val="tx1"/>
                </a:solidFill>
              </a:rPr>
              <a:t> 56%, (</a:t>
            </a:r>
            <a:r>
              <a:rPr lang="cs-CZ" sz="2400" b="0" dirty="0" err="1">
                <a:solidFill>
                  <a:schemeClr val="tx1"/>
                </a:solidFill>
              </a:rPr>
              <a:t>FNM</a:t>
            </a:r>
            <a:r>
              <a:rPr lang="cs-CZ" sz="2400" b="0" dirty="0">
                <a:solidFill>
                  <a:schemeClr val="tx1"/>
                </a:solidFill>
              </a:rPr>
              <a:t> </a:t>
            </a:r>
            <a:r>
              <a:rPr lang="cs-CZ" sz="2400" b="0" dirty="0">
                <a:solidFill>
                  <a:srgbClr val="C00000"/>
                </a:solidFill>
              </a:rPr>
              <a:t>v roce </a:t>
            </a:r>
            <a:r>
              <a:rPr lang="cs-CZ" sz="2400" b="0" dirty="0" err="1">
                <a:solidFill>
                  <a:schemeClr val="tx1"/>
                </a:solidFill>
              </a:rPr>
              <a:t>VLBW</a:t>
            </a:r>
            <a:r>
              <a:rPr lang="cs-CZ" sz="2400" b="0" dirty="0">
                <a:solidFill>
                  <a:schemeClr val="tx1"/>
                </a:solidFill>
              </a:rPr>
              <a:t> 33%)</a:t>
            </a:r>
          </a:p>
          <a:p>
            <a:pPr marL="457200" indent="-457200">
              <a:buAutoNum type="arabicPeriod"/>
            </a:pPr>
            <a:r>
              <a:rPr lang="cs-CZ" sz="2400" b="0" dirty="0" err="1">
                <a:solidFill>
                  <a:schemeClr val="tx1"/>
                </a:solidFill>
              </a:rPr>
              <a:t>Nakashima</a:t>
            </a:r>
            <a:r>
              <a:rPr lang="cs-CZ" sz="2400" b="0" dirty="0">
                <a:solidFill>
                  <a:schemeClr val="tx1"/>
                </a:solidFill>
              </a:rPr>
              <a:t> 2023: </a:t>
            </a:r>
            <a:r>
              <a:rPr lang="cs-CZ" sz="2400" b="0" dirty="0" err="1">
                <a:solidFill>
                  <a:schemeClr val="tx1"/>
                </a:solidFill>
              </a:rPr>
              <a:t>Multicentrická</a:t>
            </a:r>
            <a:r>
              <a:rPr lang="cs-CZ" sz="2400" b="0" dirty="0">
                <a:solidFill>
                  <a:schemeClr val="tx1"/>
                </a:solidFill>
              </a:rPr>
              <a:t> studie, 126 novorozenců </a:t>
            </a:r>
            <a:r>
              <a:rPr lang="cs-CZ" sz="2400" b="0" dirty="0" err="1">
                <a:solidFill>
                  <a:schemeClr val="tx1"/>
                </a:solidFill>
              </a:rPr>
              <a:t>VLBW</a:t>
            </a:r>
            <a:r>
              <a:rPr lang="cs-CZ" sz="2400" b="0" dirty="0">
                <a:solidFill>
                  <a:schemeClr val="tx1"/>
                </a:solidFill>
              </a:rPr>
              <a:t>, mortalita v 5 letech 36% (</a:t>
            </a:r>
            <a:r>
              <a:rPr lang="cs-CZ" sz="2400" b="0" dirty="0" err="1">
                <a:solidFill>
                  <a:schemeClr val="tx1"/>
                </a:solidFill>
              </a:rPr>
              <a:t>FNM</a:t>
            </a:r>
            <a:r>
              <a:rPr lang="cs-CZ" sz="2400" b="0" dirty="0">
                <a:solidFill>
                  <a:schemeClr val="tx1"/>
                </a:solidFill>
              </a:rPr>
              <a:t> </a:t>
            </a:r>
            <a:r>
              <a:rPr lang="cs-CZ" sz="2400" b="0" dirty="0">
                <a:solidFill>
                  <a:srgbClr val="C00000"/>
                </a:solidFill>
              </a:rPr>
              <a:t>v roce </a:t>
            </a:r>
            <a:r>
              <a:rPr lang="cs-CZ" sz="2400" b="0" dirty="0">
                <a:solidFill>
                  <a:schemeClr val="tx1"/>
                </a:solidFill>
              </a:rPr>
              <a:t>33%)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0383" y="501134"/>
            <a:ext cx="58114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Srovnání se světovými daty</a:t>
            </a:r>
          </a:p>
        </p:txBody>
      </p:sp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CFDC4-001E-4823-92B9-28D83056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4417930"/>
          </a:xfrm>
        </p:spPr>
        <p:txBody>
          <a:bodyPr/>
          <a:lstStyle/>
          <a:p>
            <a:r>
              <a:rPr lang="cs-CZ" dirty="0"/>
              <a:t>Závěr I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3FB57F-6641-48D6-9DD0-34B48EBBC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276" y="2516778"/>
            <a:ext cx="8235949" cy="4017372"/>
          </a:xfrm>
          <a:solidFill>
            <a:prstClr val="white"/>
          </a:solidFill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cs-CZ" dirty="0"/>
              <a:t>Rostoucí počty nedonošených pacientů s vrozenými srdečními vadami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dirty="0"/>
              <a:t>Výsledky stabilizace a neonatální péče, kardiologických i kardiochirurgických intervencí z dostupných limitovaných dat srovnatelné s daty špičkových center ve světě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dirty="0"/>
              <a:t>Nutná </a:t>
            </a:r>
            <a:r>
              <a:rPr lang="cs-CZ" dirty="0" err="1"/>
              <a:t>multidisciplinární</a:t>
            </a:r>
            <a:r>
              <a:rPr lang="cs-CZ" dirty="0"/>
              <a:t> spolupráce: </a:t>
            </a:r>
            <a:r>
              <a:rPr lang="cs-CZ" b="0" dirty="0"/>
              <a:t>prenatální diagnostika, porodnictví, genetika, neonatologie, kardiologie, kardiochirurgie, anesteziologie, neurologie, farmakologie, paliativní a podpůrný tým, zobrazovací metody, další specializace</a:t>
            </a:r>
          </a:p>
        </p:txBody>
      </p:sp>
      <p:sp>
        <p:nvSpPr>
          <p:cNvPr id="4" name="Zástupný symbol pro text 2"/>
          <p:cNvSpPr txBox="1">
            <a:spLocks/>
          </p:cNvSpPr>
          <p:nvPr/>
        </p:nvSpPr>
        <p:spPr>
          <a:xfrm>
            <a:off x="2705100" y="606852"/>
            <a:ext cx="8239125" cy="62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pacientů s </a:t>
            </a:r>
            <a:r>
              <a:rPr kumimoji="0" lang="cs-CZ" sz="2400" i="0" u="none" strike="noStrike" kern="1200" cap="none" spc="0" normalizeH="0" baseline="0" noProof="0" dirty="0" err="1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VSV</a:t>
            </a: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za období 6 let (2017-2022)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4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CFDC4-001E-4823-92B9-28D83056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6340475" cy="2852737"/>
          </a:xfrm>
        </p:spPr>
        <p:txBody>
          <a:bodyPr/>
          <a:lstStyle/>
          <a:p>
            <a:r>
              <a:rPr lang="cs-CZ" dirty="0"/>
              <a:t>Závěr II</a:t>
            </a:r>
            <a:endParaRPr lang="en-US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3FB57F-6641-48D6-9DD0-34B48EBBC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9475" y="2840627"/>
            <a:ext cx="4729755" cy="3505582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742950" indent="-742950">
              <a:buFont typeface="Arial" pitchFamily="34" charset="0"/>
              <a:buChar char="•"/>
            </a:pPr>
            <a:r>
              <a:rPr lang="cs-CZ" sz="4000" dirty="0" err="1"/>
              <a:t>Korigovaně</a:t>
            </a:r>
            <a:r>
              <a:rPr lang="cs-CZ" sz="4000" dirty="0"/>
              <a:t> 6 měsíců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cs-CZ" sz="4000" dirty="0"/>
              <a:t>Váha 5 kg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cs-CZ" sz="4000" dirty="0"/>
              <a:t>Pravidelné kontroly kardiologem, po definitivním operačním řešení</a:t>
            </a:r>
          </a:p>
          <a:p>
            <a:pPr marL="742950" indent="-742950">
              <a:buFont typeface="Arial" pitchFamily="34" charset="0"/>
              <a:buChar char="•"/>
            </a:pPr>
            <a:endParaRPr lang="cs-CZ" sz="40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735892" y="1789374"/>
            <a:ext cx="31117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TGA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VSD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1480g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31. </a:t>
            </a: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t.t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 x BAS 1 x </a:t>
            </a: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stent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PDA</a:t>
            </a:r>
            <a:endParaRPr kumimoji="0" 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Korekce  za 8 týdnů</a:t>
            </a:r>
            <a:endParaRPr kumimoji="0" 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84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102" y="4784035"/>
            <a:ext cx="10515600" cy="931379"/>
          </a:xfrm>
        </p:spPr>
        <p:txBody>
          <a:bodyPr>
            <a:normAutofit fontScale="90000"/>
          </a:bodyPr>
          <a:lstStyle/>
          <a:p>
            <a:r>
              <a:rPr lang="cs-CZ" i="1" dirty="0"/>
              <a:t>Děkuji za pozornost!</a:t>
            </a:r>
            <a:br>
              <a:rPr lang="en-US" i="1" dirty="0"/>
            </a:b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14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2154" y="1921301"/>
            <a:ext cx="4349421" cy="4373173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Charakteristika Novorozeneckého oddělení s </a:t>
            </a:r>
            <a:r>
              <a:rPr lang="cs-CZ" dirty="0" err="1">
                <a:solidFill>
                  <a:srgbClr val="FF0000"/>
                </a:solidFill>
              </a:rPr>
              <a:t>JIRP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FNM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sz="3000" dirty="0"/>
              <a:t>Rok 2017-2022: </a:t>
            </a:r>
            <a:r>
              <a:rPr lang="cs-CZ" sz="3000" dirty="0" err="1"/>
              <a:t>JIRP</a:t>
            </a:r>
            <a:r>
              <a:rPr lang="cs-CZ" sz="3000" dirty="0"/>
              <a:t>/</a:t>
            </a:r>
            <a:r>
              <a:rPr lang="cs-CZ" sz="3000" dirty="0" err="1"/>
              <a:t>JSP</a:t>
            </a:r>
            <a:r>
              <a:rPr lang="cs-CZ" sz="3000" dirty="0"/>
              <a:t>: 400 pacientů/rok</a:t>
            </a:r>
          </a:p>
          <a:p>
            <a:pPr>
              <a:buFont typeface="Arial" pitchFamily="34" charset="0"/>
              <a:buChar char="•"/>
            </a:pPr>
            <a:r>
              <a:rPr lang="cs-CZ" sz="3000" dirty="0"/>
              <a:t>Vrozené vady srdce (</a:t>
            </a:r>
            <a:r>
              <a:rPr lang="cs-CZ" sz="3000" dirty="0" err="1"/>
              <a:t>VSV</a:t>
            </a:r>
            <a:r>
              <a:rPr lang="cs-CZ" sz="3000" dirty="0"/>
              <a:t>) na </a:t>
            </a:r>
            <a:r>
              <a:rPr lang="cs-CZ" sz="3000" dirty="0" err="1"/>
              <a:t>JIRP</a:t>
            </a:r>
            <a:r>
              <a:rPr lang="cs-CZ" sz="3000" dirty="0"/>
              <a:t>: 50/rok</a:t>
            </a:r>
          </a:p>
          <a:p>
            <a:pPr>
              <a:buFont typeface="Arial" pitchFamily="34" charset="0"/>
              <a:buChar char="•"/>
            </a:pPr>
            <a:r>
              <a:rPr lang="cs-CZ" sz="3000" dirty="0"/>
              <a:t>Nezralost a VSV: 25/rok</a:t>
            </a:r>
          </a:p>
          <a:p>
            <a:pPr>
              <a:buFont typeface="Arial" pitchFamily="34" charset="0"/>
              <a:buChar char="•"/>
            </a:pPr>
            <a:r>
              <a:rPr lang="cs-CZ" sz="3000" dirty="0"/>
              <a:t>Nízká PH a VSV: 25-30/rok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9080205" y="2073701"/>
            <a:ext cx="31117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TGA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VSD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1480g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31. </a:t>
            </a: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t.t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 x BAS 1 x </a:t>
            </a:r>
            <a:r>
              <a:rPr kumimoji="0" 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stent</a:t>
            </a: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PDA</a:t>
            </a:r>
            <a:endParaRPr kumimoji="0" 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Korekce  za 8 týdnů</a:t>
            </a:r>
            <a:endParaRPr kumimoji="0" 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Graf 8"/>
          <p:cNvGraphicFramePr/>
          <p:nvPr/>
        </p:nvGraphicFramePr>
        <p:xfrm>
          <a:off x="5278437" y="2662237"/>
          <a:ext cx="3216275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3400" y="1638300"/>
            <a:ext cx="7943850" cy="496252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Předčasné narození (nedonošenost) a </a:t>
            </a:r>
            <a:r>
              <a:rPr lang="cs-CZ" dirty="0" err="1">
                <a:solidFill>
                  <a:srgbClr val="FF0000"/>
                </a:solidFill>
              </a:rPr>
              <a:t>VSV</a:t>
            </a:r>
            <a:endParaRPr lang="cs-CZ" dirty="0">
              <a:solidFill>
                <a:srgbClr val="FF0000"/>
              </a:solidFill>
            </a:endParaRPr>
          </a:p>
          <a:p>
            <a:endParaRPr lang="cs-CZ" sz="1000" dirty="0"/>
          </a:p>
          <a:p>
            <a:r>
              <a:rPr lang="cs-CZ" dirty="0"/>
              <a:t>Nedonošenost    x   vrozená srdeční vada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/>
              <a:t>Ventilační nestabilita (ventilační podpora, </a:t>
            </a:r>
            <a:r>
              <a:rPr lang="cs-CZ" sz="2800" dirty="0" err="1"/>
              <a:t>oxygenoterapie</a:t>
            </a:r>
            <a:r>
              <a:rPr lang="cs-CZ" sz="2800" dirty="0"/>
              <a:t>)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/>
              <a:t>Oběhová nestabilita (oběhová podpora)</a:t>
            </a:r>
          </a:p>
          <a:p>
            <a:pPr marL="514350" indent="-514350">
              <a:buFont typeface="Arial" pitchFamily="34" charset="0"/>
              <a:buChar char="•"/>
            </a:pPr>
            <a:endParaRPr lang="cs-CZ" sz="2800" dirty="0"/>
          </a:p>
          <a:p>
            <a:r>
              <a:rPr lang="cs-CZ" sz="2800" dirty="0"/>
              <a:t>Cíl: přežití, minimalizace komplikací nedonošenosti, řešení </a:t>
            </a:r>
            <a:r>
              <a:rPr lang="cs-CZ" sz="2800" dirty="0" err="1"/>
              <a:t>VSV</a:t>
            </a:r>
            <a:endParaRPr lang="cs-CZ" sz="2800" dirty="0"/>
          </a:p>
          <a:p>
            <a:r>
              <a:rPr lang="cs-CZ" sz="2800" dirty="0"/>
              <a:t>Cesta:  odborníci, technika, </a:t>
            </a:r>
            <a:r>
              <a:rPr lang="cs-CZ" sz="2800" u="sng" dirty="0"/>
              <a:t>spolupráce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0975" y="1606976"/>
            <a:ext cx="8239125" cy="498049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Data pacientů s </a:t>
            </a:r>
            <a:r>
              <a:rPr lang="cs-CZ" dirty="0" err="1">
                <a:solidFill>
                  <a:srgbClr val="FF0000"/>
                </a:solidFill>
              </a:rPr>
              <a:t>VSV</a:t>
            </a:r>
            <a:r>
              <a:rPr lang="cs-CZ" dirty="0">
                <a:solidFill>
                  <a:srgbClr val="FF0000"/>
                </a:solidFill>
              </a:rPr>
              <a:t> za období 6 let (2017-2022)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1254514827"/>
              </p:ext>
            </p:extLst>
          </p:nvPr>
        </p:nvGraphicFramePr>
        <p:xfrm>
          <a:off x="326408" y="2312584"/>
          <a:ext cx="4238626" cy="4429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263417616"/>
              </p:ext>
            </p:extLst>
          </p:nvPr>
        </p:nvGraphicFramePr>
        <p:xfrm>
          <a:off x="4825052" y="2405062"/>
          <a:ext cx="4276725" cy="366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3400" y="1530777"/>
            <a:ext cx="8239125" cy="54567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Data pacientů s </a:t>
            </a:r>
            <a:r>
              <a:rPr lang="cs-CZ" dirty="0" err="1">
                <a:solidFill>
                  <a:srgbClr val="FF0000"/>
                </a:solidFill>
              </a:rPr>
              <a:t>VSV</a:t>
            </a:r>
            <a:r>
              <a:rPr lang="cs-CZ" dirty="0">
                <a:solidFill>
                  <a:srgbClr val="FF0000"/>
                </a:solidFill>
              </a:rPr>
              <a:t> za období 6 let (2017-2022)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3262639776"/>
              </p:ext>
            </p:extLst>
          </p:nvPr>
        </p:nvGraphicFramePr>
        <p:xfrm>
          <a:off x="4667962" y="2452046"/>
          <a:ext cx="4095749" cy="3848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3371621138"/>
              </p:ext>
            </p:extLst>
          </p:nvPr>
        </p:nvGraphicFramePr>
        <p:xfrm>
          <a:off x="390525" y="2509440"/>
          <a:ext cx="3976759" cy="3700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705100" y="606852"/>
            <a:ext cx="8239125" cy="621874"/>
          </a:xfrm>
        </p:spPr>
        <p:txBody>
          <a:bodyPr>
            <a:normAutofit/>
          </a:bodyPr>
          <a:lstStyle/>
          <a:p>
            <a:r>
              <a:rPr lang="cs-CZ" dirty="0"/>
              <a:t>Data pacientů s </a:t>
            </a:r>
            <a:r>
              <a:rPr lang="cs-CZ" dirty="0" err="1"/>
              <a:t>VSV</a:t>
            </a:r>
            <a:r>
              <a:rPr lang="cs-CZ" dirty="0"/>
              <a:t> za období 6 let (2017-2022)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447676" y="1635552"/>
            <a:ext cx="7734299" cy="36469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Počty  pacientů v jednotlivých váhových kategoriích (2017-2022)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65727064"/>
              </p:ext>
            </p:extLst>
          </p:nvPr>
        </p:nvGraphicFramePr>
        <p:xfrm>
          <a:off x="1166813" y="2235617"/>
          <a:ext cx="6296024" cy="418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705100" y="606852"/>
            <a:ext cx="8239125" cy="621874"/>
          </a:xfrm>
        </p:spPr>
        <p:txBody>
          <a:bodyPr>
            <a:normAutofit/>
          </a:bodyPr>
          <a:lstStyle/>
          <a:p>
            <a:r>
              <a:rPr lang="cs-CZ" dirty="0"/>
              <a:t>Data pacientů s </a:t>
            </a:r>
            <a:r>
              <a:rPr lang="cs-CZ" dirty="0" err="1"/>
              <a:t>VSV</a:t>
            </a:r>
            <a:r>
              <a:rPr lang="cs-CZ" dirty="0"/>
              <a:t> za období 6 let (2017-2022)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790576" y="1483152"/>
            <a:ext cx="7877174" cy="621874"/>
          </a:xfrm>
          <a:prstGeom prst="rect">
            <a:avLst/>
          </a:prstGeom>
          <a:solidFill>
            <a:prstClr val="white"/>
          </a:solidFill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Komplikace nedonošenosti u pacientů s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VSV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celkový počet pacientů (2017-2022)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3586195802"/>
              </p:ext>
            </p:extLst>
          </p:nvPr>
        </p:nvGraphicFramePr>
        <p:xfrm>
          <a:off x="1948503" y="2364598"/>
          <a:ext cx="4591051" cy="3943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705100" y="606852"/>
            <a:ext cx="8239125" cy="621874"/>
          </a:xfrm>
        </p:spPr>
        <p:txBody>
          <a:bodyPr>
            <a:normAutofit/>
          </a:bodyPr>
          <a:lstStyle/>
          <a:p>
            <a:r>
              <a:rPr lang="cs-CZ" dirty="0"/>
              <a:t>Data pacientů s </a:t>
            </a:r>
            <a:r>
              <a:rPr lang="cs-CZ" dirty="0" err="1"/>
              <a:t>VSV</a:t>
            </a:r>
            <a:r>
              <a:rPr lang="cs-CZ" dirty="0"/>
              <a:t> za období 6 let (2017-2022)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447676" y="1635552"/>
            <a:ext cx="7877174" cy="593298"/>
          </a:xfrm>
          <a:prstGeom prst="rect">
            <a:avLst/>
          </a:prstGeom>
          <a:solidFill>
            <a:prstClr val="white"/>
          </a:solidFill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Mortalita v 1 roce věku u pacientů s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VSV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celkový počet pacientů (2017-2022)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Graf 7"/>
          <p:cNvGraphicFramePr/>
          <p:nvPr/>
        </p:nvGraphicFramePr>
        <p:xfrm>
          <a:off x="306657" y="2524125"/>
          <a:ext cx="4312968" cy="391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4791074" y="2505075"/>
          <a:ext cx="3933825" cy="3981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705100" y="606852"/>
            <a:ext cx="8239125" cy="621874"/>
          </a:xfrm>
        </p:spPr>
        <p:txBody>
          <a:bodyPr>
            <a:normAutofit/>
          </a:bodyPr>
          <a:lstStyle/>
          <a:p>
            <a:r>
              <a:rPr lang="cs-CZ" dirty="0"/>
              <a:t>Data pacientů s </a:t>
            </a:r>
            <a:r>
              <a:rPr lang="cs-CZ" dirty="0" err="1"/>
              <a:t>VSV</a:t>
            </a:r>
            <a:r>
              <a:rPr lang="cs-CZ" dirty="0"/>
              <a:t> za období 6 let (2017-2022)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447676" y="1635552"/>
            <a:ext cx="7877174" cy="431373"/>
          </a:xfrm>
          <a:prstGeom prst="rect">
            <a:avLst/>
          </a:prstGeom>
          <a:solidFill>
            <a:prstClr val="white"/>
          </a:solidFill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Mortalita v 1 roce věku u pacientů pod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2500g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s </a:t>
            </a:r>
            <a:r>
              <a:rPr kumimoji="0" 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VSV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v letech 2017-2022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Graf 10"/>
          <p:cNvGraphicFramePr/>
          <p:nvPr/>
        </p:nvGraphicFramePr>
        <p:xfrm>
          <a:off x="962025" y="2286000"/>
          <a:ext cx="6715125" cy="418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2673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2L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D1C29"/>
      </a:accent1>
      <a:accent2>
        <a:srgbClr val="616161"/>
      </a:accent2>
      <a:accent3>
        <a:srgbClr val="E6E6E6"/>
      </a:accent3>
      <a:accent4>
        <a:srgbClr val="F57373"/>
      </a:accent4>
      <a:accent5>
        <a:srgbClr val="FA9114"/>
      </a:accent5>
      <a:accent6>
        <a:srgbClr val="914B05"/>
      </a:accent6>
      <a:hlink>
        <a:srgbClr val="ED1C29"/>
      </a:hlink>
      <a:folHlink>
        <a:srgbClr val="B41B1B"/>
      </a:folHlink>
    </a:clrScheme>
    <a:fontScheme name="Vlastní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9235</TotalTime>
  <Words>564</Words>
  <Application>Microsoft Office PowerPoint</Application>
  <PresentationFormat>Širokoúhlá obrazovka</PresentationFormat>
  <Paragraphs>83</Paragraphs>
  <Slides>14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Office</vt:lpstr>
      <vt:lpstr>Péče o nedonošené děti s onemocněním srdce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Závěr I</vt:lpstr>
      <vt:lpstr>Závěr II</vt:lpstr>
      <vt:lpstr>Děkuji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Alex Vinšů</dc:creator>
  <cp:lastModifiedBy>vspj</cp:lastModifiedBy>
  <cp:revision>146</cp:revision>
  <cp:lastPrinted>2018-03-12T16:32:20Z</cp:lastPrinted>
  <dcterms:created xsi:type="dcterms:W3CDTF">2018-03-05T11:03:15Z</dcterms:created>
  <dcterms:modified xsi:type="dcterms:W3CDTF">2024-06-20T13:38:25Z</dcterms:modified>
</cp:coreProperties>
</file>