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1" r:id="rId3"/>
    <p:sldId id="259" r:id="rId4"/>
    <p:sldId id="260" r:id="rId5"/>
    <p:sldId id="286" r:id="rId6"/>
    <p:sldId id="264" r:id="rId7"/>
    <p:sldId id="287" r:id="rId8"/>
    <p:sldId id="265" r:id="rId9"/>
    <p:sldId id="266" r:id="rId10"/>
    <p:sldId id="267" r:id="rId11"/>
    <p:sldId id="268" r:id="rId12"/>
    <p:sldId id="271" r:id="rId13"/>
    <p:sldId id="272" r:id="rId14"/>
    <p:sldId id="270" r:id="rId15"/>
    <p:sldId id="269" r:id="rId16"/>
    <p:sldId id="273" r:id="rId17"/>
    <p:sldId id="274" r:id="rId18"/>
    <p:sldId id="277" r:id="rId19"/>
    <p:sldId id="278" r:id="rId20"/>
    <p:sldId id="279" r:id="rId21"/>
    <p:sldId id="275" r:id="rId22"/>
    <p:sldId id="282" r:id="rId23"/>
    <p:sldId id="283" r:id="rId24"/>
    <p:sldId id="285" r:id="rId25"/>
    <p:sldId id="276" r:id="rId26"/>
    <p:sldId id="284" r:id="rId27"/>
    <p:sldId id="280" r:id="rId28"/>
    <p:sldId id="289" r:id="rId29"/>
    <p:sldId id="262" r:id="rId3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D81B5D5D-E584-47A4-9A82-D5D891392CBC}">
          <p14:sldIdLst>
            <p14:sldId id="256"/>
            <p14:sldId id="281"/>
            <p14:sldId id="259"/>
            <p14:sldId id="260"/>
            <p14:sldId id="286"/>
          </p14:sldIdLst>
        </p14:section>
        <p14:section name="Sekcia bez názvu" id="{D8542F20-71B8-4B2E-8666-F269C6892FAB}">
          <p14:sldIdLst>
            <p14:sldId id="264"/>
            <p14:sldId id="287"/>
            <p14:sldId id="265"/>
            <p14:sldId id="266"/>
            <p14:sldId id="267"/>
            <p14:sldId id="268"/>
            <p14:sldId id="271"/>
            <p14:sldId id="272"/>
            <p14:sldId id="270"/>
            <p14:sldId id="269"/>
            <p14:sldId id="273"/>
            <p14:sldId id="274"/>
            <p14:sldId id="277"/>
            <p14:sldId id="278"/>
            <p14:sldId id="279"/>
            <p14:sldId id="275"/>
            <p14:sldId id="282"/>
            <p14:sldId id="283"/>
            <p14:sldId id="285"/>
            <p14:sldId id="276"/>
            <p14:sldId id="284"/>
            <p14:sldId id="280"/>
            <p14:sldId id="289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o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B69E978-6D1A-448B-8BF0-61B51EF94771}" type="VALUE">
                      <a:rPr lang="en-US" baseline="0"/>
                      <a:pPr/>
                      <a:t>[HODNOTA]</a:t>
                    </a:fld>
                    <a:endParaRPr lang="sk-SK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C6E-4FB9-BAB6-BA29695C634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7D39644-974D-4AD1-B7A3-E5623B2F1A15}" type="VALUE">
                      <a:rPr lang="en-US" baseline="0"/>
                      <a:pPr/>
                      <a:t>[HODNOTA]</a:t>
                    </a:fld>
                    <a:endParaRPr lang="sk-SK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C6E-4FB9-BAB6-BA29695C63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B2FB0A5-9AE4-4981-9750-D9C8DDDE287B}" type="VALUE">
                      <a:rPr lang="en-US" baseline="0"/>
                      <a:pPr/>
                      <a:t>[HODNOTA]</a:t>
                    </a:fld>
                    <a:endParaRPr lang="sk-SK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C6E-4FB9-BAB6-BA29695C634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84E79219-44A7-4921-8957-AA6B944C8837}" type="VALUE">
                      <a:rPr lang="en-US" baseline="0"/>
                      <a:pPr/>
                      <a:t>[HODNOTA]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C6E-4FB9-BAB6-BA29695C634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2EEA774B-C4F9-429B-93E5-C21B7FE91545}" type="VALUE">
                      <a:rPr lang="en-US" baseline="0"/>
                      <a:pPr/>
                      <a:t>[HODNOTA]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C6E-4FB9-BAB6-BA29695C634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DB2BEB53-1A11-40E4-853A-9A8E52954DF0}" type="VALUE">
                      <a:rPr lang="en-US" baseline="0"/>
                      <a:pPr/>
                      <a:t>[HODNOTA]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C6E-4FB9-BAB6-BA29695C634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Lit>
              <c:formatCode>General</c:formatCode>
              <c:ptCount val="6"/>
              <c:pt idx="0">
                <c:v>2018</c:v>
              </c:pt>
              <c:pt idx="1">
                <c:v>2019</c:v>
              </c:pt>
              <c:pt idx="2">
                <c:v>2020</c:v>
              </c:pt>
              <c:pt idx="3">
                <c:v>2021</c:v>
              </c:pt>
              <c:pt idx="4">
                <c:v>2022</c:v>
              </c:pt>
              <c:pt idx="5">
                <c:v>2023</c:v>
              </c:pt>
            </c:numLit>
          </c:cat>
          <c:val>
            <c:numRef>
              <c:f>Hárok1!$B$1:$B$6</c:f>
              <c:numCache>
                <c:formatCode>General</c:formatCode>
                <c:ptCount val="6"/>
                <c:pt idx="0">
                  <c:v>1674</c:v>
                </c:pt>
                <c:pt idx="1">
                  <c:v>1683</c:v>
                </c:pt>
                <c:pt idx="2">
                  <c:v>1513</c:v>
                </c:pt>
                <c:pt idx="3">
                  <c:v>1417</c:v>
                </c:pt>
                <c:pt idx="4">
                  <c:v>1328</c:v>
                </c:pt>
                <c:pt idx="5">
                  <c:v>1266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6E-4FB9-BAB6-BA29695C6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47518880"/>
        <c:axId val="647521280"/>
        <c:axId val="0"/>
      </c:bar3DChart>
      <c:dateAx>
        <c:axId val="64751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47521280"/>
        <c:crosses val="autoZero"/>
        <c:auto val="0"/>
        <c:lblOffset val="100"/>
        <c:baseTimeUnit val="days"/>
      </c:dateAx>
      <c:valAx>
        <c:axId val="6475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47518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9FA6A-39A1-48E3-8D16-0ECC30918965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8D1C6-AFB0-4DC2-80C9-C60D6F9802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44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D1C6-AFB0-4DC2-80C9-C60D6F980278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971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34E54A-D74A-B57D-11E1-DB9AA4C53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0A1D4A-143C-0FE8-BDAC-03B6499BB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7F3A36-E1DB-92E5-3D0C-BF5E5E72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9D8593-71A5-CE61-36CD-8CCCFC0B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0402A9C-7525-7D8A-9D72-93C57417A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182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620DA-81EC-895B-FC21-0561866B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BDE6860-075A-BA4B-1A73-D2072DA45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A5F062E-7C96-1DCC-D1D2-1F2E3864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64918D-4386-5BE1-D325-0D0C5CB9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C796A71-BE0A-1303-2DB1-E5F97795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770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9901DD6A-D4D2-358D-CB24-255D53CF5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7239A25-C620-AAB6-887E-7B7D6019B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DF8DA03-8B03-566F-2486-2804DEFC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B6336AB-F0FD-CF6F-5BC6-79CFD35E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886B146-CEE4-4DBA-82EC-207ADE00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74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AF16B-2262-5582-5EC7-0C4417E8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F0FA3D-7B98-BFC4-DDC0-4C41A0B4C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330AB08-F48E-AD34-0EE0-7FB4C616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DE6A6C0-0D0A-FA97-FA7E-9AAD3366D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51D2BCE-6D83-F23A-9EF6-85C3E2A5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095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7D0D7-948C-ADB1-AEFF-2C034E9B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A10EBE-B39E-E15C-995E-F08E29DC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619D799-DB99-5A03-2D23-17D3EC0D2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FF55A73-DD74-CB61-7E93-FFAD6FCDB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CD9F5AF-5C18-4D0B-4FE5-59B35AA9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1848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F45F5-32FE-E3D3-25C3-D8626F35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1BA50C5-0021-63DD-A558-5FC0258E3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6810EF1-E25C-B7D0-CB78-708BA06AB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1BFD56E-8E0B-41AB-9EB4-B918771B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F7AA2EC-C687-399B-57FB-BA82AFB9B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AE40C5C-6F45-6956-61C5-81A6A9D5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383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CF720-B2DD-E0AC-2866-AE33FA4C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6DD3F8-D986-FBF9-3A77-14B5966F3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124BE1F-EE2B-DB24-E164-EDA8BD798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0940B88-AA3F-FD99-733B-ED5125224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4A8B575-D2F9-7A23-A2F9-AB4AA10A1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06CB7763-455D-A0D2-D293-91BAB6E36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6D0EFFB-C497-BF52-52AF-B858E9BF2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28DD3BB1-6580-9E56-29B6-EE11DA84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792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09C8D-3790-843F-9C77-28E1CD537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C5F85CB-9576-437B-F7D5-DABFC646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F602C09-9484-3412-7287-DC198323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FF0CCCE-3309-26A0-3481-751987C92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360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8168772-632C-7ADB-8B41-A606C018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C69CF18-F394-D6B9-9976-0A5408AB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806CD75-43AB-8152-3FEF-461CCE1A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202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6CAC0-AC2A-B814-51BA-7766722F7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6D93C93-A56D-95A6-339B-DE23095F5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DA6C206-E4A4-2689-1BED-981D900FA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066A7E3-D4D8-6D42-9C24-B29478537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BFAE614-9C0A-C2B2-2D29-0AE6D34E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F927BE8-D529-8972-8E1B-D9E39231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9826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73F43-3014-CF26-15D1-D7C88DA2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F8F40A7-F2C6-6C3C-83CC-E07575FED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F0621A-9722-D11E-FAA5-2B8B23ADA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8FE5BD4-28F5-84CE-9B0E-A33686BB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316B2DE-9931-23A4-8C38-B1E480A60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70CE02-982D-10F7-80F4-2E86E8C6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918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1D57BCD-44C7-A9E4-2D29-B9069BD3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889258-0961-F581-6D83-FF785D6BE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AE80C1E-97AC-AC35-19DE-F7C29837D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3DC254-692F-4E37-B243-2A39C7D81DAC}" type="datetimeFigureOut">
              <a:rPr lang="sk-SK" smtClean="0"/>
              <a:t>19. 6. 2024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966534B-DA55-AAE5-B3B9-4420AAFC9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0EE8B2C-994D-F2BD-2768-222BB8396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E60AA6-844C-4E76-916E-E0DA5D0F78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099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ok 4" descr="Obrázok, na ktorom je exteriér, tráva, nebo, rastlina&#10;&#10;Automaticky generovaný popis">
            <a:extLst>
              <a:ext uri="{FF2B5EF4-FFF2-40B4-BE49-F238E27FC236}">
                <a16:creationId xmlns:a16="http://schemas.microsoft.com/office/drawing/2014/main" id="{441BD799-3ABE-5FDC-EF4E-B0F632AE3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227"/>
          <a:stretch/>
        </p:blipFill>
        <p:spPr>
          <a:xfrm>
            <a:off x="-1219" y="0"/>
            <a:ext cx="12191695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1377" y="1386250"/>
            <a:ext cx="4598786" cy="411340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9573" y="1494845"/>
            <a:ext cx="4354593" cy="386112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BDDFD7-657F-A98D-95A0-A27BBCE7E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6511" y="1872171"/>
            <a:ext cx="3555692" cy="2042712"/>
          </a:xfrm>
        </p:spPr>
        <p:txBody>
          <a:bodyPr anchor="b">
            <a:normAutofit/>
          </a:bodyPr>
          <a:lstStyle/>
          <a:p>
            <a:r>
              <a:rPr lang="sk-SK" sz="3400" b="1" dirty="0">
                <a:solidFill>
                  <a:srgbClr val="FF0000"/>
                </a:solidFill>
              </a:rPr>
              <a:t>Postavenie duly v modernom pôrodníctve – pohľad pôrodníka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40AE01-E397-DB90-D3DB-87AED6D92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183" y="3853018"/>
            <a:ext cx="4696556" cy="1062362"/>
          </a:xfrm>
        </p:spPr>
        <p:txBody>
          <a:bodyPr anchor="t">
            <a:normAutofit/>
          </a:bodyPr>
          <a:lstStyle/>
          <a:p>
            <a:endParaRPr lang="sk-SK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sk-SK" sz="1800" b="1" dirty="0">
                <a:solidFill>
                  <a:srgbClr val="FF0000"/>
                </a:solidFill>
              </a:rPr>
              <a:t>MUDr. Erik LAJTMAN, PhD, MPH</a:t>
            </a:r>
          </a:p>
          <a:p>
            <a:r>
              <a:rPr lang="sk-SK" sz="1800" b="1" dirty="0">
                <a:solidFill>
                  <a:srgbClr val="FF0000"/>
                </a:solidFill>
              </a:rPr>
              <a:t>Gynekologicko-pôrodnícka klinika FN Nitra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536C0D-2219-44F1-94EC-B9A56501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6303" y="1122043"/>
            <a:ext cx="4908132" cy="4613915"/>
            <a:chOff x="6516303" y="1122043"/>
            <a:chExt cx="4908132" cy="461391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DF0CCBF-D7FD-451C-92EB-84C362B69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10901" y="1264257"/>
              <a:ext cx="4534335" cy="423539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B1B8EEB-4E8B-43EC-AB8F-F7E2CD968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300000">
              <a:off x="6516303" y="1122043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" name="Obrázok 3" descr="Obrázok, na ktorom je exteriér, nebo, okno, budova&#10;&#10;Automaticky generovaný popis">
            <a:extLst>
              <a:ext uri="{FF2B5EF4-FFF2-40B4-BE49-F238E27FC236}">
                <a16:creationId xmlns:a16="http://schemas.microsoft.com/office/drawing/2014/main" id="{E07DDBB4-3E14-C8FC-B982-ED9A8A158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2" r="4100" b="-3"/>
          <a:stretch/>
        </p:blipFill>
        <p:spPr>
          <a:xfrm>
            <a:off x="6882275" y="1386254"/>
            <a:ext cx="4228348" cy="3969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96A33C2-3B13-3EC6-5872-B90DF64DB499}"/>
              </a:ext>
            </a:extLst>
          </p:cNvPr>
          <p:cNvSpPr txBox="1"/>
          <p:nvPr/>
        </p:nvSpPr>
        <p:spPr>
          <a:xfrm>
            <a:off x="3543299" y="114300"/>
            <a:ext cx="7252855" cy="658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11. jihlavská </a:t>
            </a:r>
            <a:r>
              <a:rPr lang="sk-SK" b="1" dirty="0" err="1">
                <a:solidFill>
                  <a:schemeClr val="accent6">
                    <a:lumMod val="75000"/>
                  </a:schemeClr>
                </a:solidFill>
              </a:rPr>
              <a:t>konference</a:t>
            </a: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6">
                    <a:lumMod val="75000"/>
                  </a:schemeClr>
                </a:solidFill>
              </a:rPr>
              <a:t>fetomaternální</a:t>
            </a: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sk-SK" b="1" dirty="0" err="1">
                <a:solidFill>
                  <a:schemeClr val="accent6">
                    <a:lumMod val="75000"/>
                  </a:schemeClr>
                </a:solidFill>
              </a:rPr>
              <a:t>perinatální</a:t>
            </a: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 medicíny: </a:t>
            </a:r>
          </a:p>
          <a:p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                „Zdravý jedinec, zdravá </a:t>
            </a:r>
            <a:r>
              <a:rPr lang="sk-SK" b="1" dirty="0" err="1">
                <a:solidFill>
                  <a:schemeClr val="accent6">
                    <a:lumMod val="75000"/>
                  </a:schemeClr>
                </a:solidFill>
              </a:rPr>
              <a:t>společnost</a:t>
            </a: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“, 20.6.2024</a:t>
            </a:r>
          </a:p>
        </p:txBody>
      </p:sp>
    </p:spTree>
    <p:extLst>
      <p:ext uri="{BB962C8B-B14F-4D97-AF65-F5344CB8AC3E}">
        <p14:creationId xmlns:p14="http://schemas.microsoft.com/office/powerpoint/2010/main" val="329623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98073-C6BD-65E3-2F37-F9DE942B4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The effect of doulas </a:t>
            </a:r>
            <a:r>
              <a:rPr lang="sk-SK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on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maternal....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Sobcak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A, Taylor L, Solomon S.</a:t>
            </a:r>
            <a:r>
              <a:rPr lang="sk-SK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 Scoping Review.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Cureus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15(5) 2023</a:t>
            </a:r>
            <a:endParaRPr lang="sk-SK" sz="3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CA04E6-5E2B-B25F-869F-47F1001F4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USA rok 2020 mortalita matiek 23,8/100tisic pôrodov živých detí</a:t>
            </a:r>
          </a:p>
          <a:p>
            <a:endParaRPr lang="sk-SK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sk-SK" dirty="0">
                <a:solidFill>
                  <a:srgbClr val="FF0000"/>
                </a:solidFill>
              </a:rPr>
              <a:t>jazyková bariéra pri sekcii= viac sekcií a väčšie riziko pôrodnej traumy</a:t>
            </a:r>
          </a:p>
          <a:p>
            <a:r>
              <a:rPr lang="sk-SK" dirty="0">
                <a:solidFill>
                  <a:srgbClr val="FF0000"/>
                </a:solidFill>
              </a:rPr>
              <a:t>dula slúži ako </a:t>
            </a:r>
            <a:r>
              <a:rPr lang="sk-S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advokát autonómie pacienta</a:t>
            </a:r>
            <a:endParaRPr lang="sk-SK" dirty="0">
              <a:solidFill>
                <a:srgbClr val="FF0000"/>
              </a:solidFill>
            </a:endParaRPr>
          </a:p>
          <a:p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 sprostredkovateľom </a:t>
            </a:r>
            <a:r>
              <a:rPr lang="sk-SK" dirty="0">
                <a:solidFill>
                  <a:srgbClr val="FF0000"/>
                </a:solidFill>
              </a:rPr>
              <a:t>medzi tehotnými a zdravotníckym systémom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E2C2A6E-5518-CB57-5CEF-805F26AD5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833" y="5431412"/>
            <a:ext cx="146316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2B6DC2-380C-AB12-C923-C94BC7DB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The effect of doulas </a:t>
            </a: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maternal....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Sobcak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A, Taylor L, Solomon S.</a:t>
            </a: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 Scoping Review.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Cureus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15(5) 2023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E0202E9-E927-BDF2-1160-E574D659D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sk-SK" dirty="0"/>
              <a:t>EDUKUJE tehotné </a:t>
            </a:r>
          </a:p>
          <a:p>
            <a:pPr>
              <a:lnSpc>
                <a:spcPct val="150000"/>
              </a:lnSpc>
            </a:pPr>
            <a:r>
              <a:rPr lang="sk-SK" dirty="0"/>
              <a:t>zlepšuje komunikáciu</a:t>
            </a:r>
          </a:p>
          <a:p>
            <a:pPr>
              <a:lnSpc>
                <a:spcPct val="150000"/>
              </a:lnSpc>
            </a:pPr>
            <a:r>
              <a:rPr lang="sk-SK" dirty="0"/>
              <a:t>stanovuje pôrodný plán</a:t>
            </a:r>
          </a:p>
          <a:p>
            <a:pPr>
              <a:lnSpc>
                <a:spcPct val="150000"/>
              </a:lnSpc>
            </a:pPr>
            <a:r>
              <a:rPr lang="sk-SK" dirty="0"/>
              <a:t>Dula poskytuje </a:t>
            </a:r>
            <a:r>
              <a:rPr lang="sk-SK" b="1" dirty="0">
                <a:solidFill>
                  <a:schemeClr val="accent2">
                    <a:lumMod val="75000"/>
                  </a:schemeClr>
                </a:solidFill>
              </a:rPr>
              <a:t>kontinuálnu</a:t>
            </a:r>
            <a:r>
              <a:rPr lang="sk-SK" dirty="0"/>
              <a:t> podporu počas pôrodu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Výsledok štúdie: </a:t>
            </a:r>
            <a:r>
              <a:rPr lang="sk-SK" dirty="0">
                <a:solidFill>
                  <a:srgbClr val="FF0000"/>
                </a:solidFill>
              </a:rPr>
              <a:t>redukcia </a:t>
            </a:r>
            <a:r>
              <a:rPr lang="sk-SK" dirty="0" err="1">
                <a:solidFill>
                  <a:srgbClr val="FF0000"/>
                </a:solidFill>
              </a:rPr>
              <a:t>s.c</a:t>
            </a:r>
            <a:r>
              <a:rPr lang="sk-SK" dirty="0">
                <a:solidFill>
                  <a:srgbClr val="FF0000"/>
                </a:solidFill>
              </a:rPr>
              <a:t>., indukcie, zlepšenie ABR, skrátenie II.DP, zníženie potreby EDA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7B03240-DC88-C54D-7A3F-08BF578B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402" y="1337289"/>
            <a:ext cx="2903102" cy="278242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6C74767-D94F-6E27-CBE0-75981D88A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23" y="5520711"/>
            <a:ext cx="1371577" cy="13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5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4EB781-2B3F-7675-5054-37BF538E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The effects of doula care on birth outcomes and patient satisfaction in the United state</a:t>
            </a:r>
            <a:r>
              <a:rPr lang="sk-SK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Carlson L</a:t>
            </a:r>
            <a:r>
              <a:rPr lang="sk-SK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. </a:t>
            </a:r>
            <a:r>
              <a:rPr lang="sk-SK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University</a:t>
            </a:r>
            <a:r>
              <a:rPr lang="sk-SK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of </a:t>
            </a:r>
            <a:r>
              <a:rPr lang="sk-SK" sz="2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Arcansas</a:t>
            </a:r>
            <a:r>
              <a:rPr lang="sk-SK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</a:t>
            </a: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2021</a:t>
            </a:r>
            <a:endParaRPr lang="sk-SK" sz="2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04786D3-5FA8-9EDA-94CB-01BC1CB89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3200" dirty="0" err="1"/>
              <a:t>Primipary</a:t>
            </a:r>
            <a:r>
              <a:rPr lang="sk-SK" sz="3200" dirty="0"/>
              <a:t> očakávali, že u nich P.AS. strávi 53 % času, skutočnosť bola 6-10 %</a:t>
            </a:r>
          </a:p>
          <a:p>
            <a:pPr>
              <a:lnSpc>
                <a:spcPct val="150000"/>
              </a:lnSpc>
            </a:pPr>
            <a:r>
              <a:rPr lang="sk-SK" sz="3200" dirty="0"/>
              <a:t>Duly sú s rodičkou </a:t>
            </a:r>
            <a:r>
              <a:rPr lang="sk-SK" sz="3200" b="1" dirty="0"/>
              <a:t>kontinuálne</a:t>
            </a:r>
          </a:p>
          <a:p>
            <a:pPr>
              <a:lnSpc>
                <a:spcPct val="150000"/>
              </a:lnSpc>
            </a:pPr>
            <a:r>
              <a:rPr lang="pl-PL" sz="3200" dirty="0">
                <a:solidFill>
                  <a:srgbClr val="FF0000"/>
                </a:solidFill>
              </a:rPr>
              <a:t>Skupina ktorá si vybrala duly žije sama alebo s partnerom mimo rodinu, mimo komunitu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00A5EA3-001A-AC7C-5784-C67953C19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671" y="4944398"/>
            <a:ext cx="1919658" cy="183986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7273A77-5499-7CF4-3394-C9CA2578B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33" y="977394"/>
            <a:ext cx="146316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65059-DF42-1031-0F28-007E3207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Doula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Maternal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Health: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</a:t>
            </a:r>
            <a:br>
              <a:rPr lang="sk-SK" sz="2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Knocke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Chappel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Sugar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 De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Lew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N,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Sommers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BD</a:t>
            </a:r>
            <a:br>
              <a:rPr lang="sk-SK" sz="2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  <a:endParaRPr lang="sk-SK" sz="2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7026D4-C552-1499-AAA4-B08B3D2B6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>
                <a:solidFill>
                  <a:srgbClr val="FF0000"/>
                </a:solidFill>
              </a:rPr>
              <a:t>6 % US pôrodov je s podporou duly</a:t>
            </a:r>
          </a:p>
          <a:p>
            <a:r>
              <a:rPr lang="sk-SK" dirty="0"/>
              <a:t>Vysoká cena duly</a:t>
            </a:r>
          </a:p>
          <a:p>
            <a:r>
              <a:rPr lang="sk-SK" dirty="0"/>
              <a:t>Limitovaný počet</a:t>
            </a:r>
          </a:p>
          <a:p>
            <a:r>
              <a:rPr lang="sk-SK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Variácie tréningu</a:t>
            </a:r>
          </a:p>
          <a:p>
            <a:r>
              <a:rPr lang="sk-SK" dirty="0"/>
              <a:t>Nedostatok informácií o dulách/nedostatočné povedomie: </a:t>
            </a:r>
          </a:p>
          <a:p>
            <a:pPr marL="0" indent="0">
              <a:buNone/>
            </a:pPr>
            <a:r>
              <a:rPr lang="sk-SK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  vie len 37 % </a:t>
            </a:r>
            <a:r>
              <a:rPr lang="sk-SK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black</a:t>
            </a:r>
            <a:r>
              <a:rPr lang="sk-SK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a 87 % </a:t>
            </a:r>
            <a:r>
              <a:rPr lang="sk-SK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white</a:t>
            </a:r>
            <a:endParaRPr lang="sk-SK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sk-SK" b="1" dirty="0" err="1">
                <a:solidFill>
                  <a:srgbClr val="FF0000"/>
                </a:solidFill>
              </a:rPr>
              <a:t>Full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doulas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spectrum</a:t>
            </a:r>
            <a:r>
              <a:rPr lang="sk-SK" b="1" dirty="0">
                <a:solidFill>
                  <a:srgbClr val="FF0000"/>
                </a:solidFill>
              </a:rPr>
              <a:t> - </a:t>
            </a:r>
            <a:r>
              <a:rPr lang="sk-SK" b="1" dirty="0" err="1">
                <a:solidFill>
                  <a:srgbClr val="FF0000"/>
                </a:solidFill>
              </a:rPr>
              <a:t>abort</a:t>
            </a:r>
            <a:r>
              <a:rPr lang="sk-SK" b="1" dirty="0">
                <a:solidFill>
                  <a:srgbClr val="FF0000"/>
                </a:solidFill>
              </a:rPr>
              <a:t>, UPT, predčasný pôrod, IVF.... </a:t>
            </a:r>
          </a:p>
          <a:p>
            <a:r>
              <a:rPr lang="sk-SK" dirty="0"/>
              <a:t>Redukcia komplikácií</a:t>
            </a:r>
          </a:p>
          <a:p>
            <a:r>
              <a:rPr lang="sk-SK" dirty="0">
                <a:solidFill>
                  <a:srgbClr val="FF0000"/>
                </a:solidFill>
              </a:rPr>
              <a:t>Federálny program podpory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0EB087A-E49E-557B-BA9F-CA80B8B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194" y="38919"/>
            <a:ext cx="3446813" cy="330353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1F711E6-AF95-77B6-570D-E4FDACB6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840" y="5161921"/>
            <a:ext cx="146316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6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65059-DF42-1031-0F28-007E3207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Doula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Maternal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Health: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</a:t>
            </a:r>
            <a:br>
              <a:rPr lang="sk-SK" sz="2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Knocke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Chappel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Sugar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 De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Lew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N,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Sommers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BD</a:t>
            </a:r>
            <a:br>
              <a:rPr lang="sk-SK" sz="24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 </a:t>
            </a:r>
            <a:r>
              <a:rPr lang="sk-SK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</a:t>
            </a:r>
            <a:r>
              <a:rPr lang="sk-SK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  <a:endParaRPr lang="sk-SK" sz="2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7026D4-C552-1499-AAA4-B08B3D2B6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dirty="0"/>
          </a:p>
          <a:p>
            <a:r>
              <a:rPr lang="sk-SK" dirty="0"/>
              <a:t>Nízko-príjmové skupiny s dulou: </a:t>
            </a:r>
          </a:p>
          <a:p>
            <a:pPr lvl="1">
              <a:lnSpc>
                <a:spcPct val="150000"/>
              </a:lnSpc>
            </a:pPr>
            <a:r>
              <a:rPr lang="sk-SK" sz="2800" dirty="0">
                <a:solidFill>
                  <a:srgbClr val="FF0000"/>
                </a:solidFill>
              </a:rPr>
              <a:t>4 násobný pokles IUGR</a:t>
            </a:r>
          </a:p>
          <a:p>
            <a:pPr lvl="1">
              <a:lnSpc>
                <a:spcPct val="150000"/>
              </a:lnSpc>
            </a:pPr>
            <a:r>
              <a:rPr lang="sk-SK" sz="2800" dirty="0">
                <a:solidFill>
                  <a:srgbClr val="FF0000"/>
                </a:solidFill>
              </a:rPr>
              <a:t>2 násobný pokles komplikácií </a:t>
            </a:r>
          </a:p>
          <a:p>
            <a:pPr lvl="1">
              <a:lnSpc>
                <a:spcPct val="150000"/>
              </a:lnSpc>
            </a:pPr>
            <a:r>
              <a:rPr lang="sk-SK" sz="2800" dirty="0">
                <a:solidFill>
                  <a:srgbClr val="FF0000"/>
                </a:solidFill>
              </a:rPr>
              <a:t>signifikantne častejšie kojenie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4708780-6889-776F-65D5-B2E07681C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956" y="1737392"/>
            <a:ext cx="4540058" cy="435133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B0648C3-252C-BEE1-5821-CC17050E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16" y="55976"/>
            <a:ext cx="146316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09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8B18A-39CE-830D-5098-BF8C00E2C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br>
              <a:rPr lang="sk-SK" sz="2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Doula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Maternal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Health: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</a:t>
            </a:r>
            <a:br>
              <a:rPr lang="sk-SK" sz="27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Knocke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Chappel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Sugar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 De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Lew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N,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Sommers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BD</a:t>
            </a:r>
            <a:br>
              <a:rPr lang="sk-SK" sz="27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 </a:t>
            </a:r>
            <a:r>
              <a:rPr lang="sk-SK" sz="27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</a:t>
            </a:r>
            <a:r>
              <a:rPr lang="sk-SK" sz="27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2022 </a:t>
            </a:r>
            <a:b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300276-F3F7-6F77-5057-53D2F1DF5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3,6 mil. pôrodov v US/rok</a:t>
            </a:r>
          </a:p>
          <a:p>
            <a:r>
              <a:rPr lang="sk-SK" dirty="0"/>
              <a:t>60% </a:t>
            </a:r>
            <a:r>
              <a:rPr lang="sk-SK" dirty="0" err="1"/>
              <a:t>black</a:t>
            </a:r>
            <a:r>
              <a:rPr lang="sk-SK" dirty="0"/>
              <a:t> a </a:t>
            </a:r>
            <a:r>
              <a:rPr lang="sk-SK" dirty="0" err="1"/>
              <a:t>american</a:t>
            </a:r>
            <a:r>
              <a:rPr lang="sk-SK" dirty="0"/>
              <a:t> </a:t>
            </a:r>
            <a:r>
              <a:rPr lang="sk-SK" dirty="0" err="1"/>
              <a:t>indian</a:t>
            </a:r>
            <a:r>
              <a:rPr lang="sk-SK" dirty="0"/>
              <a:t>/</a:t>
            </a:r>
            <a:r>
              <a:rPr lang="sk-SK" dirty="0" err="1"/>
              <a:t>alaska</a:t>
            </a:r>
            <a:r>
              <a:rPr lang="sk-SK" dirty="0"/>
              <a:t> </a:t>
            </a:r>
            <a:r>
              <a:rPr lang="sk-SK" dirty="0" err="1"/>
              <a:t>native</a:t>
            </a:r>
            <a:r>
              <a:rPr lang="sk-SK" dirty="0"/>
              <a:t> má </a:t>
            </a:r>
            <a:r>
              <a:rPr lang="sk-SK" dirty="0" err="1"/>
              <a:t>Medicaid</a:t>
            </a:r>
            <a:r>
              <a:rPr lang="sk-SK" dirty="0"/>
              <a:t>, </a:t>
            </a:r>
            <a:r>
              <a:rPr lang="sk-SK" dirty="0" err="1"/>
              <a:t>low</a:t>
            </a:r>
            <a:r>
              <a:rPr lang="sk-SK" dirty="0"/>
              <a:t> </a:t>
            </a:r>
            <a:r>
              <a:rPr lang="sk-SK" dirty="0" err="1"/>
              <a:t>incoming</a:t>
            </a:r>
            <a:endParaRPr lang="sk-SK" dirty="0"/>
          </a:p>
          <a:p>
            <a:r>
              <a:rPr lang="sk-SK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Duly sú privátne</a:t>
            </a:r>
          </a:p>
          <a:p>
            <a:r>
              <a:rPr lang="sk-SK" dirty="0">
                <a:solidFill>
                  <a:srgbClr val="FF0000"/>
                </a:solidFill>
              </a:rPr>
              <a:t>Prenatálna a </a:t>
            </a:r>
            <a:r>
              <a:rPr lang="sk-SK" dirty="0" err="1">
                <a:solidFill>
                  <a:srgbClr val="FF0000"/>
                </a:solidFill>
              </a:rPr>
              <a:t>postpartálna</a:t>
            </a:r>
            <a:r>
              <a:rPr lang="sk-SK" dirty="0">
                <a:solidFill>
                  <a:srgbClr val="FF0000"/>
                </a:solidFill>
              </a:rPr>
              <a:t> domáca starostlivosť, redukujú cestovanie a </a:t>
            </a:r>
            <a:r>
              <a:rPr lang="sk-SK" dirty="0" err="1">
                <a:solidFill>
                  <a:srgbClr val="FF0000"/>
                </a:solidFill>
              </a:rPr>
              <a:t>zjednošujú</a:t>
            </a:r>
            <a:r>
              <a:rPr lang="sk-SK" dirty="0">
                <a:solidFill>
                  <a:srgbClr val="FF0000"/>
                </a:solidFill>
              </a:rPr>
              <a:t> logistiku, </a:t>
            </a:r>
            <a:r>
              <a:rPr lang="sk-SK" dirty="0" err="1">
                <a:solidFill>
                  <a:srgbClr val="FF0000"/>
                </a:solidFill>
              </a:rPr>
              <a:t>edukujú</a:t>
            </a:r>
            <a:r>
              <a:rPr lang="sk-SK" dirty="0">
                <a:solidFill>
                  <a:srgbClr val="FF0000"/>
                </a:solidFill>
              </a:rPr>
              <a:t> v kojení a poskytujú konzultácie</a:t>
            </a:r>
          </a:p>
          <a:p>
            <a:r>
              <a:rPr lang="sk-SK" dirty="0"/>
              <a:t>Polovica vidieckych oblastí US má nedostatok pôrodníc, 36 % štátov US má tzv. </a:t>
            </a:r>
            <a:r>
              <a:rPr lang="sk-SK" dirty="0">
                <a:solidFill>
                  <a:srgbClr val="FF0000"/>
                </a:solidFill>
              </a:rPr>
              <a:t>„</a:t>
            </a:r>
            <a:r>
              <a:rPr lang="sk-SK" dirty="0" err="1">
                <a:solidFill>
                  <a:srgbClr val="FF0000"/>
                </a:solidFill>
              </a:rPr>
              <a:t>maternity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care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deserts</a:t>
            </a:r>
            <a:r>
              <a:rPr lang="sk-SK" dirty="0">
                <a:solidFill>
                  <a:srgbClr val="FF0000"/>
                </a:solidFill>
              </a:rPr>
              <a:t>“</a:t>
            </a:r>
            <a:endParaRPr lang="sk-SK" dirty="0"/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EBFB102-47D7-F48B-5A12-11977046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028" y="0"/>
            <a:ext cx="2384638" cy="228551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3900B316-790F-4A60-A8BA-93AAAB35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313" y="230188"/>
            <a:ext cx="146316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14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47212BA-4203-5AD9-7C6D-1F6D9874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65" y="-69710"/>
            <a:ext cx="10677831" cy="68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6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602343A-3228-725B-3842-7FCEFCB60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45" y="209652"/>
            <a:ext cx="8986684" cy="6632517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5C247F7D-19E8-BF91-ABF8-D1042C9048D8}"/>
              </a:ext>
            </a:extLst>
          </p:cNvPr>
          <p:cNvSpPr/>
          <p:nvPr/>
        </p:nvSpPr>
        <p:spPr>
          <a:xfrm>
            <a:off x="776748" y="3952568"/>
            <a:ext cx="10215717" cy="7669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3576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ok 1" descr="Obrázok, na ktorom je karmínová, elektrická modrá, zástava&#10;&#10;Automaticky generovaný popis">
            <a:extLst>
              <a:ext uri="{FF2B5EF4-FFF2-40B4-BE49-F238E27FC236}">
                <a16:creationId xmlns:a16="http://schemas.microsoft.com/office/drawing/2014/main" id="{F78CD14E-3BEF-3A13-EEB1-ED6F66D8D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10" b="515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474F2E2-CA45-2FAE-FD63-C9E5C85FC790}"/>
              </a:ext>
            </a:extLst>
          </p:cNvPr>
          <p:cNvSpPr txBox="1"/>
          <p:nvPr/>
        </p:nvSpPr>
        <p:spPr>
          <a:xfrm>
            <a:off x="294969" y="4031226"/>
            <a:ext cx="5329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/>
              <a:t>95 pôrodníc</a:t>
            </a:r>
          </a:p>
          <a:p>
            <a:r>
              <a:rPr lang="sk-SK" sz="4400" dirty="0"/>
              <a:t>90 369 novorodencov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C43C2F2-C6D5-97FF-B2AB-E0A67EC60A2F}"/>
              </a:ext>
            </a:extLst>
          </p:cNvPr>
          <p:cNvSpPr txBox="1"/>
          <p:nvPr/>
        </p:nvSpPr>
        <p:spPr>
          <a:xfrm>
            <a:off x="6774423" y="1207221"/>
            <a:ext cx="541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/>
              <a:t>51 pôrodníc</a:t>
            </a:r>
          </a:p>
          <a:p>
            <a:r>
              <a:rPr lang="sk-SK" sz="4400" dirty="0"/>
              <a:t>48 788 novorodencov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512BEBF-0EA8-7E3E-3359-1581CAD45C7C}"/>
              </a:ext>
            </a:extLst>
          </p:cNvPr>
          <p:cNvSpPr txBox="1"/>
          <p:nvPr/>
        </p:nvSpPr>
        <p:spPr>
          <a:xfrm>
            <a:off x="88490" y="373626"/>
            <a:ext cx="290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Rok 2023</a:t>
            </a:r>
          </a:p>
        </p:txBody>
      </p:sp>
    </p:spTree>
    <p:extLst>
      <p:ext uri="{BB962C8B-B14F-4D97-AF65-F5344CB8AC3E}">
        <p14:creationId xmlns:p14="http://schemas.microsoft.com/office/powerpoint/2010/main" val="285771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A38FCC-AD0E-2E9D-EB98-F87953AA9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endParaRPr lang="sk-SK" sz="2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jekt pre obsah 4">
            <a:extLst>
              <a:ext uri="{FF2B5EF4-FFF2-40B4-BE49-F238E27FC236}">
                <a16:creationId xmlns:a16="http://schemas.microsoft.com/office/drawing/2014/main" id="{043F48E3-D611-D5D2-9157-561D0E329D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301764"/>
              </p:ext>
            </p:extLst>
          </p:nvPr>
        </p:nvGraphicFramePr>
        <p:xfrm>
          <a:off x="368807" y="3125282"/>
          <a:ext cx="3642752" cy="2534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0688">
                  <a:extLst>
                    <a:ext uri="{9D8B030D-6E8A-4147-A177-3AD203B41FA5}">
                      <a16:colId xmlns:a16="http://schemas.microsoft.com/office/drawing/2014/main" val="4277815590"/>
                    </a:ext>
                  </a:extLst>
                </a:gridCol>
                <a:gridCol w="910688">
                  <a:extLst>
                    <a:ext uri="{9D8B030D-6E8A-4147-A177-3AD203B41FA5}">
                      <a16:colId xmlns:a16="http://schemas.microsoft.com/office/drawing/2014/main" val="4235601213"/>
                    </a:ext>
                  </a:extLst>
                </a:gridCol>
                <a:gridCol w="910688">
                  <a:extLst>
                    <a:ext uri="{9D8B030D-6E8A-4147-A177-3AD203B41FA5}">
                      <a16:colId xmlns:a16="http://schemas.microsoft.com/office/drawing/2014/main" val="2371552317"/>
                    </a:ext>
                  </a:extLst>
                </a:gridCol>
                <a:gridCol w="910688">
                  <a:extLst>
                    <a:ext uri="{9D8B030D-6E8A-4147-A177-3AD203B41FA5}">
                      <a16:colId xmlns:a16="http://schemas.microsoft.com/office/drawing/2014/main" val="1190056540"/>
                    </a:ext>
                  </a:extLst>
                </a:gridCol>
              </a:tblGrid>
              <a:tr h="422476"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 dirty="0">
                          <a:effectLst/>
                        </a:rPr>
                        <a:t>2018</a:t>
                      </a:r>
                      <a:endParaRPr lang="sk-SK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1464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30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b="1" u="none" strike="noStrike" dirty="0">
                          <a:effectLst/>
                        </a:rPr>
                        <a:t>2%</a:t>
                      </a:r>
                      <a:endParaRPr lang="sk-SK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4101755"/>
                  </a:ext>
                </a:extLst>
              </a:tr>
              <a:tr h="422476"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2019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 dirty="0">
                          <a:effectLst/>
                        </a:rPr>
                        <a:t>1394</a:t>
                      </a:r>
                      <a:endParaRPr lang="sk-SK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15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b="1" u="none" strike="noStrike" dirty="0">
                          <a:effectLst/>
                        </a:rPr>
                        <a:t>1%</a:t>
                      </a:r>
                      <a:endParaRPr lang="sk-SK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68007815"/>
                  </a:ext>
                </a:extLst>
              </a:tr>
              <a:tr h="422476"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2020</a:t>
                      </a:r>
                      <a:endParaRPr lang="sk-SK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1375</a:t>
                      </a:r>
                      <a:endParaRPr lang="sk-SK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 dirty="0">
                          <a:effectLst/>
                          <a:highlight>
                            <a:srgbClr val="C0C0C0"/>
                          </a:highlight>
                        </a:rPr>
                        <a:t>6</a:t>
                      </a:r>
                      <a:endParaRPr lang="sk-SK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b="1" u="none" strike="noStrike" dirty="0">
                          <a:effectLst/>
                          <a:highlight>
                            <a:srgbClr val="C0C0C0"/>
                          </a:highlight>
                        </a:rPr>
                        <a:t>0,40%</a:t>
                      </a:r>
                      <a:endParaRPr lang="sk-SK" sz="2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72480555"/>
                  </a:ext>
                </a:extLst>
              </a:tr>
              <a:tr h="422476"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2021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1432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 dirty="0">
                          <a:effectLst/>
                        </a:rPr>
                        <a:t>34</a:t>
                      </a:r>
                      <a:endParaRPr lang="sk-SK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b="1" u="none" strike="noStrike" dirty="0">
                          <a:effectLst/>
                        </a:rPr>
                        <a:t>2,40%</a:t>
                      </a:r>
                      <a:endParaRPr lang="sk-SK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76426513"/>
                  </a:ext>
                </a:extLst>
              </a:tr>
              <a:tr h="422476"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2022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1332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39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b="1" u="none" strike="noStrike" dirty="0">
                          <a:effectLst/>
                        </a:rPr>
                        <a:t>2,90%</a:t>
                      </a:r>
                      <a:endParaRPr lang="sk-SK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79623639"/>
                  </a:ext>
                </a:extLst>
              </a:tr>
              <a:tr h="422476"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2023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1120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u="none" strike="noStrike">
                          <a:effectLst/>
                        </a:rPr>
                        <a:t>21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2400" b="1" u="none" strike="noStrike" dirty="0">
                          <a:effectLst/>
                        </a:rPr>
                        <a:t>1,90%</a:t>
                      </a:r>
                      <a:endParaRPr lang="sk-SK" sz="2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81943652"/>
                  </a:ext>
                </a:extLst>
              </a:tr>
            </a:tbl>
          </a:graphicData>
        </a:graphic>
      </p:graphicFrame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D2663E4B-51DE-7B5F-AB44-2C140DFE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1396238"/>
            <a:ext cx="6922008" cy="4166108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90F38737-3870-6065-22DF-F5942B1F1AA0}"/>
              </a:ext>
            </a:extLst>
          </p:cNvPr>
          <p:cNvSpPr/>
          <p:nvPr/>
        </p:nvSpPr>
        <p:spPr>
          <a:xfrm>
            <a:off x="5584723" y="4729316"/>
            <a:ext cx="5978012" cy="412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0E2A9705-BD64-88BC-729C-7281C042811F}"/>
              </a:ext>
            </a:extLst>
          </p:cNvPr>
          <p:cNvSpPr txBox="1"/>
          <p:nvPr/>
        </p:nvSpPr>
        <p:spPr>
          <a:xfrm>
            <a:off x="5584723" y="4729316"/>
            <a:ext cx="612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   2018            2019           2020           2021            2022          2023</a:t>
            </a: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519CF14-93A3-D701-706C-3642BB9B476F}"/>
              </a:ext>
            </a:extLst>
          </p:cNvPr>
          <p:cNvSpPr/>
          <p:nvPr/>
        </p:nvSpPr>
        <p:spPr>
          <a:xfrm>
            <a:off x="7346373" y="5142271"/>
            <a:ext cx="2161309" cy="31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A08D1AAC-C8D1-59AD-E322-6AF1D5A811FB}"/>
              </a:ext>
            </a:extLst>
          </p:cNvPr>
          <p:cNvSpPr txBox="1"/>
          <p:nvPr/>
        </p:nvSpPr>
        <p:spPr>
          <a:xfrm>
            <a:off x="7668491" y="5098648"/>
            <a:ext cx="101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covid19</a:t>
            </a: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734BAAFC-779D-C9FE-85EF-3DB0032C7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7" y="757779"/>
            <a:ext cx="3642752" cy="2058947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7C23479-C822-98A8-FBBC-9B7A7ABEE606}"/>
              </a:ext>
            </a:extLst>
          </p:cNvPr>
          <p:cNvSpPr txBox="1"/>
          <p:nvPr/>
        </p:nvSpPr>
        <p:spPr>
          <a:xfrm>
            <a:off x="4901184" y="255639"/>
            <a:ext cx="638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ONHB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55B3330-68C1-F0F1-B47A-3B3FB70A485F}"/>
              </a:ext>
            </a:extLst>
          </p:cNvPr>
          <p:cNvSpPr txBox="1"/>
          <p:nvPr/>
        </p:nvSpPr>
        <p:spPr>
          <a:xfrm>
            <a:off x="4901184" y="5879690"/>
            <a:ext cx="666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Poďakovanie: p.as. Bc. Hana </a:t>
            </a:r>
            <a:r>
              <a:rPr lang="sk-SK" dirty="0" err="1"/>
              <a:t>Zadinová</a:t>
            </a:r>
            <a:r>
              <a:rPr lang="sk-SK" dirty="0"/>
              <a:t>, ONHB</a:t>
            </a:r>
          </a:p>
        </p:txBody>
      </p:sp>
    </p:spTree>
    <p:extLst>
      <p:ext uri="{BB962C8B-B14F-4D97-AF65-F5344CB8AC3E}">
        <p14:creationId xmlns:p14="http://schemas.microsoft.com/office/powerpoint/2010/main" val="174287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7EBAB-0635-FED2-696B-3E80AAB1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Kto je dula 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61A264-7A04-ECFE-0281-A666172CE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>
                <a:solidFill>
                  <a:srgbClr val="FF0000"/>
                </a:solidFill>
              </a:rPr>
              <a:t>profesionálna sprevádzajúca osoba.</a:t>
            </a:r>
            <a:r>
              <a:rPr lang="sk-SK" sz="3200" dirty="0"/>
              <a:t> </a:t>
            </a:r>
          </a:p>
          <a:p>
            <a:pPr lvl="1"/>
            <a:r>
              <a:rPr lang="sk-SK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vie, ako prebieha pôrodný proces, </a:t>
            </a:r>
          </a:p>
          <a:p>
            <a:pPr lvl="1"/>
            <a:r>
              <a:rPr lang="sk-SK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vie, ako pôrod uľahčiť, </a:t>
            </a:r>
          </a:p>
          <a:p>
            <a:pPr lvl="1"/>
            <a:r>
              <a:rPr lang="sk-SK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ako pomôcť pri bolestiach  </a:t>
            </a:r>
          </a:p>
          <a:p>
            <a:pPr lvl="1"/>
            <a:r>
              <a:rPr lang="sk-SK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ako pôrod čo najlepšie zvládnuť. </a:t>
            </a:r>
          </a:p>
          <a:p>
            <a:r>
              <a:rPr lang="sk-SK" sz="3200" dirty="0">
                <a:solidFill>
                  <a:srgbClr val="FF0000"/>
                </a:solidFill>
              </a:rPr>
              <a:t> je špeciálne vyškolená </a:t>
            </a:r>
          </a:p>
          <a:p>
            <a:pPr lvl="1"/>
            <a:r>
              <a:rPr lang="sk-SK" sz="2800" dirty="0"/>
              <a:t>na sprevádzanie pri pôrode, </a:t>
            </a:r>
          </a:p>
          <a:p>
            <a:pPr lvl="1"/>
            <a:r>
              <a:rPr lang="sk-SK" sz="2800" dirty="0"/>
              <a:t>má skúsenosti </a:t>
            </a:r>
          </a:p>
          <a:p>
            <a:pPr lvl="1"/>
            <a:r>
              <a:rPr lang="sk-SK" sz="2800" dirty="0"/>
              <a:t>má cit pre potreby rodiacej ženy.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3B40979-F3FB-E0E4-9CB0-57394386380F}"/>
              </a:ext>
            </a:extLst>
          </p:cNvPr>
          <p:cNvSpPr txBox="1"/>
          <p:nvPr/>
        </p:nvSpPr>
        <p:spPr>
          <a:xfrm>
            <a:off x="10500851" y="6361629"/>
            <a:ext cx="338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www.duly.sk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D35D4E8-E6C6-CA1B-F9FA-E2F339DC3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100" y="127039"/>
            <a:ext cx="3947970" cy="3711456"/>
          </a:xfrm>
          <a:prstGeom prst="rect">
            <a:avLst/>
          </a:prstGeom>
        </p:spPr>
      </p:pic>
      <p:sp>
        <p:nvSpPr>
          <p:cNvPr id="7" name="Šípka: nadol 6">
            <a:extLst>
              <a:ext uri="{FF2B5EF4-FFF2-40B4-BE49-F238E27FC236}">
                <a16:creationId xmlns:a16="http://schemas.microsoft.com/office/drawing/2014/main" id="{0FC25F0E-75CD-3D95-3EBC-C614053719CB}"/>
              </a:ext>
            </a:extLst>
          </p:cNvPr>
          <p:cNvSpPr/>
          <p:nvPr/>
        </p:nvSpPr>
        <p:spPr>
          <a:xfrm rot="18139325">
            <a:off x="8799094" y="4343244"/>
            <a:ext cx="702711" cy="26143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8373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43AF7D-2155-FD48-851F-CA883118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sk-SK" sz="3800"/>
              <a:t>Gynekologicko-pôrodnícka klinika FN Nitra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9E8CE9-6273-4446-EBB8-0CF13A9B1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sk-SK" sz="2200" dirty="0"/>
              <a:t>Počet dul 2018-2023:</a:t>
            </a:r>
            <a:r>
              <a:rPr lang="sk-SK" sz="2200" dirty="0">
                <a:solidFill>
                  <a:srgbClr val="FF0000"/>
                </a:solidFill>
              </a:rPr>
              <a:t> 0%</a:t>
            </a:r>
          </a:p>
          <a:p>
            <a:endParaRPr lang="sk-SK" sz="2200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C16B7394-EC63-5415-1096-46357C00BA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954407"/>
              </p:ext>
            </p:extLst>
          </p:nvPr>
        </p:nvGraphicFramePr>
        <p:xfrm>
          <a:off x="4654296" y="640080"/>
          <a:ext cx="690372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ázok 5">
            <a:extLst>
              <a:ext uri="{FF2B5EF4-FFF2-40B4-BE49-F238E27FC236}">
                <a16:creationId xmlns:a16="http://schemas.microsoft.com/office/drawing/2014/main" id="{612A2D34-A32C-7020-D85F-8BC419184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08" y="4460522"/>
            <a:ext cx="2381523" cy="2206014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2DEE3C1E-EF30-8FFB-5CD2-1F2D9F6217CE}"/>
              </a:ext>
            </a:extLst>
          </p:cNvPr>
          <p:cNvSpPr txBox="1"/>
          <p:nvPr/>
        </p:nvSpPr>
        <p:spPr>
          <a:xfrm>
            <a:off x="4837471" y="6217920"/>
            <a:ext cx="655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Poďakovanie: Mgr. </a:t>
            </a:r>
            <a:r>
              <a:rPr lang="sk-SK" dirty="0" err="1"/>
              <a:t>Beata</a:t>
            </a:r>
            <a:r>
              <a:rPr lang="sk-SK" dirty="0"/>
              <a:t> </a:t>
            </a:r>
            <a:r>
              <a:rPr lang="sk-SK" dirty="0" err="1"/>
              <a:t>Petrechová</a:t>
            </a:r>
            <a:r>
              <a:rPr lang="sk-SK" dirty="0"/>
              <a:t>, Vrchná sestra GPK FN NR</a:t>
            </a:r>
          </a:p>
        </p:txBody>
      </p:sp>
    </p:spTree>
    <p:extLst>
      <p:ext uri="{BB962C8B-B14F-4D97-AF65-F5344CB8AC3E}">
        <p14:creationId xmlns:p14="http://schemas.microsoft.com/office/powerpoint/2010/main" val="824424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D1683-767F-A43F-EB0D-FB9F0337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to je...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702786-171E-BC15-56CE-C1B25F677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k-SK" dirty="0"/>
              <a:t>Akceptácia na základe zákona (sprevádzajúca osoba)</a:t>
            </a:r>
          </a:p>
          <a:p>
            <a:pPr>
              <a:lnSpc>
                <a:spcPct val="110000"/>
              </a:lnSpc>
            </a:pPr>
            <a:r>
              <a:rPr lang="sk-SK" dirty="0"/>
              <a:t>Duly sú mimo systém zdravotnej starostlivosti (rezignácia systému?)</a:t>
            </a:r>
          </a:p>
          <a:p>
            <a:pPr>
              <a:lnSpc>
                <a:spcPct val="110000"/>
              </a:lnSpc>
            </a:pPr>
            <a:r>
              <a:rPr lang="sk-SK" dirty="0"/>
              <a:t>Odborná náplň je neznáma (podpora rodičky?)</a:t>
            </a:r>
          </a:p>
          <a:p>
            <a:pPr>
              <a:lnSpc>
                <a:spcPct val="110000"/>
              </a:lnSpc>
            </a:pPr>
            <a:r>
              <a:rPr lang="sk-SK" dirty="0"/>
              <a:t>Obsah „vzdelávania“ je nejasný a rôzny</a:t>
            </a:r>
          </a:p>
          <a:p>
            <a:pPr>
              <a:lnSpc>
                <a:spcPct val="110000"/>
              </a:lnSpc>
            </a:pPr>
            <a:r>
              <a:rPr lang="sk-SK" dirty="0"/>
              <a:t>Chýba </a:t>
            </a:r>
            <a:r>
              <a:rPr lang="sk-SK" dirty="0" err="1"/>
              <a:t>inštitucionalizácia</a:t>
            </a:r>
            <a:r>
              <a:rPr lang="sk-SK" dirty="0"/>
              <a:t>, akreditovaný program...(autonómny vývoj)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8153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291CC-A04E-98C0-B2AA-800CF9031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/>
              <a:t>Moderné pôrodníctvo a duly</a:t>
            </a:r>
            <a:br>
              <a:rPr lang="sk-SK" dirty="0"/>
            </a:br>
            <a:r>
              <a:rPr lang="sk-SK" dirty="0"/>
              <a:t>(spolupráca </a:t>
            </a:r>
            <a:r>
              <a:rPr lang="sk-SK" dirty="0" err="1"/>
              <a:t>versus</a:t>
            </a:r>
            <a:r>
              <a:rPr lang="sk-SK" dirty="0"/>
              <a:t> konflikt)</a:t>
            </a:r>
            <a:br>
              <a:rPr lang="sk-SK" dirty="0"/>
            </a:b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56F72A8-3582-C2AE-E9AA-40FB8455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40" y="1464621"/>
            <a:ext cx="4946241" cy="4946241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9C851221-4C5B-A892-45F6-BD82DD09BC76}"/>
              </a:ext>
            </a:extLst>
          </p:cNvPr>
          <p:cNvSpPr txBox="1"/>
          <p:nvPr/>
        </p:nvSpPr>
        <p:spPr>
          <a:xfrm>
            <a:off x="265472" y="1977059"/>
            <a:ext cx="4178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FF0000"/>
                </a:solidFill>
              </a:rPr>
              <a:t>Pochopenie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FF0000"/>
                </a:solidFill>
              </a:rPr>
              <a:t>Pochvala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FF0000"/>
                </a:solidFill>
              </a:rPr>
              <a:t>Empatia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FF0000"/>
                </a:solidFill>
              </a:rPr>
              <a:t>Opatrujúca osoba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rgbClr val="FF0000"/>
                </a:solidFill>
              </a:rPr>
              <a:t>Stála prítomnosť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504CC46-076B-2891-3097-C03DAEDEC5C3}"/>
              </a:ext>
            </a:extLst>
          </p:cNvPr>
          <p:cNvSpPr txBox="1"/>
          <p:nvPr/>
        </p:nvSpPr>
        <p:spPr>
          <a:xfrm>
            <a:off x="7747820" y="1976599"/>
            <a:ext cx="40508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Aktívne vstupovanie do priebehu pôrodu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Ovplyvňovanie názoru rodičky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60084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0BAC2-8573-3C19-482F-94470A7D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60EAB71-50EB-F835-5D95-2E68D6F81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29" y="365125"/>
            <a:ext cx="3143865" cy="4351338"/>
          </a:xfrm>
        </p:spPr>
        <p:txBody>
          <a:bodyPr/>
          <a:lstStyle/>
          <a:p>
            <a:pPr marL="0" indent="0">
              <a:buNone/>
            </a:pPr>
            <a:r>
              <a:rPr lang="sk-SK" sz="3200" i="1" dirty="0">
                <a:solidFill>
                  <a:srgbClr val="FF0000"/>
                </a:solidFill>
              </a:rPr>
              <a:t>Dula:</a:t>
            </a:r>
          </a:p>
          <a:p>
            <a:r>
              <a:rPr lang="sk-SK" sz="3200" dirty="0"/>
              <a:t>Podnikateľ</a:t>
            </a:r>
          </a:p>
          <a:p>
            <a:r>
              <a:rPr lang="sk-SK" sz="3200" dirty="0"/>
              <a:t>Známa osoba</a:t>
            </a:r>
          </a:p>
          <a:p>
            <a:r>
              <a:rPr lang="sk-SK" sz="3200" dirty="0"/>
              <a:t>Absencia zodpovednosti</a:t>
            </a:r>
          </a:p>
          <a:p>
            <a:r>
              <a:rPr lang="sk-SK" sz="3200" dirty="0"/>
              <a:t>Oddýchnutá</a:t>
            </a:r>
          </a:p>
          <a:p>
            <a:r>
              <a:rPr lang="sk-SK" sz="3200" dirty="0"/>
              <a:t>Upravená</a:t>
            </a:r>
          </a:p>
          <a:p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6A759DA-F813-5B9C-C619-82EDD9B08D4F}"/>
              </a:ext>
            </a:extLst>
          </p:cNvPr>
          <p:cNvSpPr txBox="1"/>
          <p:nvPr/>
        </p:nvSpPr>
        <p:spPr>
          <a:xfrm>
            <a:off x="8455741" y="3187299"/>
            <a:ext cx="36084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i="1" dirty="0">
                <a:solidFill>
                  <a:srgbClr val="FF0000"/>
                </a:solidFill>
              </a:rPr>
              <a:t>Pôrodnícky tím: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200" dirty="0"/>
              <a:t>Zodpovednosť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200" dirty="0"/>
              <a:t>Odbornosť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200" dirty="0"/>
              <a:t>Profesionalita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200" dirty="0"/>
              <a:t>Únava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200" dirty="0"/>
              <a:t>Vyčerpanosť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200" dirty="0"/>
              <a:t>Neznáme osoby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C9A2086-BA30-DF79-F135-8F9E7FF8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399" y="17258"/>
            <a:ext cx="4130398" cy="298729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A13B283-788B-1C7E-0E45-A71D2198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034" y="3835426"/>
            <a:ext cx="4451932" cy="297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8A6D91-E94D-0D27-D0E4-61CD13DB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sk-SK" sz="4000"/>
              <a:t>Ako duly sprevádzajú rodičky: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EFA14D-5923-39F6-4C87-9D3FDA2A6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6095996" cy="4186195"/>
          </a:xfrm>
        </p:spPr>
        <p:txBody>
          <a:bodyPr anchor="ctr">
            <a:noAutofit/>
          </a:bodyPr>
          <a:lstStyle/>
          <a:p>
            <a:r>
              <a:rPr lang="sk-SK" sz="2400" dirty="0"/>
              <a:t>Výborne (pohľad rodičky)</a:t>
            </a:r>
          </a:p>
          <a:p>
            <a:r>
              <a:rPr lang="sk-SK" sz="2400" dirty="0"/>
              <a:t>Kompetentne (emocionálne)</a:t>
            </a:r>
          </a:p>
          <a:p>
            <a:r>
              <a:rPr lang="sk-SK" sz="2400" dirty="0"/>
              <a:t>Na základe osobnej skúsenosti</a:t>
            </a:r>
          </a:p>
          <a:p>
            <a:r>
              <a:rPr lang="sk-SK" sz="2400" dirty="0"/>
              <a:t>Prinášajú lepšiu starostlivosť pre ženy</a:t>
            </a:r>
          </a:p>
          <a:p>
            <a:r>
              <a:rPr lang="sk-SK" sz="2400" dirty="0"/>
              <a:t>Nositeľky šťastia, pohody, empatie, radosti</a:t>
            </a:r>
          </a:p>
          <a:p>
            <a:r>
              <a:rPr lang="sk-SK" sz="2400" dirty="0"/>
              <a:t>Dula chodí „do práce“ rada</a:t>
            </a:r>
          </a:p>
          <a:p>
            <a:r>
              <a:rPr lang="sk-SK" sz="2400" dirty="0"/>
              <a:t>Nie je nikým šikanovaná</a:t>
            </a:r>
          </a:p>
          <a:p>
            <a:r>
              <a:rPr lang="sk-SK" sz="2400" dirty="0"/>
              <a:t>Nepodlieha nikomu, „nemá šéfa“</a:t>
            </a:r>
          </a:p>
          <a:p>
            <a:r>
              <a:rPr lang="sk-SK" sz="2400" dirty="0"/>
              <a:t>Zvyšuje sebavedomie rodičky</a:t>
            </a:r>
          </a:p>
        </p:txBody>
      </p:sp>
      <p:pic>
        <p:nvPicPr>
          <p:cNvPr id="4" name="Obrázok 3" descr="Obrázok, na ktorom je osoba, ľudská tvár, úsmev, bábätko&#10;&#10;Automaticky generovaný popis">
            <a:extLst>
              <a:ext uri="{FF2B5EF4-FFF2-40B4-BE49-F238E27FC236}">
                <a16:creationId xmlns:a16="http://schemas.microsoft.com/office/drawing/2014/main" id="{35891FB7-E497-7162-5FD0-2181A5A3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152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522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433DB2-F506-3FA9-8B35-E2443329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by to mohlo alebo malo byť...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9E0B0CC-2E3D-2FC1-6109-80F9E76F7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k-SK" sz="3200" dirty="0"/>
              <a:t>Pôrodnice by mohli riešiť tento problém </a:t>
            </a:r>
          </a:p>
          <a:p>
            <a:pPr>
              <a:lnSpc>
                <a:spcPct val="100000"/>
              </a:lnSpc>
            </a:pPr>
            <a:r>
              <a:rPr lang="sk-SK" sz="3200" dirty="0"/>
              <a:t>Ponuka pôrodnice </a:t>
            </a:r>
          </a:p>
          <a:p>
            <a:pPr>
              <a:lnSpc>
                <a:spcPct val="100000"/>
              </a:lnSpc>
            </a:pPr>
            <a:r>
              <a:rPr lang="sk-SK" sz="3200" dirty="0"/>
              <a:t>Dula ako súčasť tímu </a:t>
            </a:r>
          </a:p>
          <a:p>
            <a:pPr>
              <a:lnSpc>
                <a:spcPct val="100000"/>
              </a:lnSpc>
            </a:pPr>
            <a:endParaRPr lang="sk-SK" sz="32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sk-SK" sz="3200" b="1" dirty="0">
                <a:solidFill>
                  <a:srgbClr val="FF0000"/>
                </a:solidFill>
              </a:rPr>
              <a:t>Presné definovanie pôsobnosti duly</a:t>
            </a:r>
          </a:p>
          <a:p>
            <a:pPr>
              <a:lnSpc>
                <a:spcPct val="100000"/>
              </a:lnSpc>
            </a:pPr>
            <a:r>
              <a:rPr lang="sk-SK" sz="3200" b="1" dirty="0">
                <a:solidFill>
                  <a:srgbClr val="FF0000"/>
                </a:solidFill>
              </a:rPr>
              <a:t>Vzdelávanie, kompetencie, spolupráca ??</a:t>
            </a:r>
          </a:p>
        </p:txBody>
      </p:sp>
    </p:spTree>
    <p:extLst>
      <p:ext uri="{BB962C8B-B14F-4D97-AF65-F5344CB8AC3E}">
        <p14:creationId xmlns:p14="http://schemas.microsoft.com/office/powerpoint/2010/main" val="372214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D0044-DD60-DCBD-198D-B006C1243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Dula v horizonte času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DEB50F-4D68-39E4-E320-8E1D86298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9304"/>
          </a:xfrm>
        </p:spPr>
        <p:txBody>
          <a:bodyPr/>
          <a:lstStyle/>
          <a:p>
            <a:r>
              <a:rPr lang="sk-SK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Vytvorili sme priestor pre podnikanie na pôrodnej sále</a:t>
            </a:r>
          </a:p>
          <a:p>
            <a:r>
              <a:rPr lang="sk-SK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Umožnili sme empatickému laikovi prístup k rodičkám v </a:t>
            </a:r>
            <a:r>
              <a:rPr lang="sk-SK" i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emocionálne vypätom = hektickom čase</a:t>
            </a:r>
          </a:p>
          <a:p>
            <a:endParaRPr lang="sk-SK" dirty="0">
              <a:solidFill>
                <a:srgbClr val="FF0000"/>
              </a:solidFill>
            </a:endParaRPr>
          </a:p>
          <a:p>
            <a:r>
              <a:rPr lang="sk-SK" dirty="0">
                <a:solidFill>
                  <a:srgbClr val="FF0000"/>
                </a:solidFill>
              </a:rPr>
              <a:t>Otázka na prednostov, primárov, vrchné a staničné sestry:</a:t>
            </a:r>
          </a:p>
          <a:p>
            <a:pPr marL="0" indent="0">
              <a:buNone/>
            </a:pPr>
            <a:r>
              <a:rPr lang="sk-SK" dirty="0"/>
              <a:t>    Členovia pôrodného tímu sú:</a:t>
            </a:r>
          </a:p>
          <a:p>
            <a:pPr lvl="1"/>
            <a:r>
              <a:rPr lang="sk-SK" sz="2800" dirty="0">
                <a:solidFill>
                  <a:srgbClr val="C00000"/>
                </a:solidFill>
              </a:rPr>
              <a:t>šťastní, spokojní, oddýchnutí?</a:t>
            </a:r>
          </a:p>
          <a:p>
            <a:pPr lvl="1"/>
            <a:r>
              <a:rPr lang="sk-SK" sz="2800" dirty="0">
                <a:solidFill>
                  <a:srgbClr val="C00000"/>
                </a:solidFill>
              </a:rPr>
              <a:t>sú súčasťou kaskády negativizmu oddelenia?</a:t>
            </a:r>
          </a:p>
          <a:p>
            <a:pPr lvl="1"/>
            <a:r>
              <a:rPr lang="sk-SK" sz="2800" dirty="0">
                <a:solidFill>
                  <a:srgbClr val="C00000"/>
                </a:solidFill>
              </a:rPr>
              <a:t>prenášajú svoje pocity na rodičky?</a:t>
            </a:r>
          </a:p>
          <a:p>
            <a:pPr marL="457200" lvl="1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78929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C87D23-1B99-0073-50D0-3887D94D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61" y="5285852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Cieľ</a:t>
            </a: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6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spokojná</a:t>
            </a: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rodička</a:t>
            </a: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zdravý</a:t>
            </a: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novorodenec</a:t>
            </a:r>
            <a:endParaRPr lang="en-US" sz="36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798A61F-833A-8591-7D4D-DEADB5021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6197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1DB10E4-37D8-94E1-13A2-42315C239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8" r="-1" b="7160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32" name="Freeform: Shape 19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21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37EBD565-BD1E-5498-8763-610385C07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6" r="38772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594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87AD27D-7DF1-5F34-BE62-2D3CB276E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62" y="1546937"/>
            <a:ext cx="3932261" cy="3901778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C7421807-8BE3-081E-90DE-EB41B2F12981}"/>
              </a:ext>
            </a:extLst>
          </p:cNvPr>
          <p:cNvSpPr txBox="1"/>
          <p:nvPr/>
        </p:nvSpPr>
        <p:spPr>
          <a:xfrm>
            <a:off x="5506065" y="3236472"/>
            <a:ext cx="59485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MUDr. Terezka </a:t>
            </a:r>
            <a:r>
              <a:rPr lang="sk-SK" sz="3600" dirty="0" err="1"/>
              <a:t>Hůlková</a:t>
            </a:r>
            <a:endParaRPr lang="sk-SK" sz="3600" dirty="0"/>
          </a:p>
          <a:p>
            <a:r>
              <a:rPr lang="sk-SK" sz="1600" dirty="0"/>
              <a:t>Gynekologicko-</a:t>
            </a:r>
            <a:r>
              <a:rPr lang="sk-SK" sz="1600" dirty="0" err="1"/>
              <a:t>porodnické</a:t>
            </a:r>
            <a:r>
              <a:rPr lang="sk-SK" sz="1600" dirty="0"/>
              <a:t> odd. Nemocnice </a:t>
            </a:r>
            <a:r>
              <a:rPr lang="sk-SK" sz="1600" dirty="0" err="1"/>
              <a:t>Havlíčkův</a:t>
            </a:r>
            <a:r>
              <a:rPr lang="sk-SK" sz="1600" dirty="0"/>
              <a:t> Brod</a:t>
            </a:r>
          </a:p>
        </p:txBody>
      </p:sp>
    </p:spTree>
    <p:extLst>
      <p:ext uri="{BB962C8B-B14F-4D97-AF65-F5344CB8AC3E}">
        <p14:creationId xmlns:p14="http://schemas.microsoft.com/office/powerpoint/2010/main" val="1136224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6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1" descr="Obrázok, na ktorom je nebo, exteriér, strom, budova&#10;&#10;Automaticky generovaný popis">
            <a:extLst>
              <a:ext uri="{FF2B5EF4-FFF2-40B4-BE49-F238E27FC236}">
                <a16:creationId xmlns:a16="http://schemas.microsoft.com/office/drawing/2014/main" id="{6E1DE14C-9EA0-275E-F422-6129BCADF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7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8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7EBAB-0635-FED2-696B-3E80AAB1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Kto je dula 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61A264-7A04-ECFE-0281-A666172CE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solidFill>
                  <a:srgbClr val="FF0000"/>
                </a:solidFill>
              </a:rPr>
              <a:t>Dula nie je zdravotník</a:t>
            </a:r>
            <a:endParaRPr lang="sk-SK" sz="3600" dirty="0"/>
          </a:p>
          <a:p>
            <a:r>
              <a:rPr lang="sk-SK" sz="3600" i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nezasahuje do pôrodu !!</a:t>
            </a:r>
          </a:p>
          <a:p>
            <a:r>
              <a:rPr lang="sk-SK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nenahrádza lekára, ani pôrodnú asistentku. </a:t>
            </a:r>
          </a:p>
          <a:p>
            <a:endParaRPr lang="sk-SK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sk-SK" dirty="0"/>
              <a:t>Starostlivosť zdravotníckeho personálu naopak </a:t>
            </a:r>
            <a:r>
              <a:rPr lang="sk-SK" dirty="0">
                <a:solidFill>
                  <a:srgbClr val="FF0000"/>
                </a:solidFill>
              </a:rPr>
              <a:t>dopĺňa</a:t>
            </a:r>
            <a:r>
              <a:rPr lang="sk-SK" dirty="0"/>
              <a:t>. </a:t>
            </a:r>
          </a:p>
          <a:p>
            <a:r>
              <a:rPr lang="sk-SK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Matka dulu pozná, dostáva teda </a:t>
            </a:r>
            <a:r>
              <a:rPr lang="sk-SK" b="1" dirty="0">
                <a:solidFill>
                  <a:srgbClr val="FF0000"/>
                </a:solidFill>
              </a:rPr>
              <a:t>nepretržitú </a:t>
            </a:r>
            <a:r>
              <a:rPr lang="sk-SK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odbornú psychickú a fyzickú pomoc od známej osoby, čo výrazne eliminuje stres pri pôrode.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3B40979-F3FB-E0E4-9CB0-57394386380F}"/>
              </a:ext>
            </a:extLst>
          </p:cNvPr>
          <p:cNvSpPr txBox="1"/>
          <p:nvPr/>
        </p:nvSpPr>
        <p:spPr>
          <a:xfrm>
            <a:off x="10500851" y="6361629"/>
            <a:ext cx="338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www.duly.sk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BADEDCB-F33C-E059-E0A3-32CA1FA0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006" y="0"/>
            <a:ext cx="3106994" cy="29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3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BCF24-2DC5-C570-66BF-3977A5F9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Legislatíva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CEA987-5E5E-8B66-A64E-61F883D4F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65575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§ 11</a:t>
            </a:r>
            <a:r>
              <a:rPr lang="sk-SK" b="0" i="0" dirty="0">
                <a:solidFill>
                  <a:srgbClr val="49494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r>
              <a:rPr lang="sk-SK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Práva a povinnosti osôb pri poskytovaní zdravotnej starostlivosti</a:t>
            </a:r>
          </a:p>
          <a:p>
            <a:pPr algn="just"/>
            <a:r>
              <a:rPr lang="sk-SK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(17) </a:t>
            </a:r>
            <a:r>
              <a:rPr lang="sk-SK" sz="1600" b="0" i="0" dirty="0">
                <a:solidFill>
                  <a:srgbClr val="494949"/>
                </a:solidFill>
                <a:effectLst/>
                <a:latin typeface="Open Sans" panose="020B0606030504020204" pitchFamily="34" charset="0"/>
              </a:rPr>
              <a:t>Pri poskytovaní zdravotnej starostlivosti v súvislosti </a:t>
            </a:r>
            <a:r>
              <a:rPr lang="sk-SK" sz="1600" b="1" i="0" dirty="0">
                <a:solidFill>
                  <a:srgbClr val="494949"/>
                </a:solidFill>
                <a:effectLst/>
                <a:latin typeface="Open Sans" panose="020B0606030504020204" pitchFamily="34" charset="0"/>
              </a:rPr>
              <a:t>s pôrodom </a:t>
            </a:r>
            <a:r>
              <a:rPr lang="sk-SK" sz="1600" b="0" i="0" dirty="0">
                <a:solidFill>
                  <a:srgbClr val="494949"/>
                </a:solidFill>
                <a:effectLst/>
                <a:latin typeface="Open Sans" panose="020B0606030504020204" pitchFamily="34" charset="0"/>
              </a:rPr>
              <a:t>má žena právo </a:t>
            </a:r>
            <a:r>
              <a:rPr lang="sk-SK" sz="16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na prítomnosť ňou určenej sprevádzajúcej osoby</a:t>
            </a:r>
            <a:r>
              <a:rPr lang="sk-SK" sz="1600" b="0" i="0" dirty="0">
                <a:solidFill>
                  <a:srgbClr val="494949"/>
                </a:solidFill>
                <a:effectLst/>
                <a:latin typeface="Open Sans" panose="020B0606030504020204" pitchFamily="34" charset="0"/>
              </a:rPr>
              <a:t>. Žene sa umožní prítomnosť </a:t>
            </a:r>
            <a:r>
              <a:rPr lang="sk-SK" sz="16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viacerých ňou určených sprevádzajúcich osôb</a:t>
            </a:r>
            <a:r>
              <a:rPr lang="sk-SK" sz="1600" b="0" i="0" dirty="0">
                <a:solidFill>
                  <a:srgbClr val="494949"/>
                </a:solidFill>
                <a:effectLst/>
                <a:latin typeface="Open Sans" panose="020B0606030504020204" pitchFamily="34" charset="0"/>
              </a:rPr>
              <a:t>, ak to dovoľujú podmienky zdravotníckeho zariadenia. Prítomnosť osôb podľa prvej a druhej vety môže byť ošetrujúcim lekárom v nevyhnutnej miere a na nevyhnutný čas obmedzená, ak by bola nezlučiteľná s povahou poskytovaného zdravotného výkonu. Ženou určená osoba podľa prvej a druhej vety nemôže byť osoba, ktorá je vo väzbe, vo výkone trestu odňatia slobody alebo vo výkone </a:t>
            </a:r>
            <a:r>
              <a:rPr lang="sk-SK" sz="1600" b="0" i="0" dirty="0" err="1">
                <a:solidFill>
                  <a:srgbClr val="494949"/>
                </a:solidFill>
                <a:effectLst/>
                <a:latin typeface="Open Sans" panose="020B0606030504020204" pitchFamily="34" charset="0"/>
              </a:rPr>
              <a:t>detencie</a:t>
            </a:r>
            <a:r>
              <a:rPr lang="sk-SK" sz="1600" b="0" i="0" dirty="0">
                <a:solidFill>
                  <a:srgbClr val="494949"/>
                </a:solidFill>
                <a:effectLst/>
                <a:latin typeface="Open Sans" panose="020B0606030504020204" pitchFamily="34" charset="0"/>
              </a:rPr>
              <a:t>. 1</a:t>
            </a:r>
          </a:p>
          <a:p>
            <a:pPr algn="just"/>
            <a:endParaRPr lang="sk-SK" sz="1800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r>
              <a:rPr lang="sk-SK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§ 28 </a:t>
            </a:r>
            <a:r>
              <a:rPr lang="sk-SK" sz="1800" b="1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Práva pacienta </a:t>
            </a:r>
            <a:endParaRPr lang="sk-SK" sz="1800" b="1" i="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sk-SK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(3)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Pacient má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poskytování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zdravotních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služeb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právo </a:t>
            </a:r>
          </a:p>
          <a:p>
            <a:pPr marL="0" indent="0" algn="just">
              <a:buNone/>
            </a:pPr>
            <a:r>
              <a:rPr lang="sk-SK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e)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na </a:t>
            </a:r>
          </a:p>
          <a:p>
            <a:pPr lvl="1" algn="just"/>
            <a:r>
              <a:rPr lang="sk-SK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přítomnost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osoby </a:t>
            </a:r>
            <a:r>
              <a:rPr lang="sk-SK" sz="14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blízké</a:t>
            </a:r>
            <a:r>
              <a:rPr lang="sk-SK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nebo osoby určené </a:t>
            </a:r>
            <a:r>
              <a:rPr lang="sk-SK" sz="14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pacientem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 to v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souladu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jinými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právními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předpisy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vnitřním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řádem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 nenaruší-li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přítomnost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těchto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osob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poskytnutí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zdravotních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služeb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to neplatí,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jde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-li o osoby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výkonu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vazby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trestu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odnětí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svobody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nebo zabezpečovací </a:t>
            </a:r>
            <a:r>
              <a:rPr lang="sk-SK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detence</a:t>
            </a:r>
            <a:r>
              <a:rPr lang="sk-SK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</a:t>
            </a:r>
          </a:p>
          <a:p>
            <a:pPr algn="l"/>
            <a:endParaRPr lang="sk-SK" sz="1400" b="1" dirty="0">
              <a:solidFill>
                <a:srgbClr val="FF8400"/>
              </a:solidFill>
              <a:latin typeface="Arial" panose="020B0604020202020204" pitchFamily="34" charset="0"/>
            </a:endParaRPr>
          </a:p>
          <a:p>
            <a:pPr algn="l"/>
            <a:endParaRPr lang="sk-SK" sz="1200" b="1" i="0" dirty="0">
              <a:solidFill>
                <a:srgbClr val="FF84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sk-SK" sz="1800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B2A461DA-5005-8651-0AD2-75E603DB9B2B}"/>
              </a:ext>
            </a:extLst>
          </p:cNvPr>
          <p:cNvSpPr txBox="1"/>
          <p:nvPr/>
        </p:nvSpPr>
        <p:spPr>
          <a:xfrm>
            <a:off x="838201" y="6061988"/>
            <a:ext cx="105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sk-SK" sz="1200" b="0" i="0" dirty="0">
                <a:solidFill>
                  <a:srgbClr val="481659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576/2004 Z. z.</a:t>
            </a:r>
            <a:r>
              <a:rPr lang="sk-SK" sz="1200" b="1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F0502020204030204" pitchFamily="34" charset="0"/>
              </a:rPr>
              <a:t> ZÁKON o zdravotnej starostlivosti, službách súvisiacich s poskytovaním zdravotnej starostlivosti a o zmene a doplnení niektorých zákonov </a:t>
            </a:r>
            <a:r>
              <a:rPr lang="sk-SK" sz="1200" dirty="0">
                <a:solidFill>
                  <a:srgbClr val="494949"/>
                </a:solidFill>
                <a:highlight>
                  <a:srgbClr val="FFFFFF"/>
                </a:highlight>
                <a:latin typeface="Open Sans" panose="020F0502020204030204" pitchFamily="34" charset="0"/>
              </a:rPr>
              <a:t>z 21. októbra 2004, </a:t>
            </a:r>
            <a:r>
              <a:rPr lang="sk-SK" sz="1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Časová verzia predpisu účinná od 01.06.2024</a:t>
            </a:r>
          </a:p>
          <a:p>
            <a:pPr marL="228600" indent="-228600">
              <a:buFontTx/>
              <a:buAutoNum type="arabicPeriod"/>
            </a:pPr>
            <a:r>
              <a:rPr lang="sk-SK" sz="1200" b="0" i="0" dirty="0">
                <a:solidFill>
                  <a:srgbClr val="43494D"/>
                </a:solidFill>
                <a:effectLst/>
                <a:highlight>
                  <a:srgbClr val="FFFFFF"/>
                </a:highlight>
                <a:latin typeface="Slabo 27px"/>
              </a:rPr>
              <a:t>Zákon č. 372/2011 </a:t>
            </a:r>
            <a:r>
              <a:rPr lang="sk-SK" sz="1200" b="0" i="0" dirty="0" err="1">
                <a:solidFill>
                  <a:srgbClr val="43494D"/>
                </a:solidFill>
                <a:effectLst/>
                <a:highlight>
                  <a:srgbClr val="FFFFFF"/>
                </a:highlight>
                <a:latin typeface="Slabo 27px"/>
              </a:rPr>
              <a:t>Sb</a:t>
            </a:r>
            <a:r>
              <a:rPr lang="sk-SK" sz="1200" b="0" i="0" dirty="0">
                <a:solidFill>
                  <a:srgbClr val="43494D"/>
                </a:solidFill>
                <a:effectLst/>
                <a:highlight>
                  <a:srgbClr val="FFFFFF"/>
                </a:highlight>
                <a:latin typeface="Slabo 27px"/>
              </a:rPr>
              <a:t>. </a:t>
            </a:r>
            <a:r>
              <a:rPr lang="sk-SK" sz="1200" b="1" i="1" dirty="0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Zákon o </a:t>
            </a:r>
            <a:r>
              <a:rPr lang="sk-SK" sz="1200" b="1" i="1" dirty="0" err="1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zdravotních</a:t>
            </a:r>
            <a:r>
              <a:rPr lang="sk-SK" sz="1200" b="1" i="1" dirty="0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službách a </a:t>
            </a:r>
            <a:r>
              <a:rPr lang="sk-SK" sz="1200" b="1" i="1" dirty="0" err="1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podmínkách</a:t>
            </a:r>
            <a:r>
              <a:rPr lang="sk-SK" sz="1200" b="1" i="1" dirty="0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sk-SK" sz="1200" b="1" i="1" dirty="0" err="1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jejich</a:t>
            </a:r>
            <a:r>
              <a:rPr lang="sk-SK" sz="1200" b="1" i="1" dirty="0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sk-SK" sz="1200" b="1" i="1" dirty="0" err="1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poskytování</a:t>
            </a:r>
            <a:r>
              <a:rPr lang="sk-SK" sz="1200" b="1" i="1" dirty="0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sk-SK" sz="1200" b="0" i="1" dirty="0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(zákon o </a:t>
            </a:r>
            <a:r>
              <a:rPr lang="sk-SK" sz="1200" b="0" i="1" dirty="0" err="1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zdravotních</a:t>
            </a:r>
            <a:r>
              <a:rPr lang="sk-SK" sz="1200" b="0" i="1" dirty="0">
                <a:solidFill>
                  <a:srgbClr val="43494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službách)</a:t>
            </a:r>
            <a:endParaRPr lang="sk-SK" sz="1200" b="0" i="0" dirty="0">
              <a:solidFill>
                <a:srgbClr val="43494D"/>
              </a:solidFill>
              <a:effectLst/>
              <a:highlight>
                <a:srgbClr val="FFFFFF"/>
              </a:highlight>
              <a:latin typeface="Slabo 27px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97D25F07-3E16-324B-C2FB-1A893E750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" y="1690688"/>
            <a:ext cx="1061885" cy="189148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71DD5F0-95C4-C7D6-07BE-6B06C3FB6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4" y="3816625"/>
            <a:ext cx="1003876" cy="2010909"/>
          </a:xfrm>
          <a:prstGeom prst="rect">
            <a:avLst/>
          </a:prstGeom>
        </p:spPr>
      </p:pic>
      <p:sp>
        <p:nvSpPr>
          <p:cNvPr id="5" name="Šípka: nadol 4">
            <a:extLst>
              <a:ext uri="{FF2B5EF4-FFF2-40B4-BE49-F238E27FC236}">
                <a16:creationId xmlns:a16="http://schemas.microsoft.com/office/drawing/2014/main" id="{587B0D96-0533-DC1B-232B-90338D644950}"/>
              </a:ext>
            </a:extLst>
          </p:cNvPr>
          <p:cNvSpPr/>
          <p:nvPr/>
        </p:nvSpPr>
        <p:spPr>
          <a:xfrm rot="4538086">
            <a:off x="8620820" y="4872284"/>
            <a:ext cx="436020" cy="2379407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519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1BAEE8-7DF1-4908-DEE5-9BBEAA44E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čom je prednáška?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80690F7-752B-BCDD-2023-884D753A2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32063"/>
            <a:ext cx="7214616" cy="416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6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03C22C2-F430-CE6C-A335-FEF93FBAD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3" r="1157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73AAE3-D396-79BB-957E-3E00FF18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sk-SK" sz="4000" dirty="0"/>
              <a:t>Dula s ???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7FF2EC-2065-32E7-05DC-EF89CD01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142" y="1828800"/>
            <a:ext cx="5555226" cy="4348163"/>
          </a:xfrm>
        </p:spPr>
        <p:txBody>
          <a:bodyPr>
            <a:noAutofit/>
          </a:bodyPr>
          <a:lstStyle/>
          <a:p>
            <a:r>
              <a:rPr lang="sk-SK" sz="2400" b="1" dirty="0">
                <a:solidFill>
                  <a:srgbClr val="7030A0"/>
                </a:solidFill>
              </a:rPr>
              <a:t>Dula je </a:t>
            </a:r>
            <a:r>
              <a:rPr lang="sk-SK" sz="2400" b="1" dirty="0">
                <a:solidFill>
                  <a:srgbClr val="FF0000"/>
                </a:solidFill>
              </a:rPr>
              <a:t>profesionálna ?</a:t>
            </a:r>
            <a:r>
              <a:rPr lang="sk-SK" sz="2400" b="1" dirty="0">
                <a:solidFill>
                  <a:srgbClr val="7030A0"/>
                </a:solidFill>
              </a:rPr>
              <a:t> sprevádzajúca osoba. </a:t>
            </a:r>
          </a:p>
          <a:p>
            <a:r>
              <a:rPr lang="sk-SK" sz="2400" b="1" dirty="0">
                <a:solidFill>
                  <a:srgbClr val="7030A0"/>
                </a:solidFill>
              </a:rPr>
              <a:t>Vie, ako prebieha pôrodný proces, </a:t>
            </a:r>
            <a:r>
              <a:rPr lang="sk-SK" sz="2400" b="1" dirty="0">
                <a:solidFill>
                  <a:srgbClr val="C00000"/>
                </a:solidFill>
              </a:rPr>
              <a:t>VIE ?</a:t>
            </a:r>
          </a:p>
          <a:p>
            <a:r>
              <a:rPr lang="sk-SK" sz="2400" b="1" dirty="0">
                <a:solidFill>
                  <a:srgbClr val="7030A0"/>
                </a:solidFill>
              </a:rPr>
              <a:t>Vie, ako pôrod uľahčiť </a:t>
            </a:r>
            <a:r>
              <a:rPr lang="sk-SK" sz="2400" b="1" dirty="0">
                <a:solidFill>
                  <a:srgbClr val="C00000"/>
                </a:solidFill>
              </a:rPr>
              <a:t>VIE ?</a:t>
            </a:r>
          </a:p>
          <a:p>
            <a:r>
              <a:rPr lang="sk-SK" sz="2400" b="1" dirty="0">
                <a:solidFill>
                  <a:srgbClr val="7030A0"/>
                </a:solidFill>
              </a:rPr>
              <a:t>Dula je špeciálne vyškolená </a:t>
            </a:r>
            <a:r>
              <a:rPr lang="sk-SK" sz="2400" b="1" dirty="0">
                <a:solidFill>
                  <a:srgbClr val="C00000"/>
                </a:solidFill>
              </a:rPr>
              <a:t>KÝM ?</a:t>
            </a:r>
          </a:p>
          <a:p>
            <a:r>
              <a:rPr lang="sk-SK" sz="2400" b="1" dirty="0">
                <a:solidFill>
                  <a:srgbClr val="7030A0"/>
                </a:solidFill>
              </a:rPr>
              <a:t>GARANT </a:t>
            </a:r>
            <a:r>
              <a:rPr lang="sk-SK" sz="2400" b="1" dirty="0">
                <a:solidFill>
                  <a:srgbClr val="C00000"/>
                </a:solidFill>
              </a:rPr>
              <a:t>? </a:t>
            </a:r>
          </a:p>
          <a:p>
            <a:r>
              <a:rPr lang="sk-SK" sz="2400" b="1" dirty="0">
                <a:solidFill>
                  <a:srgbClr val="7030A0"/>
                </a:solidFill>
              </a:rPr>
              <a:t>AKREDITÁCIA </a:t>
            </a:r>
            <a:r>
              <a:rPr lang="sk-SK" sz="2400" b="1" dirty="0">
                <a:solidFill>
                  <a:srgbClr val="C00000"/>
                </a:solidFill>
              </a:rPr>
              <a:t>?</a:t>
            </a:r>
          </a:p>
          <a:p>
            <a:r>
              <a:rPr lang="sk-SK" sz="2400" b="1" dirty="0">
                <a:solidFill>
                  <a:srgbClr val="7030A0"/>
                </a:solidFill>
              </a:rPr>
              <a:t>ŠKOLA </a:t>
            </a:r>
            <a:r>
              <a:rPr lang="sk-SK" sz="2400" b="1" dirty="0">
                <a:solidFill>
                  <a:srgbClr val="C00000"/>
                </a:solidFill>
              </a:rPr>
              <a:t>?...........???????? </a:t>
            </a:r>
          </a:p>
          <a:p>
            <a:pPr marL="0" indent="0">
              <a:buNone/>
            </a:pPr>
            <a:r>
              <a:rPr lang="sk-SK" sz="2400" b="1" dirty="0">
                <a:solidFill>
                  <a:srgbClr val="7030A0"/>
                </a:solidFill>
              </a:rPr>
              <a:t>   KURZ PRE DULY ZA 6 TÝŽ. </a:t>
            </a:r>
            <a:r>
              <a:rPr lang="sk-SK" sz="1800" b="1" dirty="0">
                <a:solidFill>
                  <a:srgbClr val="7030A0"/>
                </a:solidFill>
              </a:rPr>
              <a:t>(38 500,- CZK)</a:t>
            </a:r>
          </a:p>
        </p:txBody>
      </p:sp>
    </p:spTree>
    <p:extLst>
      <p:ext uri="{BB962C8B-B14F-4D97-AF65-F5344CB8AC3E}">
        <p14:creationId xmlns:p14="http://schemas.microsoft.com/office/powerpoint/2010/main" val="287970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90192F9-78A7-A928-C2E0-5D6451E0F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585A0D9B-C3BB-C6DD-5954-4B77B39044C1}"/>
              </a:ext>
            </a:extLst>
          </p:cNvPr>
          <p:cNvSpPr/>
          <p:nvPr/>
        </p:nvSpPr>
        <p:spPr>
          <a:xfrm>
            <a:off x="2832652" y="3101009"/>
            <a:ext cx="2007705" cy="6361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Šípka: nadol 3">
            <a:extLst>
              <a:ext uri="{FF2B5EF4-FFF2-40B4-BE49-F238E27FC236}">
                <a16:creationId xmlns:a16="http://schemas.microsoft.com/office/drawing/2014/main" id="{536EA473-79C2-8B9A-3ED0-4C5BD5628D44}"/>
              </a:ext>
            </a:extLst>
          </p:cNvPr>
          <p:cNvSpPr/>
          <p:nvPr/>
        </p:nvSpPr>
        <p:spPr>
          <a:xfrm rot="2820516">
            <a:off x="5185186" y="1409252"/>
            <a:ext cx="806823" cy="20197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42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71A60-DC61-6704-47B4-A8D9224D6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Doula care across the maternity....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Falconi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AM, Bromfield SG, Tang T et al. Lancet vol 50, 2022</a:t>
            </a:r>
            <a:endParaRPr lang="sk-SK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831A0A-4268-BA2C-1E7F-E66DB9611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sk-SK" dirty="0"/>
          </a:p>
          <a:p>
            <a:pPr>
              <a:lnSpc>
                <a:spcPct val="150000"/>
              </a:lnSpc>
            </a:pPr>
            <a:r>
              <a:rPr lang="sk-SK" dirty="0"/>
              <a:t>s dulou: </a:t>
            </a:r>
          </a:p>
          <a:p>
            <a:pPr lvl="1">
              <a:lnSpc>
                <a:spcPct val="150000"/>
              </a:lnSpc>
            </a:pPr>
            <a:r>
              <a:rPr lang="sk-SK" dirty="0">
                <a:solidFill>
                  <a:srgbClr val="FF0000"/>
                </a:solidFill>
              </a:rPr>
              <a:t>52.9%</a:t>
            </a:r>
            <a:r>
              <a:rPr lang="sk-SK" dirty="0"/>
              <a:t> </a:t>
            </a:r>
            <a:r>
              <a:rPr lang="sk-SK" dirty="0">
                <a:solidFill>
                  <a:srgbClr val="FF0000"/>
                </a:solidFill>
              </a:rPr>
              <a:t>redukcia</a:t>
            </a:r>
            <a:r>
              <a:rPr lang="sk-SK" dirty="0"/>
              <a:t> </a:t>
            </a:r>
            <a:r>
              <a:rPr lang="sk-SK" dirty="0">
                <a:solidFill>
                  <a:srgbClr val="FF0000"/>
                </a:solidFill>
              </a:rPr>
              <a:t>cisárskych rezov </a:t>
            </a:r>
          </a:p>
          <a:p>
            <a:pPr lvl="1">
              <a:lnSpc>
                <a:spcPct val="150000"/>
              </a:lnSpc>
            </a:pPr>
            <a:r>
              <a:rPr lang="sk-SK" dirty="0">
                <a:solidFill>
                  <a:srgbClr val="FF0000"/>
                </a:solidFill>
              </a:rPr>
              <a:t>57.5% redukcia</a:t>
            </a:r>
            <a:r>
              <a:rPr lang="sk-SK" dirty="0"/>
              <a:t> </a:t>
            </a:r>
            <a:r>
              <a:rPr lang="sk-SK" dirty="0">
                <a:solidFill>
                  <a:srgbClr val="FF0000"/>
                </a:solidFill>
              </a:rPr>
              <a:t>výskytu</a:t>
            </a:r>
            <a:r>
              <a:rPr lang="sk-SK" dirty="0"/>
              <a:t>(PPD/PPA) 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sk-SK" dirty="0"/>
              <a:t> </a:t>
            </a:r>
            <a:r>
              <a:rPr lang="sk-SK" dirty="0" err="1">
                <a:solidFill>
                  <a:srgbClr val="FF0000"/>
                </a:solidFill>
              </a:rPr>
              <a:t>postpartum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depression</a:t>
            </a:r>
            <a:r>
              <a:rPr lang="sk-SK" dirty="0">
                <a:solidFill>
                  <a:srgbClr val="FF0000"/>
                </a:solidFill>
              </a:rPr>
              <a:t>/</a:t>
            </a:r>
            <a:r>
              <a:rPr lang="sk-SK" dirty="0" err="1">
                <a:solidFill>
                  <a:srgbClr val="FF0000"/>
                </a:solidFill>
              </a:rPr>
              <a:t>postpartum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anxiety</a:t>
            </a:r>
            <a:endParaRPr lang="sk-SK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sk-SK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sk-SK" dirty="0"/>
              <a:t>Výsledok: zlepšenie materského zdravia, špeciálne medzi 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ekonomicky </a:t>
            </a:r>
            <a:r>
              <a:rPr lang="sk-SK" dirty="0" err="1">
                <a:solidFill>
                  <a:schemeClr val="accent2">
                    <a:lumMod val="75000"/>
                  </a:schemeClr>
                </a:solidFill>
              </a:rPr>
              <a:t>vulnerabilnou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 a marginalizovanou minoritnou populáciou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E63AA43-FBEB-D716-71C8-0EB8FD0E1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450" y="1690688"/>
            <a:ext cx="2841551" cy="272343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983FFCB-870E-EF40-CE7B-2BA6B9295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30585" y="0"/>
            <a:ext cx="1461415" cy="142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1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C7164-57DB-5B9A-BF42-A2BF529E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Doula care across the maternity....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Falconi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AM, Bromfield SG, Tang T et al. Lancet vol 50, 2022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639319-F29E-79A5-1A20-D3876CFE6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7740"/>
            <a:ext cx="10515600" cy="481114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sk-SK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 socioekonomicky zraniteľnej skupiny žien  znižujú pravdepodobnosť cisárskeho rezu, predčasného pôrodu a pôrodu detí s nízkou pôrodnou hmotnosťou</a:t>
            </a:r>
          </a:p>
          <a:p>
            <a:endParaRPr lang="sk-SK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Afroameričanky: </a:t>
            </a:r>
          </a:p>
          <a:p>
            <a:pPr lvl="1"/>
            <a:r>
              <a:rPr lang="sk-SK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 x častejšia skúsenosť so závažnou </a:t>
            </a:r>
            <a:r>
              <a:rPr lang="sk-SK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komplikáciou</a:t>
            </a:r>
            <a:r>
              <a:rPr lang="sk-SK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gravidite, </a:t>
            </a:r>
          </a:p>
          <a:p>
            <a:pPr lvl="1"/>
            <a:r>
              <a:rPr lang="sk-SK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 väčšia pravdepodobnosť s tehotenstvom spojeným </a:t>
            </a:r>
            <a:r>
              <a:rPr lang="sk-SK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úmrtím</a:t>
            </a:r>
            <a:r>
              <a:rPr lang="sk-SK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1"/>
            <a:r>
              <a:rPr lang="sk-SK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2x viac </a:t>
            </a:r>
            <a:r>
              <a:rPr lang="sk-SK" sz="1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postpartálnych</a:t>
            </a:r>
            <a:r>
              <a:rPr lang="sk-SK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depresií</a:t>
            </a:r>
            <a:r>
              <a:rPr lang="sk-SK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pričom 10% s tehotenstvom spojených úmrtí má súvis s mentálnou kondíciou. </a:t>
            </a:r>
          </a:p>
          <a:p>
            <a:pPr lvl="1"/>
            <a:r>
              <a:rPr lang="sk-SK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stúpajúcim vzdelaním riziko úmrtia stúpa: </a:t>
            </a:r>
            <a:r>
              <a:rPr lang="sk-SK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vysokoškoláčky majú 5x vyššie riziko úmrtia</a:t>
            </a:r>
          </a:p>
          <a:p>
            <a:pPr lvl="1"/>
            <a:r>
              <a:rPr lang="sk-SK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rizikové pre </a:t>
            </a:r>
            <a:r>
              <a:rPr lang="sk-SK" sz="17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preeklampsiu</a:t>
            </a:r>
            <a:r>
              <a:rPr lang="sk-SK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7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anemiu</a:t>
            </a:r>
            <a:r>
              <a:rPr lang="sk-SK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symptómy depresie a </a:t>
            </a:r>
            <a:r>
              <a:rPr lang="sk-SK" sz="17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anxietu</a:t>
            </a:r>
            <a:endParaRPr lang="sk-SK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E24FC2A-C26B-2392-CE50-F5A87960D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833" y="0"/>
            <a:ext cx="146316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1624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1352</Words>
  <Application>Microsoft Office PowerPoint</Application>
  <PresentationFormat>Širokouhlá</PresentationFormat>
  <Paragraphs>202</Paragraphs>
  <Slides>29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9" baseType="lpstr">
      <vt:lpstr>Meiryo</vt:lpstr>
      <vt:lpstr>Aptos</vt:lpstr>
      <vt:lpstr>Aptos Display</vt:lpstr>
      <vt:lpstr>Aptos Narrow</vt:lpstr>
      <vt:lpstr>Arial</vt:lpstr>
      <vt:lpstr>Calibri</vt:lpstr>
      <vt:lpstr>Open Sans</vt:lpstr>
      <vt:lpstr>Slabo 27px</vt:lpstr>
      <vt:lpstr>Times-Roman</vt:lpstr>
      <vt:lpstr>Motív Office</vt:lpstr>
      <vt:lpstr>Postavenie duly v modernom pôrodníctve – pohľad pôrodníka</vt:lpstr>
      <vt:lpstr>Kto je dula ?</vt:lpstr>
      <vt:lpstr>Kto je dula ?</vt:lpstr>
      <vt:lpstr>Legislatíva</vt:lpstr>
      <vt:lpstr>O čom je prednáška?</vt:lpstr>
      <vt:lpstr>Dula s ???</vt:lpstr>
      <vt:lpstr>Prezentácia programu PowerPoint</vt:lpstr>
      <vt:lpstr>Doula care across the maternity....Falconi AM, Bromfield SG, Tang T et al. Lancet vol 50, 2022</vt:lpstr>
      <vt:lpstr>Doula care across the maternity....Falconi AM, Bromfield SG, Tang T et al. Lancet vol 50, 2022</vt:lpstr>
      <vt:lpstr>The effect of doulas on maternal....Sobcak A, Taylor L, Solomon S., A Scoping Review. Cureus 15(5) 2023</vt:lpstr>
      <vt:lpstr>The effect of doulas on maternal....Sobcak A, Taylor L, Solomon S., A Scoping Review. Cureus 15(5) 2023</vt:lpstr>
      <vt:lpstr>The effects of doula care on birth outcomes and patient satisfaction in the United state. Carlson L. University of Arcansas, 2021</vt:lpstr>
      <vt:lpstr>Doula Care and Maternal Health: An Evidence Review Knocke K, Chappel A, Sugar S, De Lew N, Sommers BD Issue Brief 13 dec 2022</vt:lpstr>
      <vt:lpstr>Doula Care and Maternal Health: An Evidence Review Knocke K, Chappel A, Sugar S, De Lew N, Sommers BD Issue Brief 13 dec 2022</vt:lpstr>
      <vt:lpstr> Doula Care and Maternal Health: An Evidence Review Knocke K, Chappel A, Sugar S, De Lew N, Sommers BD Issue Brief 13 dec 2022  </vt:lpstr>
      <vt:lpstr>Prezentácia programu PowerPoint</vt:lpstr>
      <vt:lpstr>Prezentácia programu PowerPoint</vt:lpstr>
      <vt:lpstr>Prezentácia programu PowerPoint</vt:lpstr>
      <vt:lpstr>Prezentácia programu PowerPoint</vt:lpstr>
      <vt:lpstr>Gynekologicko-pôrodnícka klinika FN Nitra</vt:lpstr>
      <vt:lpstr>Ako to je...</vt:lpstr>
      <vt:lpstr>Moderné pôrodníctvo a duly (spolupráca versus konflikt) </vt:lpstr>
      <vt:lpstr> </vt:lpstr>
      <vt:lpstr>Ako duly sprevádzajú rodičky:</vt:lpstr>
      <vt:lpstr>Ako by to mohlo alebo malo byť...</vt:lpstr>
      <vt:lpstr>Dula v horizonte času</vt:lpstr>
      <vt:lpstr>Cieľ: spokojná rodička, zdravý novorodenec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Postavenie duly v modernom pôrodníctve – pohľad pôrodníka</dc:title>
  <dc:creator>Erik Lajtman</dc:creator>
  <cp:lastModifiedBy>Erik Lajtman</cp:lastModifiedBy>
  <cp:revision>81</cp:revision>
  <dcterms:created xsi:type="dcterms:W3CDTF">2024-06-06T21:32:52Z</dcterms:created>
  <dcterms:modified xsi:type="dcterms:W3CDTF">2024-06-19T20:33:20Z</dcterms:modified>
</cp:coreProperties>
</file>