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315" r:id="rId4"/>
    <p:sldId id="259" r:id="rId5"/>
    <p:sldId id="305" r:id="rId6"/>
    <p:sldId id="307" r:id="rId7"/>
    <p:sldId id="330" r:id="rId8"/>
    <p:sldId id="268" r:id="rId9"/>
    <p:sldId id="302" r:id="rId10"/>
    <p:sldId id="270" r:id="rId11"/>
    <p:sldId id="271" r:id="rId12"/>
    <p:sldId id="297" r:id="rId13"/>
    <p:sldId id="278" r:id="rId14"/>
    <p:sldId id="274" r:id="rId15"/>
    <p:sldId id="281" r:id="rId16"/>
    <p:sldId id="287" r:id="rId17"/>
    <p:sldId id="313" r:id="rId18"/>
    <p:sldId id="322" r:id="rId19"/>
    <p:sldId id="331" r:id="rId20"/>
    <p:sldId id="329" r:id="rId21"/>
    <p:sldId id="332" r:id="rId22"/>
    <p:sldId id="323" r:id="rId23"/>
    <p:sldId id="324" r:id="rId24"/>
    <p:sldId id="325" r:id="rId25"/>
    <p:sldId id="328" r:id="rId26"/>
    <p:sldId id="257" r:id="rId27"/>
    <p:sldId id="326" r:id="rId28"/>
    <p:sldId id="327" r:id="rId29"/>
    <p:sldId id="333" r:id="rId30"/>
    <p:sldId id="308" r:id="rId31"/>
    <p:sldId id="318" r:id="rId32"/>
    <p:sldId id="319" r:id="rId33"/>
    <p:sldId id="320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E12A5-5F33-45B2-8B06-EC6C81686BC5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768F999-5720-4BA8-B4A5-C2DF643989A1}">
      <dgm:prSet/>
      <dgm:spPr/>
      <dgm:t>
        <a:bodyPr/>
        <a:lstStyle/>
        <a:p>
          <a:r>
            <a:rPr lang="cs-CZ" dirty="0"/>
            <a:t>Gynekologická vyšetření  - využití modelů pro vaginální vyšetření</a:t>
          </a:r>
          <a:endParaRPr lang="en-US" dirty="0"/>
        </a:p>
      </dgm:t>
    </dgm:pt>
    <dgm:pt modelId="{CB3E12D5-B421-4C8F-8DDF-9ACF48930CAC}" type="parTrans" cxnId="{3F96A1B3-0E17-4B4B-80EC-B6F2B890B5C1}">
      <dgm:prSet/>
      <dgm:spPr/>
      <dgm:t>
        <a:bodyPr/>
        <a:lstStyle/>
        <a:p>
          <a:endParaRPr lang="en-US"/>
        </a:p>
      </dgm:t>
    </dgm:pt>
    <dgm:pt modelId="{52E8A462-B7F3-4FDE-B7DF-A52457CF2EC6}" type="sibTrans" cxnId="{3F96A1B3-0E17-4B4B-80EC-B6F2B890B5C1}">
      <dgm:prSet/>
      <dgm:spPr/>
      <dgm:t>
        <a:bodyPr/>
        <a:lstStyle/>
        <a:p>
          <a:endParaRPr lang="en-US"/>
        </a:p>
      </dgm:t>
    </dgm:pt>
    <dgm:pt modelId="{AF3F132A-6290-4354-A6E2-968620F9078D}">
      <dgm:prSet/>
      <dgm:spPr/>
      <dgm:t>
        <a:bodyPr/>
        <a:lstStyle/>
        <a:p>
          <a:r>
            <a:rPr lang="cs-CZ"/>
            <a:t>Péče o rodičku ve všech dobách porodních a vedení fyziologického porodu (porod u interaktivního modelu, využití porodnického lůžka, sledování děložní činnosti – CTG přístroj</a:t>
          </a:r>
          <a:endParaRPr lang="en-US"/>
        </a:p>
      </dgm:t>
    </dgm:pt>
    <dgm:pt modelId="{92F540D4-8880-49F4-B0D7-0814220037EB}" type="parTrans" cxnId="{8079EA6F-CD86-4E03-9156-9C20E11F488D}">
      <dgm:prSet/>
      <dgm:spPr/>
      <dgm:t>
        <a:bodyPr/>
        <a:lstStyle/>
        <a:p>
          <a:endParaRPr lang="en-US"/>
        </a:p>
      </dgm:t>
    </dgm:pt>
    <dgm:pt modelId="{AE8355EE-226B-4B79-94F4-7159E7591CBB}" type="sibTrans" cxnId="{8079EA6F-CD86-4E03-9156-9C20E11F488D}">
      <dgm:prSet/>
      <dgm:spPr/>
      <dgm:t>
        <a:bodyPr/>
        <a:lstStyle/>
        <a:p>
          <a:endParaRPr lang="en-US"/>
        </a:p>
      </dgm:t>
    </dgm:pt>
    <dgm:pt modelId="{AC7D089D-44DD-45BD-9811-63A76407E389}">
      <dgm:prSet/>
      <dgm:spPr/>
      <dgm:t>
        <a:bodyPr/>
        <a:lstStyle/>
        <a:p>
          <a:r>
            <a:rPr lang="cs-CZ"/>
            <a:t>Řešení nastalých komplikací - porod pomocí vakuumextraktoru,  poporodní krvácení</a:t>
          </a:r>
          <a:endParaRPr lang="en-US"/>
        </a:p>
      </dgm:t>
    </dgm:pt>
    <dgm:pt modelId="{985039BD-9490-4615-A44E-67F17BEFB2BA}" type="parTrans" cxnId="{5447DF19-23DB-4B61-9B21-21F874B92452}">
      <dgm:prSet/>
      <dgm:spPr/>
      <dgm:t>
        <a:bodyPr/>
        <a:lstStyle/>
        <a:p>
          <a:endParaRPr lang="en-US"/>
        </a:p>
      </dgm:t>
    </dgm:pt>
    <dgm:pt modelId="{3136A308-6C13-48E0-8030-BB71B1D2DECA}" type="sibTrans" cxnId="{5447DF19-23DB-4B61-9B21-21F874B92452}">
      <dgm:prSet/>
      <dgm:spPr/>
      <dgm:t>
        <a:bodyPr/>
        <a:lstStyle/>
        <a:p>
          <a:endParaRPr lang="en-US"/>
        </a:p>
      </dgm:t>
    </dgm:pt>
    <dgm:pt modelId="{59048DCA-CD3C-4135-9167-5228133D112D}">
      <dgm:prSet/>
      <dgm:spPr/>
      <dgm:t>
        <a:bodyPr/>
        <a:lstStyle/>
        <a:p>
          <a:r>
            <a:rPr lang="cs-CZ"/>
            <a:t>Ošetření a péče o novorozence bezprostředně po porodu, hodnocení Apgar skóre, zajištění tepelného komfortu, péče o pupeční pahýl </a:t>
          </a:r>
          <a:endParaRPr lang="en-US"/>
        </a:p>
      </dgm:t>
    </dgm:pt>
    <dgm:pt modelId="{8C8B2E6C-A3BA-47FA-B03D-1CFC27A654EE}" type="parTrans" cxnId="{4CBCD7E7-1AF8-4AAC-B0B1-4AAE57C1586B}">
      <dgm:prSet/>
      <dgm:spPr/>
      <dgm:t>
        <a:bodyPr/>
        <a:lstStyle/>
        <a:p>
          <a:endParaRPr lang="en-US"/>
        </a:p>
      </dgm:t>
    </dgm:pt>
    <dgm:pt modelId="{2CF556F6-7665-4338-9FFF-49F1F3B1C7F0}" type="sibTrans" cxnId="{4CBCD7E7-1AF8-4AAC-B0B1-4AAE57C1586B}">
      <dgm:prSet/>
      <dgm:spPr/>
      <dgm:t>
        <a:bodyPr/>
        <a:lstStyle/>
        <a:p>
          <a:endParaRPr lang="en-US"/>
        </a:p>
      </dgm:t>
    </dgm:pt>
    <dgm:pt modelId="{E9DD4244-740B-4199-9507-E889373FBD1F}">
      <dgm:prSet/>
      <dgm:spPr/>
      <dgm:t>
        <a:bodyPr/>
        <a:lstStyle/>
        <a:p>
          <a:r>
            <a:rPr lang="cs-CZ"/>
            <a:t>Řešení krizových situací po porodu, nácvik resuscitace novorozence, intubace novorozence, monitoring novorozence </a:t>
          </a:r>
          <a:endParaRPr lang="en-US"/>
        </a:p>
      </dgm:t>
    </dgm:pt>
    <dgm:pt modelId="{B061E75F-75C4-4B6F-A800-70F15F082BB5}" type="parTrans" cxnId="{F2A398E7-97CC-403C-A28D-05A46E118E4E}">
      <dgm:prSet/>
      <dgm:spPr/>
      <dgm:t>
        <a:bodyPr/>
        <a:lstStyle/>
        <a:p>
          <a:endParaRPr lang="en-US"/>
        </a:p>
      </dgm:t>
    </dgm:pt>
    <dgm:pt modelId="{2E074A05-BA44-4BA1-9DB7-6831A7C8A31A}" type="sibTrans" cxnId="{F2A398E7-97CC-403C-A28D-05A46E118E4E}">
      <dgm:prSet/>
      <dgm:spPr/>
      <dgm:t>
        <a:bodyPr/>
        <a:lstStyle/>
        <a:p>
          <a:endParaRPr lang="en-US"/>
        </a:p>
      </dgm:t>
    </dgm:pt>
    <dgm:pt modelId="{D17A67BE-3A75-47ED-AFE5-EE674AADB34D}" type="pres">
      <dgm:prSet presAssocID="{AF7E12A5-5F33-45B2-8B06-EC6C81686BC5}" presName="diagram" presStyleCnt="0">
        <dgm:presLayoutVars>
          <dgm:dir/>
          <dgm:resizeHandles val="exact"/>
        </dgm:presLayoutVars>
      </dgm:prSet>
      <dgm:spPr/>
    </dgm:pt>
    <dgm:pt modelId="{660F2639-EDB8-455A-8F94-0F93F217DE4B}" type="pres">
      <dgm:prSet presAssocID="{9768F999-5720-4BA8-B4A5-C2DF643989A1}" presName="node" presStyleLbl="node1" presStyleIdx="0" presStyleCnt="5">
        <dgm:presLayoutVars>
          <dgm:bulletEnabled val="1"/>
        </dgm:presLayoutVars>
      </dgm:prSet>
      <dgm:spPr/>
    </dgm:pt>
    <dgm:pt modelId="{5C28C0AD-86C2-421C-9403-C4AF548842A2}" type="pres">
      <dgm:prSet presAssocID="{52E8A462-B7F3-4FDE-B7DF-A52457CF2EC6}" presName="sibTrans" presStyleCnt="0"/>
      <dgm:spPr/>
    </dgm:pt>
    <dgm:pt modelId="{13D9ED07-0FC9-46D3-B26C-2168EBF598E3}" type="pres">
      <dgm:prSet presAssocID="{AF3F132A-6290-4354-A6E2-968620F9078D}" presName="node" presStyleLbl="node1" presStyleIdx="1" presStyleCnt="5">
        <dgm:presLayoutVars>
          <dgm:bulletEnabled val="1"/>
        </dgm:presLayoutVars>
      </dgm:prSet>
      <dgm:spPr/>
    </dgm:pt>
    <dgm:pt modelId="{27E953AA-7350-4855-AB7D-BA7F3CA1ED26}" type="pres">
      <dgm:prSet presAssocID="{AE8355EE-226B-4B79-94F4-7159E7591CBB}" presName="sibTrans" presStyleCnt="0"/>
      <dgm:spPr/>
    </dgm:pt>
    <dgm:pt modelId="{EF9C03FC-37E8-41CC-BF42-203FC1794732}" type="pres">
      <dgm:prSet presAssocID="{AC7D089D-44DD-45BD-9811-63A76407E389}" presName="node" presStyleLbl="node1" presStyleIdx="2" presStyleCnt="5">
        <dgm:presLayoutVars>
          <dgm:bulletEnabled val="1"/>
        </dgm:presLayoutVars>
      </dgm:prSet>
      <dgm:spPr/>
    </dgm:pt>
    <dgm:pt modelId="{F35A5A11-AEA0-4E34-A3ED-E7DEBFDB3D63}" type="pres">
      <dgm:prSet presAssocID="{3136A308-6C13-48E0-8030-BB71B1D2DECA}" presName="sibTrans" presStyleCnt="0"/>
      <dgm:spPr/>
    </dgm:pt>
    <dgm:pt modelId="{851B15AB-E31B-443A-956E-2FB18D40F515}" type="pres">
      <dgm:prSet presAssocID="{59048DCA-CD3C-4135-9167-5228133D112D}" presName="node" presStyleLbl="node1" presStyleIdx="3" presStyleCnt="5">
        <dgm:presLayoutVars>
          <dgm:bulletEnabled val="1"/>
        </dgm:presLayoutVars>
      </dgm:prSet>
      <dgm:spPr/>
    </dgm:pt>
    <dgm:pt modelId="{D8027083-B14C-4241-9D4A-968C114012E1}" type="pres">
      <dgm:prSet presAssocID="{2CF556F6-7665-4338-9FFF-49F1F3B1C7F0}" presName="sibTrans" presStyleCnt="0"/>
      <dgm:spPr/>
    </dgm:pt>
    <dgm:pt modelId="{E4C58699-A60F-4C50-AC9C-354F012EAE22}" type="pres">
      <dgm:prSet presAssocID="{E9DD4244-740B-4199-9507-E889373FBD1F}" presName="node" presStyleLbl="node1" presStyleIdx="4" presStyleCnt="5">
        <dgm:presLayoutVars>
          <dgm:bulletEnabled val="1"/>
        </dgm:presLayoutVars>
      </dgm:prSet>
      <dgm:spPr/>
    </dgm:pt>
  </dgm:ptLst>
  <dgm:cxnLst>
    <dgm:cxn modelId="{5447DF19-23DB-4B61-9B21-21F874B92452}" srcId="{AF7E12A5-5F33-45B2-8B06-EC6C81686BC5}" destId="{AC7D089D-44DD-45BD-9811-63A76407E389}" srcOrd="2" destOrd="0" parTransId="{985039BD-9490-4615-A44E-67F17BEFB2BA}" sibTransId="{3136A308-6C13-48E0-8030-BB71B1D2DECA}"/>
    <dgm:cxn modelId="{74380E3E-6CA9-4194-9B7F-1CF517B76551}" type="presOf" srcId="{AC7D089D-44DD-45BD-9811-63A76407E389}" destId="{EF9C03FC-37E8-41CC-BF42-203FC1794732}" srcOrd="0" destOrd="0" presId="urn:microsoft.com/office/officeart/2005/8/layout/default#1"/>
    <dgm:cxn modelId="{8079EA6F-CD86-4E03-9156-9C20E11F488D}" srcId="{AF7E12A5-5F33-45B2-8B06-EC6C81686BC5}" destId="{AF3F132A-6290-4354-A6E2-968620F9078D}" srcOrd="1" destOrd="0" parTransId="{92F540D4-8880-49F4-B0D7-0814220037EB}" sibTransId="{AE8355EE-226B-4B79-94F4-7159E7591CBB}"/>
    <dgm:cxn modelId="{7D9DFC56-E78F-46A8-91BC-36875ACA4691}" type="presOf" srcId="{59048DCA-CD3C-4135-9167-5228133D112D}" destId="{851B15AB-E31B-443A-956E-2FB18D40F515}" srcOrd="0" destOrd="0" presId="urn:microsoft.com/office/officeart/2005/8/layout/default#1"/>
    <dgm:cxn modelId="{4293539F-3B18-4435-8958-A9EACE5C2B8C}" type="presOf" srcId="{9768F999-5720-4BA8-B4A5-C2DF643989A1}" destId="{660F2639-EDB8-455A-8F94-0F93F217DE4B}" srcOrd="0" destOrd="0" presId="urn:microsoft.com/office/officeart/2005/8/layout/default#1"/>
    <dgm:cxn modelId="{3F96A1B3-0E17-4B4B-80EC-B6F2B890B5C1}" srcId="{AF7E12A5-5F33-45B2-8B06-EC6C81686BC5}" destId="{9768F999-5720-4BA8-B4A5-C2DF643989A1}" srcOrd="0" destOrd="0" parTransId="{CB3E12D5-B421-4C8F-8DDF-9ACF48930CAC}" sibTransId="{52E8A462-B7F3-4FDE-B7DF-A52457CF2EC6}"/>
    <dgm:cxn modelId="{CE812BCD-B101-46EE-85E7-877F25158991}" type="presOf" srcId="{E9DD4244-740B-4199-9507-E889373FBD1F}" destId="{E4C58699-A60F-4C50-AC9C-354F012EAE22}" srcOrd="0" destOrd="0" presId="urn:microsoft.com/office/officeart/2005/8/layout/default#1"/>
    <dgm:cxn modelId="{CF3D48D4-B0F8-489D-B32A-95C66463FAC5}" type="presOf" srcId="{AF7E12A5-5F33-45B2-8B06-EC6C81686BC5}" destId="{D17A67BE-3A75-47ED-AFE5-EE674AADB34D}" srcOrd="0" destOrd="0" presId="urn:microsoft.com/office/officeart/2005/8/layout/default#1"/>
    <dgm:cxn modelId="{399ACEDF-0C0D-4C89-AACD-1934744457C5}" type="presOf" srcId="{AF3F132A-6290-4354-A6E2-968620F9078D}" destId="{13D9ED07-0FC9-46D3-B26C-2168EBF598E3}" srcOrd="0" destOrd="0" presId="urn:microsoft.com/office/officeart/2005/8/layout/default#1"/>
    <dgm:cxn modelId="{F2A398E7-97CC-403C-A28D-05A46E118E4E}" srcId="{AF7E12A5-5F33-45B2-8B06-EC6C81686BC5}" destId="{E9DD4244-740B-4199-9507-E889373FBD1F}" srcOrd="4" destOrd="0" parTransId="{B061E75F-75C4-4B6F-A800-70F15F082BB5}" sibTransId="{2E074A05-BA44-4BA1-9DB7-6831A7C8A31A}"/>
    <dgm:cxn modelId="{4CBCD7E7-1AF8-4AAC-B0B1-4AAE57C1586B}" srcId="{AF7E12A5-5F33-45B2-8B06-EC6C81686BC5}" destId="{59048DCA-CD3C-4135-9167-5228133D112D}" srcOrd="3" destOrd="0" parTransId="{8C8B2E6C-A3BA-47FA-B03D-1CFC27A654EE}" sibTransId="{2CF556F6-7665-4338-9FFF-49F1F3B1C7F0}"/>
    <dgm:cxn modelId="{84D584AC-EB62-45FE-93E7-14BB3D7B0A30}" type="presParOf" srcId="{D17A67BE-3A75-47ED-AFE5-EE674AADB34D}" destId="{660F2639-EDB8-455A-8F94-0F93F217DE4B}" srcOrd="0" destOrd="0" presId="urn:microsoft.com/office/officeart/2005/8/layout/default#1"/>
    <dgm:cxn modelId="{C8D4B8A7-3B7B-452B-A7FB-3363276EB485}" type="presParOf" srcId="{D17A67BE-3A75-47ED-AFE5-EE674AADB34D}" destId="{5C28C0AD-86C2-421C-9403-C4AF548842A2}" srcOrd="1" destOrd="0" presId="urn:microsoft.com/office/officeart/2005/8/layout/default#1"/>
    <dgm:cxn modelId="{D4273F41-46A3-4FD1-82B3-DCA4ED41CFB8}" type="presParOf" srcId="{D17A67BE-3A75-47ED-AFE5-EE674AADB34D}" destId="{13D9ED07-0FC9-46D3-B26C-2168EBF598E3}" srcOrd="2" destOrd="0" presId="urn:microsoft.com/office/officeart/2005/8/layout/default#1"/>
    <dgm:cxn modelId="{E8FD0693-EE8C-48C0-AFB5-150F0F7CAA2E}" type="presParOf" srcId="{D17A67BE-3A75-47ED-AFE5-EE674AADB34D}" destId="{27E953AA-7350-4855-AB7D-BA7F3CA1ED26}" srcOrd="3" destOrd="0" presId="urn:microsoft.com/office/officeart/2005/8/layout/default#1"/>
    <dgm:cxn modelId="{F9046A21-2B58-4D5E-9765-31A339C3A2F3}" type="presParOf" srcId="{D17A67BE-3A75-47ED-AFE5-EE674AADB34D}" destId="{EF9C03FC-37E8-41CC-BF42-203FC1794732}" srcOrd="4" destOrd="0" presId="urn:microsoft.com/office/officeart/2005/8/layout/default#1"/>
    <dgm:cxn modelId="{96A5054B-A02F-4FC8-B397-BF374299D2CC}" type="presParOf" srcId="{D17A67BE-3A75-47ED-AFE5-EE674AADB34D}" destId="{F35A5A11-AEA0-4E34-A3ED-E7DEBFDB3D63}" srcOrd="5" destOrd="0" presId="urn:microsoft.com/office/officeart/2005/8/layout/default#1"/>
    <dgm:cxn modelId="{8E613018-26A1-4BBF-B919-253BC1AE2351}" type="presParOf" srcId="{D17A67BE-3A75-47ED-AFE5-EE674AADB34D}" destId="{851B15AB-E31B-443A-956E-2FB18D40F515}" srcOrd="6" destOrd="0" presId="urn:microsoft.com/office/officeart/2005/8/layout/default#1"/>
    <dgm:cxn modelId="{A49AD5A6-2E2D-48E1-A3A7-C112FE16E501}" type="presParOf" srcId="{D17A67BE-3A75-47ED-AFE5-EE674AADB34D}" destId="{D8027083-B14C-4241-9D4A-968C114012E1}" srcOrd="7" destOrd="0" presId="urn:microsoft.com/office/officeart/2005/8/layout/default#1"/>
    <dgm:cxn modelId="{4C0894A5-7479-4159-9783-281B328CECBC}" type="presParOf" srcId="{D17A67BE-3A75-47ED-AFE5-EE674AADB34D}" destId="{E4C58699-A60F-4C50-AC9C-354F012EAE2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C794E-B45B-4B54-89AD-485866FF7735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39956D0-C189-4CB1-B36A-D665CC69C9DC}">
      <dgm:prSet/>
      <dgm:spPr/>
      <dgm:t>
        <a:bodyPr/>
        <a:lstStyle/>
        <a:p>
          <a:r>
            <a:rPr lang="cs-CZ" dirty="0"/>
            <a:t>Reálný nácvik a získání dovedností u jednotlivých postupů a asistencí u výkonů (asistence u intubace, </a:t>
          </a:r>
          <a:r>
            <a:rPr lang="cs-CZ" dirty="0" err="1"/>
            <a:t>i.v</a:t>
          </a:r>
          <a:r>
            <a:rPr lang="cs-CZ" dirty="0"/>
            <a:t>. </a:t>
          </a:r>
          <a:r>
            <a:rPr lang="cs-CZ" dirty="0" err="1"/>
            <a:t>kanylace</a:t>
          </a:r>
          <a:r>
            <a:rPr lang="cs-CZ" dirty="0"/>
            <a:t>, zavedení NGS…)</a:t>
          </a:r>
          <a:endParaRPr lang="en-US" dirty="0"/>
        </a:p>
      </dgm:t>
    </dgm:pt>
    <dgm:pt modelId="{8AA45216-5243-4D86-9E12-A775A59E4254}" type="parTrans" cxnId="{13E98584-F62F-43FC-B51A-2AB84C8AB395}">
      <dgm:prSet/>
      <dgm:spPr/>
      <dgm:t>
        <a:bodyPr/>
        <a:lstStyle/>
        <a:p>
          <a:pPr algn="l"/>
          <a:endParaRPr lang="en-US"/>
        </a:p>
      </dgm:t>
    </dgm:pt>
    <dgm:pt modelId="{D579B084-2099-458C-BE0B-D763FCC2B26C}" type="sibTrans" cxnId="{13E98584-F62F-43FC-B51A-2AB84C8AB395}">
      <dgm:prSet/>
      <dgm:spPr/>
      <dgm:t>
        <a:bodyPr/>
        <a:lstStyle/>
        <a:p>
          <a:endParaRPr lang="en-US"/>
        </a:p>
      </dgm:t>
    </dgm:pt>
    <dgm:pt modelId="{72604D85-F1EC-4329-BD3A-000DF1FF827B}">
      <dgm:prSet/>
      <dgm:spPr/>
      <dgm:t>
        <a:bodyPr/>
        <a:lstStyle/>
        <a:p>
          <a:r>
            <a:rPr lang="cs-CZ" dirty="0"/>
            <a:t>Reálný nácvik přednastavených nebo manuálně zadávaných simulačních scénářů – postup komplexní péče např. u fyziologického porodu</a:t>
          </a:r>
          <a:endParaRPr lang="en-US" dirty="0"/>
        </a:p>
      </dgm:t>
    </dgm:pt>
    <dgm:pt modelId="{AC9FB58D-A331-46E3-BDE6-B6DB387C3684}" type="parTrans" cxnId="{E7AB5C6E-0ED1-461A-8DB3-A39E0B3DE241}">
      <dgm:prSet/>
      <dgm:spPr/>
      <dgm:t>
        <a:bodyPr/>
        <a:lstStyle/>
        <a:p>
          <a:pPr algn="l"/>
          <a:endParaRPr lang="en-US"/>
        </a:p>
      </dgm:t>
    </dgm:pt>
    <dgm:pt modelId="{6992092B-D631-435D-88BB-D4B7E860E545}" type="sibTrans" cxnId="{E7AB5C6E-0ED1-461A-8DB3-A39E0B3DE241}">
      <dgm:prSet/>
      <dgm:spPr/>
      <dgm:t>
        <a:bodyPr/>
        <a:lstStyle/>
        <a:p>
          <a:endParaRPr lang="en-US"/>
        </a:p>
      </dgm:t>
    </dgm:pt>
    <dgm:pt modelId="{BDACB415-C868-46CE-9D05-2EFE576715D7}">
      <dgm:prSet/>
      <dgm:spPr/>
      <dgm:t>
        <a:bodyPr/>
        <a:lstStyle/>
        <a:p>
          <a:r>
            <a:rPr lang="cs-CZ" dirty="0"/>
            <a:t>V průběhu simulace  jsou zaznamenané zvolené postupy a dovednosti studentů v rámci daného scénáře – hypotonie dělohy – správný  X nesprávný  postup - následný průběh simulace – zhoršení stavu pacientky…atd.</a:t>
          </a:r>
          <a:endParaRPr lang="en-US" dirty="0"/>
        </a:p>
      </dgm:t>
    </dgm:pt>
    <dgm:pt modelId="{861B4C5A-B9E5-42D9-ADF1-0BFEFED813C0}" type="parTrans" cxnId="{43BF868E-0D75-4DEF-BDA9-54D846A8AB6B}">
      <dgm:prSet/>
      <dgm:spPr/>
      <dgm:t>
        <a:bodyPr/>
        <a:lstStyle/>
        <a:p>
          <a:pPr algn="l"/>
          <a:endParaRPr lang="en-US"/>
        </a:p>
      </dgm:t>
    </dgm:pt>
    <dgm:pt modelId="{38C14A7F-9256-4EB8-A6D9-2CEDC07C5DB6}" type="sibTrans" cxnId="{43BF868E-0D75-4DEF-BDA9-54D846A8AB6B}">
      <dgm:prSet/>
      <dgm:spPr/>
      <dgm:t>
        <a:bodyPr/>
        <a:lstStyle/>
        <a:p>
          <a:endParaRPr lang="en-US"/>
        </a:p>
      </dgm:t>
    </dgm:pt>
    <dgm:pt modelId="{9840D2ED-841D-4B97-8842-1CD7229C1365}">
      <dgm:prSet/>
      <dgm:spPr/>
      <dgm:t>
        <a:bodyPr/>
        <a:lstStyle/>
        <a:p>
          <a:r>
            <a:rPr lang="cs-CZ" dirty="0" err="1"/>
            <a:t>Debriefing</a:t>
          </a:r>
          <a:r>
            <a:rPr lang="cs-CZ" dirty="0"/>
            <a:t> - přesně v minutách lze zpětně zhodnotit  zvolené postupy – projít si kroky, které student zvládl ve správném X nesprávném algoritmu, vysvětlení – proč se stav pacienta zlepšoval X zhoršoval</a:t>
          </a:r>
          <a:endParaRPr lang="en-US" dirty="0"/>
        </a:p>
      </dgm:t>
    </dgm:pt>
    <dgm:pt modelId="{12C45363-7160-445E-8754-3F8B3BD4AB75}" type="parTrans" cxnId="{20799113-F12A-445A-8DD8-1527C61301B3}">
      <dgm:prSet/>
      <dgm:spPr/>
      <dgm:t>
        <a:bodyPr/>
        <a:lstStyle/>
        <a:p>
          <a:pPr algn="l"/>
          <a:endParaRPr lang="en-US"/>
        </a:p>
      </dgm:t>
    </dgm:pt>
    <dgm:pt modelId="{A591F373-BBC0-4EAD-844D-ED7BE46DB91E}" type="sibTrans" cxnId="{20799113-F12A-445A-8DD8-1527C61301B3}">
      <dgm:prSet/>
      <dgm:spPr/>
      <dgm:t>
        <a:bodyPr/>
        <a:lstStyle/>
        <a:p>
          <a:endParaRPr lang="en-US"/>
        </a:p>
      </dgm:t>
    </dgm:pt>
    <dgm:pt modelId="{834CA8DD-FB8F-4974-B656-A5DED6084473}" type="pres">
      <dgm:prSet presAssocID="{FE9C794E-B45B-4B54-89AD-485866FF7735}" presName="linear" presStyleCnt="0">
        <dgm:presLayoutVars>
          <dgm:animLvl val="lvl"/>
          <dgm:resizeHandles val="exact"/>
        </dgm:presLayoutVars>
      </dgm:prSet>
      <dgm:spPr/>
    </dgm:pt>
    <dgm:pt modelId="{AF3AEB53-A9C3-4F3E-9A1C-017D4A5C2699}" type="pres">
      <dgm:prSet presAssocID="{939956D0-C189-4CB1-B36A-D665CC69C9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2AAC2D-408D-4A70-8A48-4AA6A1C60052}" type="pres">
      <dgm:prSet presAssocID="{D579B084-2099-458C-BE0B-D763FCC2B26C}" presName="spacer" presStyleCnt="0"/>
      <dgm:spPr/>
    </dgm:pt>
    <dgm:pt modelId="{B449CF47-F99D-4D06-B7B8-D26FFFB7D997}" type="pres">
      <dgm:prSet presAssocID="{72604D85-F1EC-4329-BD3A-000DF1FF827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4762F6-2E02-4CFF-B50E-B8F3E9826908}" type="pres">
      <dgm:prSet presAssocID="{6992092B-D631-435D-88BB-D4B7E860E545}" presName="spacer" presStyleCnt="0"/>
      <dgm:spPr/>
    </dgm:pt>
    <dgm:pt modelId="{6D9BC064-397C-49B0-8FF9-CDD8FB29B2E8}" type="pres">
      <dgm:prSet presAssocID="{BDACB415-C868-46CE-9D05-2EFE576715D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21B887C-591B-4034-A8FD-6CCFA6F57AB1}" type="pres">
      <dgm:prSet presAssocID="{38C14A7F-9256-4EB8-A6D9-2CEDC07C5DB6}" presName="spacer" presStyleCnt="0"/>
      <dgm:spPr/>
    </dgm:pt>
    <dgm:pt modelId="{E0F207CD-B86E-4D32-8845-D145E9FDE52A}" type="pres">
      <dgm:prSet presAssocID="{9840D2ED-841D-4B97-8842-1CD7229C136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3B8D12-8369-4BB1-8898-934B2E442D16}" type="presOf" srcId="{939956D0-C189-4CB1-B36A-D665CC69C9DC}" destId="{AF3AEB53-A9C3-4F3E-9A1C-017D4A5C2699}" srcOrd="0" destOrd="0" presId="urn:microsoft.com/office/officeart/2005/8/layout/vList2"/>
    <dgm:cxn modelId="{20799113-F12A-445A-8DD8-1527C61301B3}" srcId="{FE9C794E-B45B-4B54-89AD-485866FF7735}" destId="{9840D2ED-841D-4B97-8842-1CD7229C1365}" srcOrd="3" destOrd="0" parTransId="{12C45363-7160-445E-8754-3F8B3BD4AB75}" sibTransId="{A591F373-BBC0-4EAD-844D-ED7BE46DB91E}"/>
    <dgm:cxn modelId="{C909192B-0BAB-4422-9499-DABA3491BEA5}" type="presOf" srcId="{FE9C794E-B45B-4B54-89AD-485866FF7735}" destId="{834CA8DD-FB8F-4974-B656-A5DED6084473}" srcOrd="0" destOrd="0" presId="urn:microsoft.com/office/officeart/2005/8/layout/vList2"/>
    <dgm:cxn modelId="{9561932C-837F-43C0-8A35-A1C5E875C554}" type="presOf" srcId="{72604D85-F1EC-4329-BD3A-000DF1FF827B}" destId="{B449CF47-F99D-4D06-B7B8-D26FFFB7D997}" srcOrd="0" destOrd="0" presId="urn:microsoft.com/office/officeart/2005/8/layout/vList2"/>
    <dgm:cxn modelId="{E7AB5C6E-0ED1-461A-8DB3-A39E0B3DE241}" srcId="{FE9C794E-B45B-4B54-89AD-485866FF7735}" destId="{72604D85-F1EC-4329-BD3A-000DF1FF827B}" srcOrd="1" destOrd="0" parTransId="{AC9FB58D-A331-46E3-BDE6-B6DB387C3684}" sibTransId="{6992092B-D631-435D-88BB-D4B7E860E545}"/>
    <dgm:cxn modelId="{13E98584-F62F-43FC-B51A-2AB84C8AB395}" srcId="{FE9C794E-B45B-4B54-89AD-485866FF7735}" destId="{939956D0-C189-4CB1-B36A-D665CC69C9DC}" srcOrd="0" destOrd="0" parTransId="{8AA45216-5243-4D86-9E12-A775A59E4254}" sibTransId="{D579B084-2099-458C-BE0B-D763FCC2B26C}"/>
    <dgm:cxn modelId="{43BF868E-0D75-4DEF-BDA9-54D846A8AB6B}" srcId="{FE9C794E-B45B-4B54-89AD-485866FF7735}" destId="{BDACB415-C868-46CE-9D05-2EFE576715D7}" srcOrd="2" destOrd="0" parTransId="{861B4C5A-B9E5-42D9-ADF1-0BFEFED813C0}" sibTransId="{38C14A7F-9256-4EB8-A6D9-2CEDC07C5DB6}"/>
    <dgm:cxn modelId="{9F514EB1-9B75-45FF-89DC-FB0F7B3237BA}" type="presOf" srcId="{9840D2ED-841D-4B97-8842-1CD7229C1365}" destId="{E0F207CD-B86E-4D32-8845-D145E9FDE52A}" srcOrd="0" destOrd="0" presId="urn:microsoft.com/office/officeart/2005/8/layout/vList2"/>
    <dgm:cxn modelId="{982DE8D7-19FB-40FF-9265-F81818894A0C}" type="presOf" srcId="{BDACB415-C868-46CE-9D05-2EFE576715D7}" destId="{6D9BC064-397C-49B0-8FF9-CDD8FB29B2E8}" srcOrd="0" destOrd="0" presId="urn:microsoft.com/office/officeart/2005/8/layout/vList2"/>
    <dgm:cxn modelId="{31F7C5B9-2958-478D-A53A-1D0772B55D24}" type="presParOf" srcId="{834CA8DD-FB8F-4974-B656-A5DED6084473}" destId="{AF3AEB53-A9C3-4F3E-9A1C-017D4A5C2699}" srcOrd="0" destOrd="0" presId="urn:microsoft.com/office/officeart/2005/8/layout/vList2"/>
    <dgm:cxn modelId="{4982F028-29AC-4EC3-B998-D283FEB7E1C8}" type="presParOf" srcId="{834CA8DD-FB8F-4974-B656-A5DED6084473}" destId="{202AAC2D-408D-4A70-8A48-4AA6A1C60052}" srcOrd="1" destOrd="0" presId="urn:microsoft.com/office/officeart/2005/8/layout/vList2"/>
    <dgm:cxn modelId="{2E5B540C-477C-4927-8B92-3E247EB1B620}" type="presParOf" srcId="{834CA8DD-FB8F-4974-B656-A5DED6084473}" destId="{B449CF47-F99D-4D06-B7B8-D26FFFB7D997}" srcOrd="2" destOrd="0" presId="urn:microsoft.com/office/officeart/2005/8/layout/vList2"/>
    <dgm:cxn modelId="{B7A28193-434D-4320-8680-C312EC3B6286}" type="presParOf" srcId="{834CA8DD-FB8F-4974-B656-A5DED6084473}" destId="{2A4762F6-2E02-4CFF-B50E-B8F3E9826908}" srcOrd="3" destOrd="0" presId="urn:microsoft.com/office/officeart/2005/8/layout/vList2"/>
    <dgm:cxn modelId="{FE7DCFA2-C806-477B-8EED-5256E1ECC78C}" type="presParOf" srcId="{834CA8DD-FB8F-4974-B656-A5DED6084473}" destId="{6D9BC064-397C-49B0-8FF9-CDD8FB29B2E8}" srcOrd="4" destOrd="0" presId="urn:microsoft.com/office/officeart/2005/8/layout/vList2"/>
    <dgm:cxn modelId="{FE9F5340-4F6C-444E-9B9D-1B6E6379D4ED}" type="presParOf" srcId="{834CA8DD-FB8F-4974-B656-A5DED6084473}" destId="{721B887C-591B-4034-A8FD-6CCFA6F57AB1}" srcOrd="5" destOrd="0" presId="urn:microsoft.com/office/officeart/2005/8/layout/vList2"/>
    <dgm:cxn modelId="{0C91215F-B6EA-473F-9295-54B66A934CD2}" type="presParOf" srcId="{834CA8DD-FB8F-4974-B656-A5DED6084473}" destId="{E0F207CD-B86E-4D32-8845-D145E9FDE5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7264C-7186-4443-BB41-02E369ED2DBE}" type="doc">
      <dgm:prSet loTypeId="urn:microsoft.com/office/officeart/2005/8/layout/default#2" loCatId="list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CFBCEFC-609F-4DC7-BDEC-4BCFA8FFBB70}">
      <dgm:prSet/>
      <dgm:spPr/>
      <dgm:t>
        <a:bodyPr/>
        <a:lstStyle/>
        <a:p>
          <a:r>
            <a:rPr lang="cs-CZ"/>
            <a:t>Vnitřní a vnější anatomie je realistická kopie předčasně narozeného dítěte. </a:t>
          </a:r>
          <a:endParaRPr lang="en-US"/>
        </a:p>
      </dgm:t>
    </dgm:pt>
    <dgm:pt modelId="{C2E43548-2ED3-4012-B532-B7AC93DC8F16}" type="parTrans" cxnId="{B87B6252-0531-4566-B2FB-5F8CD62C21E5}">
      <dgm:prSet/>
      <dgm:spPr/>
      <dgm:t>
        <a:bodyPr/>
        <a:lstStyle/>
        <a:p>
          <a:endParaRPr lang="en-US"/>
        </a:p>
      </dgm:t>
    </dgm:pt>
    <dgm:pt modelId="{1F34E15D-EA22-47B5-AB72-FF9F54D8572F}" type="sibTrans" cxnId="{B87B6252-0531-4566-B2FB-5F8CD62C21E5}">
      <dgm:prSet/>
      <dgm:spPr/>
      <dgm:t>
        <a:bodyPr/>
        <a:lstStyle/>
        <a:p>
          <a:endParaRPr lang="en-US"/>
        </a:p>
      </dgm:t>
    </dgm:pt>
    <dgm:pt modelId="{9E6603A1-B582-4E83-AB91-D831724B7625}">
      <dgm:prSet/>
      <dgm:spPr/>
      <dgm:t>
        <a:bodyPr/>
        <a:lstStyle/>
        <a:p>
          <a:r>
            <a:rPr lang="cs-CZ"/>
            <a:t>Vysoce realistické horní cesty dýchací umožňují provádět realistický nácvik, za účelem poskytování péče o předčasně narozené děti ve všech možných oblastech specializace. </a:t>
          </a:r>
          <a:endParaRPr lang="en-US"/>
        </a:p>
      </dgm:t>
    </dgm:pt>
    <dgm:pt modelId="{F70FB337-18F5-4DA1-9A73-313F846F1DBE}" type="parTrans" cxnId="{A3762BA5-00B4-4216-8C7A-2601E2D2CFAC}">
      <dgm:prSet/>
      <dgm:spPr/>
      <dgm:t>
        <a:bodyPr/>
        <a:lstStyle/>
        <a:p>
          <a:endParaRPr lang="en-US"/>
        </a:p>
      </dgm:t>
    </dgm:pt>
    <dgm:pt modelId="{705486F7-2D93-4FAC-863D-DFB8AF74762C}" type="sibTrans" cxnId="{A3762BA5-00B4-4216-8C7A-2601E2D2CFAC}">
      <dgm:prSet/>
      <dgm:spPr/>
      <dgm:t>
        <a:bodyPr/>
        <a:lstStyle/>
        <a:p>
          <a:endParaRPr lang="en-US"/>
        </a:p>
      </dgm:t>
    </dgm:pt>
    <dgm:pt modelId="{8142F51F-6D6A-4270-B8F8-BF43064C701B}">
      <dgm:prSet/>
      <dgm:spPr/>
      <dgm:t>
        <a:bodyPr/>
        <a:lstStyle/>
        <a:p>
          <a:r>
            <a:rPr lang="cs-CZ"/>
            <a:t>S velikostí 35 cm a hmotností 1000 g je přesným představením dítěte narozeného předčasně v 27. týdnu těhotenství</a:t>
          </a:r>
        </a:p>
      </dgm:t>
    </dgm:pt>
    <dgm:pt modelId="{666EC66A-AECA-48F9-81A3-8C84CC85D2E8}" type="parTrans" cxnId="{0B6035ED-3541-470A-AEA8-B2599D7C048A}">
      <dgm:prSet/>
      <dgm:spPr/>
      <dgm:t>
        <a:bodyPr/>
        <a:lstStyle/>
        <a:p>
          <a:endParaRPr lang="cs-CZ"/>
        </a:p>
      </dgm:t>
    </dgm:pt>
    <dgm:pt modelId="{519FF1DF-81AF-4DBF-AA27-C41601A7370C}" type="sibTrans" cxnId="{0B6035ED-3541-470A-AEA8-B2599D7C048A}">
      <dgm:prSet/>
      <dgm:spPr/>
      <dgm:t>
        <a:bodyPr/>
        <a:lstStyle/>
        <a:p>
          <a:endParaRPr lang="cs-CZ"/>
        </a:p>
      </dgm:t>
    </dgm:pt>
    <dgm:pt modelId="{C616D035-AF3D-4294-A41F-20DD12B12A33}" type="pres">
      <dgm:prSet presAssocID="{15A7264C-7186-4443-BB41-02E369ED2DBE}" presName="diagram" presStyleCnt="0">
        <dgm:presLayoutVars>
          <dgm:dir/>
          <dgm:resizeHandles val="exact"/>
        </dgm:presLayoutVars>
      </dgm:prSet>
      <dgm:spPr/>
    </dgm:pt>
    <dgm:pt modelId="{BD9EF304-EC54-4F40-9E49-CAA25F793060}" type="pres">
      <dgm:prSet presAssocID="{8CFBCEFC-609F-4DC7-BDEC-4BCFA8FFBB70}" presName="node" presStyleLbl="node1" presStyleIdx="0" presStyleCnt="3">
        <dgm:presLayoutVars>
          <dgm:bulletEnabled val="1"/>
        </dgm:presLayoutVars>
      </dgm:prSet>
      <dgm:spPr/>
    </dgm:pt>
    <dgm:pt modelId="{00E36C97-0750-4722-AE67-588423420D66}" type="pres">
      <dgm:prSet presAssocID="{1F34E15D-EA22-47B5-AB72-FF9F54D8572F}" presName="sibTrans" presStyleCnt="0"/>
      <dgm:spPr/>
    </dgm:pt>
    <dgm:pt modelId="{F2F0DB43-8959-4FB9-9528-6E847DB4BCD5}" type="pres">
      <dgm:prSet presAssocID="{9E6603A1-B582-4E83-AB91-D831724B7625}" presName="node" presStyleLbl="node1" presStyleIdx="1" presStyleCnt="3">
        <dgm:presLayoutVars>
          <dgm:bulletEnabled val="1"/>
        </dgm:presLayoutVars>
      </dgm:prSet>
      <dgm:spPr/>
    </dgm:pt>
    <dgm:pt modelId="{DC96A396-6789-4C67-9196-B79D42C52ACF}" type="pres">
      <dgm:prSet presAssocID="{705486F7-2D93-4FAC-863D-DFB8AF74762C}" presName="sibTrans" presStyleCnt="0"/>
      <dgm:spPr/>
    </dgm:pt>
    <dgm:pt modelId="{7B06D455-2256-4722-A842-2AF2C0190438}" type="pres">
      <dgm:prSet presAssocID="{8142F51F-6D6A-4270-B8F8-BF43064C701B}" presName="node" presStyleLbl="node1" presStyleIdx="2" presStyleCnt="3">
        <dgm:presLayoutVars>
          <dgm:bulletEnabled val="1"/>
        </dgm:presLayoutVars>
      </dgm:prSet>
      <dgm:spPr/>
    </dgm:pt>
  </dgm:ptLst>
  <dgm:cxnLst>
    <dgm:cxn modelId="{DE45DE4B-76F6-40D8-B10E-73E6B6286957}" type="presOf" srcId="{8142F51F-6D6A-4270-B8F8-BF43064C701B}" destId="{7B06D455-2256-4722-A842-2AF2C0190438}" srcOrd="0" destOrd="0" presId="urn:microsoft.com/office/officeart/2005/8/layout/default#2"/>
    <dgm:cxn modelId="{3E87206D-3F59-461C-BC50-6D77053B703A}" type="presOf" srcId="{9E6603A1-B582-4E83-AB91-D831724B7625}" destId="{F2F0DB43-8959-4FB9-9528-6E847DB4BCD5}" srcOrd="0" destOrd="0" presId="urn:microsoft.com/office/officeart/2005/8/layout/default#2"/>
    <dgm:cxn modelId="{B87B6252-0531-4566-B2FB-5F8CD62C21E5}" srcId="{15A7264C-7186-4443-BB41-02E369ED2DBE}" destId="{8CFBCEFC-609F-4DC7-BDEC-4BCFA8FFBB70}" srcOrd="0" destOrd="0" parTransId="{C2E43548-2ED3-4012-B532-B7AC93DC8F16}" sibTransId="{1F34E15D-EA22-47B5-AB72-FF9F54D8572F}"/>
    <dgm:cxn modelId="{061A7198-A234-4099-8B4E-D509CBAA539C}" type="presOf" srcId="{8CFBCEFC-609F-4DC7-BDEC-4BCFA8FFBB70}" destId="{BD9EF304-EC54-4F40-9E49-CAA25F793060}" srcOrd="0" destOrd="0" presId="urn:microsoft.com/office/officeart/2005/8/layout/default#2"/>
    <dgm:cxn modelId="{A3762BA5-00B4-4216-8C7A-2601E2D2CFAC}" srcId="{15A7264C-7186-4443-BB41-02E369ED2DBE}" destId="{9E6603A1-B582-4E83-AB91-D831724B7625}" srcOrd="1" destOrd="0" parTransId="{F70FB337-18F5-4DA1-9A73-313F846F1DBE}" sibTransId="{705486F7-2D93-4FAC-863D-DFB8AF74762C}"/>
    <dgm:cxn modelId="{2021F7D2-96D7-479A-81D9-4B7FC2024B31}" type="presOf" srcId="{15A7264C-7186-4443-BB41-02E369ED2DBE}" destId="{C616D035-AF3D-4294-A41F-20DD12B12A33}" srcOrd="0" destOrd="0" presId="urn:microsoft.com/office/officeart/2005/8/layout/default#2"/>
    <dgm:cxn modelId="{0B6035ED-3541-470A-AEA8-B2599D7C048A}" srcId="{15A7264C-7186-4443-BB41-02E369ED2DBE}" destId="{8142F51F-6D6A-4270-B8F8-BF43064C701B}" srcOrd="2" destOrd="0" parTransId="{666EC66A-AECA-48F9-81A3-8C84CC85D2E8}" sibTransId="{519FF1DF-81AF-4DBF-AA27-C41601A7370C}"/>
    <dgm:cxn modelId="{9D1F45C6-AFDC-4AD5-8D54-7B92AFFAA078}" type="presParOf" srcId="{C616D035-AF3D-4294-A41F-20DD12B12A33}" destId="{BD9EF304-EC54-4F40-9E49-CAA25F793060}" srcOrd="0" destOrd="0" presId="urn:microsoft.com/office/officeart/2005/8/layout/default#2"/>
    <dgm:cxn modelId="{456C0A14-CBE9-40A6-9870-2290794F083D}" type="presParOf" srcId="{C616D035-AF3D-4294-A41F-20DD12B12A33}" destId="{00E36C97-0750-4722-AE67-588423420D66}" srcOrd="1" destOrd="0" presId="urn:microsoft.com/office/officeart/2005/8/layout/default#2"/>
    <dgm:cxn modelId="{8A3839F9-78EE-48DF-A9A3-F787B56A383D}" type="presParOf" srcId="{C616D035-AF3D-4294-A41F-20DD12B12A33}" destId="{F2F0DB43-8959-4FB9-9528-6E847DB4BCD5}" srcOrd="2" destOrd="0" presId="urn:microsoft.com/office/officeart/2005/8/layout/default#2"/>
    <dgm:cxn modelId="{3D028E3F-969C-4F03-B6BC-9F3BBAAFE236}" type="presParOf" srcId="{C616D035-AF3D-4294-A41F-20DD12B12A33}" destId="{DC96A396-6789-4C67-9196-B79D42C52ACF}" srcOrd="3" destOrd="0" presId="urn:microsoft.com/office/officeart/2005/8/layout/default#2"/>
    <dgm:cxn modelId="{BF521DAD-01FF-4D98-A3CC-6EC642E2D0A9}" type="presParOf" srcId="{C616D035-AF3D-4294-A41F-20DD12B12A33}" destId="{7B06D455-2256-4722-A842-2AF2C0190438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22029-0EFC-4068-81C0-5948A2FB1224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2363D4F-AB8C-420C-A152-6E0D87EB2ADA}">
      <dgm:prSet/>
      <dgm:spPr/>
      <dgm:t>
        <a:bodyPr/>
        <a:lstStyle/>
        <a:p>
          <a:r>
            <a:rPr lang="cs-CZ" dirty="0"/>
            <a:t>Využití pro spolupráci s nelékařskými a lékařskými pracovníky a odborníky z praxe (školení, workshopy…?)</a:t>
          </a:r>
          <a:endParaRPr lang="en-US" dirty="0"/>
        </a:p>
      </dgm:t>
    </dgm:pt>
    <dgm:pt modelId="{902E3AEA-46C4-4798-85A6-862215A7EC7D}" type="parTrans" cxnId="{C4647E36-6B3E-48F2-81D9-BE0C841C55E1}">
      <dgm:prSet/>
      <dgm:spPr/>
      <dgm:t>
        <a:bodyPr/>
        <a:lstStyle/>
        <a:p>
          <a:endParaRPr lang="en-US"/>
        </a:p>
      </dgm:t>
    </dgm:pt>
    <dgm:pt modelId="{9112A241-81D5-4617-AC75-AC647B4B1C25}" type="sibTrans" cxnId="{C4647E36-6B3E-48F2-81D9-BE0C841C55E1}">
      <dgm:prSet/>
      <dgm:spPr/>
      <dgm:t>
        <a:bodyPr/>
        <a:lstStyle/>
        <a:p>
          <a:endParaRPr lang="en-US"/>
        </a:p>
      </dgm:t>
    </dgm:pt>
    <dgm:pt modelId="{5321C5A7-6BA5-41B7-8724-92A9FA9C7A0B}">
      <dgm:prSet/>
      <dgm:spPr/>
      <dgm:t>
        <a:bodyPr/>
        <a:lstStyle/>
        <a:p>
          <a:r>
            <a:rPr lang="cs-CZ" dirty="0"/>
            <a:t>Výuka!!!</a:t>
          </a:r>
          <a:endParaRPr lang="en-US" dirty="0"/>
        </a:p>
      </dgm:t>
    </dgm:pt>
    <dgm:pt modelId="{0B8F41BD-5B7F-45F9-A05E-BA0BA875DEDD}" type="parTrans" cxnId="{3CC4B718-8E3E-4F15-BF0C-26BEDFC4F75B}">
      <dgm:prSet/>
      <dgm:spPr/>
      <dgm:t>
        <a:bodyPr/>
        <a:lstStyle/>
        <a:p>
          <a:endParaRPr lang="cs-CZ"/>
        </a:p>
      </dgm:t>
    </dgm:pt>
    <dgm:pt modelId="{9C9448B4-B696-4765-86D7-3916178E65F2}" type="sibTrans" cxnId="{3CC4B718-8E3E-4F15-BF0C-26BEDFC4F75B}">
      <dgm:prSet/>
      <dgm:spPr/>
      <dgm:t>
        <a:bodyPr/>
        <a:lstStyle/>
        <a:p>
          <a:endParaRPr lang="cs-CZ"/>
        </a:p>
      </dgm:t>
    </dgm:pt>
    <dgm:pt modelId="{02C35FB2-3207-49C4-BA80-1B5D676F7C9C}" type="pres">
      <dgm:prSet presAssocID="{4AD22029-0EFC-4068-81C0-5948A2FB1224}" presName="linear" presStyleCnt="0">
        <dgm:presLayoutVars>
          <dgm:animLvl val="lvl"/>
          <dgm:resizeHandles val="exact"/>
        </dgm:presLayoutVars>
      </dgm:prSet>
      <dgm:spPr/>
    </dgm:pt>
    <dgm:pt modelId="{7C943BE9-E47A-4A84-B514-D9770283C8A6}" type="pres">
      <dgm:prSet presAssocID="{5321C5A7-6BA5-41B7-8724-92A9FA9C7A0B}" presName="parentText" presStyleLbl="node1" presStyleIdx="0" presStyleCnt="2" custScaleY="30956">
        <dgm:presLayoutVars>
          <dgm:chMax val="0"/>
          <dgm:bulletEnabled val="1"/>
        </dgm:presLayoutVars>
      </dgm:prSet>
      <dgm:spPr/>
    </dgm:pt>
    <dgm:pt modelId="{2B8B1615-1C03-4C73-A7E0-323BDE55F370}" type="pres">
      <dgm:prSet presAssocID="{9C9448B4-B696-4765-86D7-3916178E65F2}" presName="spacer" presStyleCnt="0"/>
      <dgm:spPr/>
    </dgm:pt>
    <dgm:pt modelId="{1D91E58F-CB05-4EE1-A945-FF1F64A7269A}" type="pres">
      <dgm:prSet presAssocID="{72363D4F-AB8C-420C-A152-6E0D87EB2ADA}" presName="parentText" presStyleLbl="node1" presStyleIdx="1" presStyleCnt="2" custScaleY="51564">
        <dgm:presLayoutVars>
          <dgm:chMax val="0"/>
          <dgm:bulletEnabled val="1"/>
        </dgm:presLayoutVars>
      </dgm:prSet>
      <dgm:spPr/>
    </dgm:pt>
  </dgm:ptLst>
  <dgm:cxnLst>
    <dgm:cxn modelId="{3CC4B718-8E3E-4F15-BF0C-26BEDFC4F75B}" srcId="{4AD22029-0EFC-4068-81C0-5948A2FB1224}" destId="{5321C5A7-6BA5-41B7-8724-92A9FA9C7A0B}" srcOrd="0" destOrd="0" parTransId="{0B8F41BD-5B7F-45F9-A05E-BA0BA875DEDD}" sibTransId="{9C9448B4-B696-4765-86D7-3916178E65F2}"/>
    <dgm:cxn modelId="{C4647E36-6B3E-48F2-81D9-BE0C841C55E1}" srcId="{4AD22029-0EFC-4068-81C0-5948A2FB1224}" destId="{72363D4F-AB8C-420C-A152-6E0D87EB2ADA}" srcOrd="1" destOrd="0" parTransId="{902E3AEA-46C4-4798-85A6-862215A7EC7D}" sibTransId="{9112A241-81D5-4617-AC75-AC647B4B1C25}"/>
    <dgm:cxn modelId="{B3BC4B4A-16AE-4A80-823F-099363853F7A}" type="presOf" srcId="{4AD22029-0EFC-4068-81C0-5948A2FB1224}" destId="{02C35FB2-3207-49C4-BA80-1B5D676F7C9C}" srcOrd="0" destOrd="0" presId="urn:microsoft.com/office/officeart/2005/8/layout/vList2"/>
    <dgm:cxn modelId="{F06DB4BF-1FA1-46C1-81E4-63F065C95487}" type="presOf" srcId="{72363D4F-AB8C-420C-A152-6E0D87EB2ADA}" destId="{1D91E58F-CB05-4EE1-A945-FF1F64A7269A}" srcOrd="0" destOrd="0" presId="urn:microsoft.com/office/officeart/2005/8/layout/vList2"/>
    <dgm:cxn modelId="{29E4ABEF-371E-464A-B7D9-BBB519D7ED3F}" type="presOf" srcId="{5321C5A7-6BA5-41B7-8724-92A9FA9C7A0B}" destId="{7C943BE9-E47A-4A84-B514-D9770283C8A6}" srcOrd="0" destOrd="0" presId="urn:microsoft.com/office/officeart/2005/8/layout/vList2"/>
    <dgm:cxn modelId="{2DE77B77-D997-4EC4-ABE3-7BE5612FB15B}" type="presParOf" srcId="{02C35FB2-3207-49C4-BA80-1B5D676F7C9C}" destId="{7C943BE9-E47A-4A84-B514-D9770283C8A6}" srcOrd="0" destOrd="0" presId="urn:microsoft.com/office/officeart/2005/8/layout/vList2"/>
    <dgm:cxn modelId="{D3D9B044-1F28-4826-87F9-77B2EA192BF9}" type="presParOf" srcId="{02C35FB2-3207-49C4-BA80-1B5D676F7C9C}" destId="{2B8B1615-1C03-4C73-A7E0-323BDE55F370}" srcOrd="1" destOrd="0" presId="urn:microsoft.com/office/officeart/2005/8/layout/vList2"/>
    <dgm:cxn modelId="{7B236193-BACE-44B6-93BF-4443D03F15DC}" type="presParOf" srcId="{02C35FB2-3207-49C4-BA80-1B5D676F7C9C}" destId="{1D91E58F-CB05-4EE1-A945-FF1F64A7269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F2639-EDB8-455A-8F94-0F93F217DE4B}">
      <dsp:nvSpPr>
        <dsp:cNvPr id="0" name=""/>
        <dsp:cNvSpPr/>
      </dsp:nvSpPr>
      <dsp:spPr>
        <a:xfrm>
          <a:off x="573" y="515875"/>
          <a:ext cx="2236468" cy="1341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Gynekologická vyšetření  - využití modelů pro vaginální vyšetření</a:t>
          </a:r>
          <a:endParaRPr lang="en-US" sz="1300" kern="1200" dirty="0"/>
        </a:p>
      </dsp:txBody>
      <dsp:txXfrm>
        <a:off x="573" y="515875"/>
        <a:ext cx="2236468" cy="1341880"/>
      </dsp:txXfrm>
    </dsp:sp>
    <dsp:sp modelId="{13D9ED07-0FC9-46D3-B26C-2168EBF598E3}">
      <dsp:nvSpPr>
        <dsp:cNvPr id="0" name=""/>
        <dsp:cNvSpPr/>
      </dsp:nvSpPr>
      <dsp:spPr>
        <a:xfrm>
          <a:off x="2460688" y="515875"/>
          <a:ext cx="2236468" cy="13418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Péče o rodičku ve všech dobách porodních a vedení fyziologického porodu (porod u interaktivního modelu, využití porodnického lůžka, sledování děložní činnosti – CTG přístroj</a:t>
          </a:r>
          <a:endParaRPr lang="en-US" sz="1300" kern="1200"/>
        </a:p>
      </dsp:txBody>
      <dsp:txXfrm>
        <a:off x="2460688" y="515875"/>
        <a:ext cx="2236468" cy="1341880"/>
      </dsp:txXfrm>
    </dsp:sp>
    <dsp:sp modelId="{EF9C03FC-37E8-41CC-BF42-203FC1794732}">
      <dsp:nvSpPr>
        <dsp:cNvPr id="0" name=""/>
        <dsp:cNvSpPr/>
      </dsp:nvSpPr>
      <dsp:spPr>
        <a:xfrm>
          <a:off x="573" y="2081403"/>
          <a:ext cx="2236468" cy="1341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Řešení nastalých komplikací - porod pomocí vakuumextraktoru,  poporodní krvácení</a:t>
          </a:r>
          <a:endParaRPr lang="en-US" sz="1300" kern="1200"/>
        </a:p>
      </dsp:txBody>
      <dsp:txXfrm>
        <a:off x="573" y="2081403"/>
        <a:ext cx="2236468" cy="1341880"/>
      </dsp:txXfrm>
    </dsp:sp>
    <dsp:sp modelId="{851B15AB-E31B-443A-956E-2FB18D40F515}">
      <dsp:nvSpPr>
        <dsp:cNvPr id="0" name=""/>
        <dsp:cNvSpPr/>
      </dsp:nvSpPr>
      <dsp:spPr>
        <a:xfrm>
          <a:off x="2460688" y="2081403"/>
          <a:ext cx="2236468" cy="1341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Ošetření a péče o novorozence bezprostředně po porodu, hodnocení Apgar skóre, zajištění tepelného komfortu, péče o pupeční pahýl </a:t>
          </a:r>
          <a:endParaRPr lang="en-US" sz="1300" kern="1200"/>
        </a:p>
      </dsp:txBody>
      <dsp:txXfrm>
        <a:off x="2460688" y="2081403"/>
        <a:ext cx="2236468" cy="1341880"/>
      </dsp:txXfrm>
    </dsp:sp>
    <dsp:sp modelId="{E4C58699-A60F-4C50-AC9C-354F012EAE22}">
      <dsp:nvSpPr>
        <dsp:cNvPr id="0" name=""/>
        <dsp:cNvSpPr/>
      </dsp:nvSpPr>
      <dsp:spPr>
        <a:xfrm>
          <a:off x="1230630" y="3646931"/>
          <a:ext cx="2236468" cy="1341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Řešení krizových situací po porodu, nácvik resuscitace novorozence, intubace novorozence, monitoring novorozence </a:t>
          </a:r>
          <a:endParaRPr lang="en-US" sz="1300" kern="1200"/>
        </a:p>
      </dsp:txBody>
      <dsp:txXfrm>
        <a:off x="1230630" y="3646931"/>
        <a:ext cx="2236468" cy="1341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AEB53-A9C3-4F3E-9A1C-017D4A5C2699}">
      <dsp:nvSpPr>
        <dsp:cNvPr id="0" name=""/>
        <dsp:cNvSpPr/>
      </dsp:nvSpPr>
      <dsp:spPr>
        <a:xfrm>
          <a:off x="0" y="109887"/>
          <a:ext cx="4697730" cy="1288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Reálný nácvik a získání dovedností u jednotlivých postupů a asistencí u výkonů (asistence u intubace, </a:t>
          </a:r>
          <a:r>
            <a:rPr lang="cs-CZ" sz="1500" kern="1200" dirty="0" err="1"/>
            <a:t>i.v</a:t>
          </a:r>
          <a:r>
            <a:rPr lang="cs-CZ" sz="1500" kern="1200" dirty="0"/>
            <a:t>. </a:t>
          </a:r>
          <a:r>
            <a:rPr lang="cs-CZ" sz="1500" kern="1200" dirty="0" err="1"/>
            <a:t>kanylace</a:t>
          </a:r>
          <a:r>
            <a:rPr lang="cs-CZ" sz="1500" kern="1200" dirty="0"/>
            <a:t>, zavedení NGS…)</a:t>
          </a:r>
          <a:endParaRPr lang="en-US" sz="1500" kern="1200" dirty="0"/>
        </a:p>
      </dsp:txBody>
      <dsp:txXfrm>
        <a:off x="62915" y="172802"/>
        <a:ext cx="4571900" cy="1162998"/>
      </dsp:txXfrm>
    </dsp:sp>
    <dsp:sp modelId="{B449CF47-F99D-4D06-B7B8-D26FFFB7D997}">
      <dsp:nvSpPr>
        <dsp:cNvPr id="0" name=""/>
        <dsp:cNvSpPr/>
      </dsp:nvSpPr>
      <dsp:spPr>
        <a:xfrm>
          <a:off x="0" y="1441915"/>
          <a:ext cx="4697730" cy="1288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Reálný nácvik přednastavených nebo manuálně zadávaných simulačních scénářů – postup komplexní péče např. u fyziologického porodu</a:t>
          </a:r>
          <a:endParaRPr lang="en-US" sz="1500" kern="1200" dirty="0"/>
        </a:p>
      </dsp:txBody>
      <dsp:txXfrm>
        <a:off x="62915" y="1504830"/>
        <a:ext cx="4571900" cy="1162998"/>
      </dsp:txXfrm>
    </dsp:sp>
    <dsp:sp modelId="{6D9BC064-397C-49B0-8FF9-CDD8FB29B2E8}">
      <dsp:nvSpPr>
        <dsp:cNvPr id="0" name=""/>
        <dsp:cNvSpPr/>
      </dsp:nvSpPr>
      <dsp:spPr>
        <a:xfrm>
          <a:off x="0" y="2773943"/>
          <a:ext cx="4697730" cy="1288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 průběhu simulace  jsou zaznamenané zvolené postupy a dovednosti studentů v rámci daného scénáře – hypotonie dělohy – správný  X nesprávný  postup - následný průběh simulace – zhoršení stavu pacientky…atd.</a:t>
          </a:r>
          <a:endParaRPr lang="en-US" sz="1500" kern="1200" dirty="0"/>
        </a:p>
      </dsp:txBody>
      <dsp:txXfrm>
        <a:off x="62915" y="2836858"/>
        <a:ext cx="4571900" cy="1162998"/>
      </dsp:txXfrm>
    </dsp:sp>
    <dsp:sp modelId="{E0F207CD-B86E-4D32-8845-D145E9FDE52A}">
      <dsp:nvSpPr>
        <dsp:cNvPr id="0" name=""/>
        <dsp:cNvSpPr/>
      </dsp:nvSpPr>
      <dsp:spPr>
        <a:xfrm>
          <a:off x="0" y="4105972"/>
          <a:ext cx="4697730" cy="1288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Debriefing</a:t>
          </a:r>
          <a:r>
            <a:rPr lang="cs-CZ" sz="1500" kern="1200" dirty="0"/>
            <a:t> - přesně v minutách lze zpětně zhodnotit  zvolené postupy – projít si kroky, které student zvládl ve správném X nesprávném algoritmu, vysvětlení – proč se stav pacienta zlepšoval X zhoršoval</a:t>
          </a:r>
          <a:endParaRPr lang="en-US" sz="1500" kern="1200" dirty="0"/>
        </a:p>
      </dsp:txBody>
      <dsp:txXfrm>
        <a:off x="62915" y="4168887"/>
        <a:ext cx="4571900" cy="1162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EF304-EC54-4F40-9E49-CAA25F793060}">
      <dsp:nvSpPr>
        <dsp:cNvPr id="0" name=""/>
        <dsp:cNvSpPr/>
      </dsp:nvSpPr>
      <dsp:spPr>
        <a:xfrm>
          <a:off x="919556" y="3565"/>
          <a:ext cx="2133993" cy="12803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Vnitřní a vnější anatomie je realistická kopie předčasně narozeného dítěte. </a:t>
          </a:r>
          <a:endParaRPr lang="en-US" sz="1200" kern="1200"/>
        </a:p>
      </dsp:txBody>
      <dsp:txXfrm>
        <a:off x="919556" y="3565"/>
        <a:ext cx="2133993" cy="1280395"/>
      </dsp:txXfrm>
    </dsp:sp>
    <dsp:sp modelId="{F2F0DB43-8959-4FB9-9528-6E847DB4BCD5}">
      <dsp:nvSpPr>
        <dsp:cNvPr id="0" name=""/>
        <dsp:cNvSpPr/>
      </dsp:nvSpPr>
      <dsp:spPr>
        <a:xfrm>
          <a:off x="919556" y="1497361"/>
          <a:ext cx="2133993" cy="12803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Vysoce realistické horní cesty dýchací umožňují provádět realistický nácvik, za účelem poskytování péče o předčasně narozené děti ve všech možných oblastech specializace. </a:t>
          </a:r>
          <a:endParaRPr lang="en-US" sz="1200" kern="1200"/>
        </a:p>
      </dsp:txBody>
      <dsp:txXfrm>
        <a:off x="919556" y="1497361"/>
        <a:ext cx="2133993" cy="1280395"/>
      </dsp:txXfrm>
    </dsp:sp>
    <dsp:sp modelId="{7B06D455-2256-4722-A842-2AF2C0190438}">
      <dsp:nvSpPr>
        <dsp:cNvPr id="0" name=""/>
        <dsp:cNvSpPr/>
      </dsp:nvSpPr>
      <dsp:spPr>
        <a:xfrm>
          <a:off x="919556" y="2991156"/>
          <a:ext cx="2133993" cy="12803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S velikostí 35 cm a hmotností 1000 g je přesným představením dítěte narozeného předčasně v 27. týdnu těhotenství</a:t>
          </a:r>
        </a:p>
      </dsp:txBody>
      <dsp:txXfrm>
        <a:off x="919556" y="2991156"/>
        <a:ext cx="2133993" cy="1280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43BE9-E47A-4A84-B514-D9770283C8A6}">
      <dsp:nvSpPr>
        <dsp:cNvPr id="0" name=""/>
        <dsp:cNvSpPr/>
      </dsp:nvSpPr>
      <dsp:spPr>
        <a:xfrm>
          <a:off x="0" y="348414"/>
          <a:ext cx="3943350" cy="1716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Výuka!!!</a:t>
          </a:r>
          <a:endParaRPr lang="en-US" sz="2800" kern="1200" dirty="0"/>
        </a:p>
      </dsp:txBody>
      <dsp:txXfrm>
        <a:off x="83771" y="432185"/>
        <a:ext cx="3775808" cy="1548514"/>
      </dsp:txXfrm>
    </dsp:sp>
    <dsp:sp modelId="{1D91E58F-CB05-4EE1-A945-FF1F64A7269A}">
      <dsp:nvSpPr>
        <dsp:cNvPr id="0" name=""/>
        <dsp:cNvSpPr/>
      </dsp:nvSpPr>
      <dsp:spPr>
        <a:xfrm>
          <a:off x="0" y="2188310"/>
          <a:ext cx="3943350" cy="28584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Využití pro spolupráci s nelékařskými a lékařskými pracovníky a odborníky z praxe (školení, workshopy…?)</a:t>
          </a:r>
          <a:endParaRPr lang="en-US" sz="2800" kern="1200" dirty="0"/>
        </a:p>
      </dsp:txBody>
      <dsp:txXfrm>
        <a:off x="139539" y="2327849"/>
        <a:ext cx="3664272" cy="2579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13DE7-511E-4DDF-BB87-BD2A2F35132A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5E42-CEE9-458F-AAB5-01A9E23779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48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H6gEmk-Y3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OAHWx_lSY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bGySrnJBs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-pc_Iyr9d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ppyPS7_0D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2-5GS8Upt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CG62JJDOO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980729"/>
            <a:ext cx="8136904" cy="2232248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Výuka porodních asistentek </a:t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na porodnických modelech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224136"/>
          </a:xfrm>
        </p:spPr>
        <p:txBody>
          <a:bodyPr>
            <a:normAutofit/>
          </a:bodyPr>
          <a:lstStyle/>
          <a:p>
            <a:r>
              <a:rPr lang="cs-CZ" sz="2000" dirty="0"/>
              <a:t>Vlasta Dvořáková, Marie Dočekalová, Simona Hájková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C95CCB-6256-28C6-3B7F-B13ECE19B9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2440" y="5762450"/>
            <a:ext cx="1079086" cy="725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>
                <a:solidFill>
                  <a:srgbClr val="C00000"/>
                </a:solidFill>
                <a:cs typeface="Calibri"/>
              </a:rPr>
              <a:t>Fyziologický novorozenec – </a:t>
            </a:r>
            <a:r>
              <a:rPr lang="cs-CZ" sz="3600" err="1">
                <a:solidFill>
                  <a:srgbClr val="C00000"/>
                </a:solidFill>
                <a:cs typeface="Calibri"/>
              </a:rPr>
              <a:t>Apgar</a:t>
            </a:r>
            <a:r>
              <a:rPr lang="cs-CZ" sz="3600">
                <a:solidFill>
                  <a:srgbClr val="C00000"/>
                </a:solidFill>
                <a:cs typeface="Calibri"/>
              </a:rPr>
              <a:t> 10-10-10</a:t>
            </a:r>
            <a:endParaRPr lang="cs-CZ" sz="3600">
              <a:solidFill>
                <a:srgbClr val="C0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7B190D-127C-E42F-7CFB-3F5B190A7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3257550"/>
            <a:ext cx="6915150" cy="79057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video - Fyziologický novorozenec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>
                <a:solidFill>
                  <a:srgbClr val="C00000"/>
                </a:solidFill>
              </a:rPr>
              <a:t>Dyspnoe – </a:t>
            </a:r>
            <a:r>
              <a:rPr lang="cs-CZ" err="1">
                <a:solidFill>
                  <a:srgbClr val="C00000"/>
                </a:solidFill>
              </a:rPr>
              <a:t>Apgar</a:t>
            </a:r>
            <a:r>
              <a:rPr lang="cs-CZ">
                <a:solidFill>
                  <a:srgbClr val="C00000"/>
                </a:solidFill>
              </a:rPr>
              <a:t> 6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85608B-A056-B8A2-8872-8B6F7564E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050" y="2886076"/>
            <a:ext cx="4991100" cy="76200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Video -  Dyspnoe - </a:t>
            </a:r>
            <a:r>
              <a:rPr lang="cs-CZ" dirty="0" err="1">
                <a:hlinkClick r:id="rId2"/>
              </a:rPr>
              <a:t>Apgar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rázek 18" descr="Obsah obrázku Lékařské vybavení, interiér, lékařský, zdravotní péče&#10;&#10;Popis se vygeneroval automaticky.">
            <a:extLst>
              <a:ext uri="{FF2B5EF4-FFF2-40B4-BE49-F238E27FC236}">
                <a16:creationId xmlns:a16="http://schemas.microsoft.com/office/drawing/2014/main" id="{E460D86D-13CF-0F87-32DB-09F30FBF2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8900" r="32191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33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5BA43AD-C88E-4A33-CBBF-21587C6D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>
                <a:solidFill>
                  <a:srgbClr val="C00000"/>
                </a:solidFill>
              </a:rPr>
              <a:t>Paul…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C0B2DE3-6D87-8D95-F9E4-AB9BC6421066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cs-CZ" sz="2800"/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4D0A90AF-DC3D-6788-7EF6-FC42E8596B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0293997"/>
              </p:ext>
            </p:extLst>
          </p:nvPr>
        </p:nvGraphicFramePr>
        <p:xfrm>
          <a:off x="5513009" y="1849653"/>
          <a:ext cx="3973107" cy="427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858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7DC30-329F-67CF-5F34-C2F95F65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C00000"/>
                </a:solidFill>
              </a:rPr>
              <a:t>Pacientský monitor / tablet lektora</a:t>
            </a:r>
          </a:p>
        </p:txBody>
      </p:sp>
      <p:pic>
        <p:nvPicPr>
          <p:cNvPr id="5" name="Zástupný obsah 4" descr="Obsah obrázku text, počítač, computer, elektronika&#10;&#10;Popis byl vytvořen automaticky">
            <a:extLst>
              <a:ext uri="{FF2B5EF4-FFF2-40B4-BE49-F238E27FC236}">
                <a16:creationId xmlns:a16="http://schemas.microsoft.com/office/drawing/2014/main" id="{BEEED037-2275-EAD1-402F-55AD3C525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4491" r="13250" b="29222"/>
          <a:stretch/>
        </p:blipFill>
        <p:spPr>
          <a:xfrm>
            <a:off x="241945" y="1806222"/>
            <a:ext cx="8791464" cy="3172178"/>
          </a:xfrm>
        </p:spPr>
      </p:pic>
    </p:spTree>
    <p:extLst>
      <p:ext uri="{BB962C8B-B14F-4D97-AF65-F5344CB8AC3E}">
        <p14:creationId xmlns:p14="http://schemas.microsoft.com/office/powerpoint/2010/main" val="1152474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Paul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2200" dirty="0">
                <a:solidFill>
                  <a:srgbClr val="C00000"/>
                </a:solidFill>
              </a:rPr>
              <a:t>SCÉNÁŘ 1 - dobrá poporodní adaptace   AS - 8 /9 /10</a:t>
            </a:r>
          </a:p>
        </p:txBody>
      </p:sp>
      <p:pic>
        <p:nvPicPr>
          <p:cNvPr id="7" name="Zástupný obsah 6" descr="Obsah obrázku interiér, ubrus, ručník, deka&#10;&#10;Popis byl vytvořen automaticky">
            <a:extLst>
              <a:ext uri="{FF2B5EF4-FFF2-40B4-BE49-F238E27FC236}">
                <a16:creationId xmlns:a16="http://schemas.microsoft.com/office/drawing/2014/main" id="{BE6535E2-9947-B22C-F077-005DDFA47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1" t="4980" r="24752" b="-4980"/>
          <a:stretch/>
        </p:blipFill>
        <p:spPr>
          <a:xfrm>
            <a:off x="1043608" y="1772816"/>
            <a:ext cx="6419056" cy="380207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C8B73-C61C-C92A-F3AD-88DD4F8C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>
                <a:solidFill>
                  <a:srgbClr val="C00000"/>
                </a:solidFill>
              </a:rPr>
              <a:t>SCÉNÁŘ 2 - Ztížené dýchání, cyanóza, saturace 64% 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23CC1B-9CC1-53DF-7799-37A5EA54A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2409826"/>
            <a:ext cx="6315075" cy="76200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Video -   Ztížené dýchání, cyanóza, 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91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EE708-C2CF-F8AB-9E20-919B5C3C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solidFill>
                  <a:srgbClr val="C00000"/>
                </a:solidFill>
              </a:rPr>
              <a:t> Endotracheální intubace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227C50-8A99-BE0A-EFB2-BB38B9EE8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025" y="2771775"/>
            <a:ext cx="5829300" cy="77152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Video – endotracheální intubace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79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8300"/>
            <a:ext cx="914483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5823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3B1C39A-03D2-F2D0-6926-32EB12858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133" t="121" r="31547"/>
          <a:stretch/>
        </p:blipFill>
        <p:spPr>
          <a:xfrm>
            <a:off x="495300" y="267277"/>
            <a:ext cx="7658940" cy="65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B2837-1F69-52A9-615E-6EDEAC20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Simulátor porodu Lucina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5B8E41D-C4BF-4DA7-349E-F6AE400F5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2144"/>
            <a:ext cx="8229600" cy="3802075"/>
          </a:xfrm>
        </p:spPr>
      </p:pic>
    </p:spTree>
    <p:extLst>
      <p:ext uri="{BB962C8B-B14F-4D97-AF65-F5344CB8AC3E}">
        <p14:creationId xmlns:p14="http://schemas.microsoft.com/office/powerpoint/2010/main" val="264441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A805A-4353-92B4-FF45-7CDCAE01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Lucina – specifikace: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46198-F6EB-3BF2-177C-FFAAA34E5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Bezdrátová celotělová figurína</a:t>
            </a:r>
          </a:p>
          <a:p>
            <a:r>
              <a:rPr lang="cs-CZ" dirty="0"/>
              <a:t>Figurína: 175 cm/50 kg, 4 hodiny provozu</a:t>
            </a:r>
          </a:p>
          <a:p>
            <a:r>
              <a:rPr lang="cs-CZ" dirty="0"/>
              <a:t>Plod: 48 cm/2,5 kg, 7 hodin provozu</a:t>
            </a:r>
          </a:p>
          <a:p>
            <a:r>
              <a:rPr lang="cs-CZ" dirty="0"/>
              <a:t>Tablet pro instruktora</a:t>
            </a:r>
          </a:p>
          <a:p>
            <a:r>
              <a:rPr lang="cs-CZ" dirty="0"/>
              <a:t>Pacientský monitor (EKG, NIBP, SpO2, TT, CTG)</a:t>
            </a:r>
          </a:p>
          <a:p>
            <a:r>
              <a:rPr lang="cs-CZ" dirty="0"/>
              <a:t>Simulátor autonomně reaguje na veškeré zásahy fyziologickými reakcemi</a:t>
            </a:r>
          </a:p>
          <a:p>
            <a:r>
              <a:rPr lang="cs-CZ" dirty="0"/>
              <a:t>Plně funkční v poloze na zádech i na všech čtyřech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4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96964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C00000"/>
                </a:solidFill>
              </a:rPr>
              <a:t>Simulační centrum VŠPJ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Vzhledem k zvyšujícím se požadavkům na kvalitu výuky došlo na VŠPJ k vybudování zcela nových simulačních odborných učeben </a:t>
            </a:r>
            <a:r>
              <a:rPr lang="cs-CZ" b="1" dirty="0">
                <a:solidFill>
                  <a:srgbClr val="C00000"/>
                </a:solidFill>
              </a:rPr>
              <a:t>jednotky intenzivní péče </a:t>
            </a:r>
            <a:r>
              <a:rPr lang="cs-CZ" dirty="0">
                <a:solidFill>
                  <a:srgbClr val="C00000"/>
                </a:solidFill>
              </a:rPr>
              <a:t>a </a:t>
            </a:r>
            <a:r>
              <a:rPr lang="cs-CZ" b="1" dirty="0">
                <a:solidFill>
                  <a:srgbClr val="C00000"/>
                </a:solidFill>
              </a:rPr>
              <a:t>porodního sálu</a:t>
            </a:r>
          </a:p>
          <a:p>
            <a:r>
              <a:rPr lang="cs-CZ" dirty="0"/>
              <a:t>Financování – Národní plán obnovy</a:t>
            </a:r>
          </a:p>
          <a:p>
            <a:r>
              <a:rPr lang="cs-CZ" dirty="0"/>
              <a:t> Studující si zde mohou vyzkoušet </a:t>
            </a:r>
            <a:r>
              <a:rPr lang="cs-CZ" b="1" dirty="0">
                <a:solidFill>
                  <a:srgbClr val="C00000"/>
                </a:solidFill>
              </a:rPr>
              <a:t>reálné postupy na reálných přístrojích</a:t>
            </a:r>
            <a:endParaRPr lang="cs-CZ" b="1" dirty="0">
              <a:solidFill>
                <a:srgbClr val="C00000"/>
              </a:solidFill>
              <a:ea typeface="Calibri"/>
              <a:cs typeface="Calibri"/>
            </a:endParaRP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6E2C8-35C0-D8D1-6EFB-050A6F1E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Možnosti simulátoru: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E9440-BCCA-A721-FA68-95F4D369F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 netěhotné pacientky pro nácvik naléhavých situací (KPR, CMP, </a:t>
            </a:r>
            <a:r>
              <a:rPr lang="cs-CZ" dirty="0" err="1"/>
              <a:t>hypovolemický</a:t>
            </a:r>
            <a:r>
              <a:rPr lang="cs-CZ" dirty="0"/>
              <a:t> šok, dušnost…)</a:t>
            </a:r>
          </a:p>
          <a:p>
            <a:r>
              <a:rPr lang="cs-CZ" dirty="0"/>
              <a:t>Nácvik předporodního vyšetření</a:t>
            </a:r>
          </a:p>
          <a:p>
            <a:r>
              <a:rPr lang="cs-CZ" dirty="0"/>
              <a:t>Nácvik porodu</a:t>
            </a:r>
          </a:p>
          <a:p>
            <a:r>
              <a:rPr lang="cs-CZ" dirty="0"/>
              <a:t>Nácvik řešení dystokie ramének</a:t>
            </a:r>
          </a:p>
          <a:p>
            <a:r>
              <a:rPr lang="cs-CZ" dirty="0"/>
              <a:t>Nácvik poporodní péče/poporodního krvácení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4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6049A-ABE4-B2F4-24C0-C89F7D35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Univerzální funkce simulátoru: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818284-537B-2A12-87B6-9FBF316EC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Neurologický systém:</a:t>
            </a:r>
          </a:p>
          <a:p>
            <a:pPr lvl="1"/>
            <a:r>
              <a:rPr lang="cs-CZ" dirty="0"/>
              <a:t>Reakce očí (mrkání, barva bělma…)</a:t>
            </a:r>
          </a:p>
          <a:p>
            <a:pPr lvl="1"/>
            <a:r>
              <a:rPr lang="cs-CZ" dirty="0"/>
              <a:t>Simulace záchvatu rytmickými pohyby paží a mrkáním</a:t>
            </a:r>
          </a:p>
          <a:p>
            <a:pPr lvl="1"/>
            <a:r>
              <a:rPr lang="cs-CZ" dirty="0"/>
              <a:t>Nastavení a zobrazení hodnot intrakraniálního tlaku</a:t>
            </a:r>
          </a:p>
          <a:p>
            <a:r>
              <a:rPr lang="cs-CZ" dirty="0"/>
              <a:t>Respirační systém:</a:t>
            </a:r>
          </a:p>
          <a:p>
            <a:pPr lvl="1"/>
            <a:r>
              <a:rPr lang="cs-CZ" dirty="0"/>
              <a:t>Endotracheální kanyly/tracheostomické kanyly</a:t>
            </a:r>
          </a:p>
          <a:p>
            <a:pPr lvl="1"/>
            <a:r>
              <a:rPr lang="cs-CZ" dirty="0"/>
              <a:t>Normální a abnormální poslechové fenomény</a:t>
            </a:r>
          </a:p>
          <a:p>
            <a:pPr lvl="1"/>
            <a:r>
              <a:rPr lang="cs-CZ" dirty="0"/>
              <a:t>Simulace pneumotoraxu</a:t>
            </a:r>
          </a:p>
          <a:p>
            <a:r>
              <a:rPr lang="cs-CZ" dirty="0"/>
              <a:t>Kardiovaskulární systém:</a:t>
            </a:r>
          </a:p>
          <a:p>
            <a:pPr lvl="1"/>
            <a:r>
              <a:rPr lang="cs-CZ" dirty="0"/>
              <a:t>3 nebo 4 svodové EKG, monitorace TK</a:t>
            </a:r>
          </a:p>
          <a:p>
            <a:pPr lvl="1"/>
            <a:r>
              <a:rPr lang="cs-CZ" dirty="0"/>
              <a:t>Simulátor generuje srdeční ozvy včetně patologií</a:t>
            </a:r>
          </a:p>
          <a:p>
            <a:pPr lvl="1"/>
            <a:r>
              <a:rPr lang="cs-CZ" dirty="0"/>
              <a:t>KPR včetně defibrilace (realistická analýza stlačování hrudníku)</a:t>
            </a:r>
          </a:p>
          <a:p>
            <a:r>
              <a:rPr lang="cs-CZ" dirty="0"/>
              <a:t>Další funkce:</a:t>
            </a:r>
          </a:p>
          <a:p>
            <a:pPr lvl="1"/>
            <a:r>
              <a:rPr lang="cs-CZ" dirty="0"/>
              <a:t>Katetrizace MM, </a:t>
            </a:r>
            <a:r>
              <a:rPr lang="cs-CZ" dirty="0" err="1"/>
              <a:t>i.v</a:t>
            </a:r>
            <a:r>
              <a:rPr lang="cs-CZ" dirty="0"/>
              <a:t>. přístupy na HKK (</a:t>
            </a:r>
            <a:r>
              <a:rPr lang="cs-CZ" dirty="0" err="1"/>
              <a:t>předprogramované</a:t>
            </a:r>
            <a:r>
              <a:rPr lang="cs-CZ" dirty="0"/>
              <a:t> podávání více než 50 </a:t>
            </a:r>
            <a:r>
              <a:rPr lang="cs-CZ" dirty="0" err="1"/>
              <a:t>i.v.léků</a:t>
            </a:r>
            <a:r>
              <a:rPr lang="cs-CZ" dirty="0"/>
              <a:t>), epidurální přístup</a:t>
            </a:r>
          </a:p>
        </p:txBody>
      </p:sp>
    </p:spTree>
    <p:extLst>
      <p:ext uri="{BB962C8B-B14F-4D97-AF65-F5344CB8AC3E}">
        <p14:creationId xmlns:p14="http://schemas.microsoft.com/office/powerpoint/2010/main" val="252245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7F2FC-A8AB-CB60-B937-8A4A8FF3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Pomůcky pro výuku vyšetření porodních cest/raný porod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67C0D6-97A7-219E-A94C-5E01A4DEF8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59" y="2229545"/>
            <a:ext cx="4629521" cy="3471343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502833-CE2F-3FDB-18D6-AB6299EDF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378" y="1653822"/>
            <a:ext cx="4038600" cy="5040489"/>
          </a:xfrm>
        </p:spPr>
        <p:txBody>
          <a:bodyPr>
            <a:normAutofit/>
          </a:bodyPr>
          <a:lstStyle/>
          <a:p>
            <a:r>
              <a:rPr lang="cs-CZ" dirty="0"/>
              <a:t>Realistické porodní cesty</a:t>
            </a:r>
          </a:p>
          <a:p>
            <a:r>
              <a:rPr lang="cs-CZ" dirty="0"/>
              <a:t>Vaginální vyšetření – různá stadia dilatace</a:t>
            </a:r>
          </a:p>
          <a:p>
            <a:r>
              <a:rPr lang="cs-CZ" dirty="0"/>
              <a:t>Leopoldovy hmaty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20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FD060-70A4-A7BC-497A-4F28F745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Pomůcky pro simulaci porodu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5AC7F8-84DA-8A12-C0DE-88CDBCC82E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58" y="1806222"/>
            <a:ext cx="4762542" cy="3571086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5E0428-3B47-88AD-C631-D0E2C24EF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644" y="131797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Porod záhlavím i KP</a:t>
            </a:r>
          </a:p>
          <a:p>
            <a:r>
              <a:rPr lang="cs-CZ" dirty="0"/>
              <a:t>Postupný sestup plodu i rotace</a:t>
            </a:r>
          </a:p>
          <a:p>
            <a:r>
              <a:rPr lang="cs-CZ" dirty="0"/>
              <a:t>Možnost volby porodních pozic</a:t>
            </a:r>
          </a:p>
          <a:p>
            <a:r>
              <a:rPr lang="cs-CZ" dirty="0"/>
              <a:t>Ovládání délky a četnosti kontrakcí</a:t>
            </a:r>
          </a:p>
          <a:p>
            <a:r>
              <a:rPr lang="cs-CZ" dirty="0"/>
              <a:t>Možnost použití kleští i VEX</a:t>
            </a:r>
          </a:p>
          <a:p>
            <a:r>
              <a:rPr lang="cs-CZ" dirty="0"/>
              <a:t>Nácvik epiziotomie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00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9635B-C5C7-7CF0-21D0-93C699146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Pomůcky pro simulaci poporodního krvácení/hypotonie dělohy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B73B1D-CFF6-E7CB-ED82-3BF85E8180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4873"/>
            <a:ext cx="4038600" cy="3028254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884E4C-3338-9102-6C16-33DC8F19F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297" y="1685041"/>
            <a:ext cx="4038600" cy="4525963"/>
          </a:xfrm>
        </p:spPr>
        <p:txBody>
          <a:bodyPr/>
          <a:lstStyle/>
          <a:p>
            <a:r>
              <a:rPr lang="cs-CZ" dirty="0"/>
              <a:t>Kontrahovaná/hypotonická/atonická děloha</a:t>
            </a:r>
          </a:p>
          <a:p>
            <a:r>
              <a:rPr lang="cs-CZ" dirty="0"/>
              <a:t>Různá intenzita poporodního krvácení</a:t>
            </a:r>
          </a:p>
          <a:p>
            <a:r>
              <a:rPr lang="cs-CZ" dirty="0"/>
              <a:t>Komprese a děložní masáž </a:t>
            </a:r>
          </a:p>
          <a:p>
            <a:r>
              <a:rPr lang="cs-CZ" dirty="0"/>
              <a:t>Poporodní inverze dělohy</a:t>
            </a:r>
          </a:p>
        </p:txBody>
      </p:sp>
    </p:spTree>
    <p:extLst>
      <p:ext uri="{BB962C8B-B14F-4D97-AF65-F5344CB8AC3E}">
        <p14:creationId xmlns:p14="http://schemas.microsoft.com/office/powerpoint/2010/main" val="409370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4084C-BFD2-AFC5-6A71-A08AB2A7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15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Výběr scénáře simulace porodu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D8407636-E2E9-3E84-01D8-F74D3EF30F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0149"/>
            <a:ext cx="4552678" cy="2783440"/>
          </a:xfrm>
        </p:spPr>
      </p:pic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E5788E4B-F462-47FA-9AC7-9C0D5F412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417638"/>
            <a:ext cx="4038600" cy="516572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Normální porod</a:t>
            </a:r>
          </a:p>
          <a:p>
            <a:r>
              <a:rPr lang="cs-CZ" dirty="0"/>
              <a:t>Instrumentální porod</a:t>
            </a:r>
          </a:p>
          <a:p>
            <a:r>
              <a:rPr lang="cs-CZ" dirty="0"/>
              <a:t>Porod koncem pánevním</a:t>
            </a:r>
          </a:p>
          <a:p>
            <a:r>
              <a:rPr lang="cs-CZ" dirty="0"/>
              <a:t>Dystokie ramének</a:t>
            </a:r>
          </a:p>
          <a:p>
            <a:r>
              <a:rPr lang="cs-CZ" dirty="0"/>
              <a:t>Prolaps pupečníku</a:t>
            </a:r>
          </a:p>
          <a:p>
            <a:r>
              <a:rPr lang="cs-CZ" dirty="0"/>
              <a:t>Eklampsie</a:t>
            </a:r>
          </a:p>
          <a:p>
            <a:r>
              <a:rPr lang="cs-CZ" dirty="0"/>
              <a:t>Tachykardie plodu spojená s horečkou rodičky</a:t>
            </a:r>
          </a:p>
          <a:p>
            <a:r>
              <a:rPr lang="cs-CZ" dirty="0"/>
              <a:t>Útlum CNS plodu v souvislosti s podáním opiátů rodičce</a:t>
            </a:r>
          </a:p>
          <a:p>
            <a:r>
              <a:rPr lang="cs-CZ" dirty="0" err="1"/>
              <a:t>Kardiopulm</a:t>
            </a:r>
            <a:r>
              <a:rPr lang="cs-CZ" dirty="0"/>
              <a:t>. zástava rodičky</a:t>
            </a:r>
          </a:p>
          <a:p>
            <a:r>
              <a:rPr lang="cs-CZ" dirty="0"/>
              <a:t>Atonie dělohy po porodu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F8CACD-B09B-EA70-4554-05F5F65DB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23588"/>
            <a:ext cx="4552679" cy="31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5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18706"/>
            <a:ext cx="8229600" cy="59893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Model Lucina- simulace fyziologického porodu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08B524-0E94-57FD-F1D5-D3A62FF0F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324226"/>
            <a:ext cx="6867525" cy="70485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Video – simulace fyziologického porodu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D1988-0368-5DBC-A581-FEF60C03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Simulace porodu koncem pánevním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59CC85-B4D9-4780-987B-F9BAFA9B6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7" y="3076575"/>
            <a:ext cx="7400925" cy="84772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Video - simulace porodu koncem pánevním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35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93ECA-9B70-7491-4311-75656EEB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Simulace dystokie ramének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2C1651-1849-381E-7D66-4AEEB774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3171826"/>
            <a:ext cx="6038850" cy="70485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Video - simulace dystokie ramének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78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7AF22-B0BE-D181-3849-71F07F6D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BCC89F-87B6-7CA6-DA92-AD86827B9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43"/>
            <a:ext cx="4594723" cy="344604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E2AFD0-3286-3078-6912-3E2803996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0" cy="3429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3E9DBEC-A892-6FE8-DC13-49E03BF88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2"/>
            <a:ext cx="4571999" cy="34289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7F2EA8-7422-2214-6B7F-EE182FEDF2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B97EA-FC47-5CEE-BA3C-D4F08AAE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a typeface="Calibri"/>
                <a:cs typeface="Calibri"/>
              </a:rPr>
              <a:t>Simulační učebna intenzivní péče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Zástupný obsah 3" descr="Obsah obrázku Lékařské vybavení, interiér, počítač, lékařský&#10;&#10;Popis se vygeneroval automaticky.">
            <a:extLst>
              <a:ext uri="{FF2B5EF4-FFF2-40B4-BE49-F238E27FC236}">
                <a16:creationId xmlns:a16="http://schemas.microsoft.com/office/drawing/2014/main" id="{90638039-E19F-FE43-D3FE-F37AA2F69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088" y="3940905"/>
            <a:ext cx="3429000" cy="2596896"/>
          </a:xfrm>
        </p:spPr>
      </p:pic>
      <p:pic>
        <p:nvPicPr>
          <p:cNvPr id="5" name="Obrázek 4" descr="Obsah obrázku interiér, místnost, výjev, Lékařské vybavení&#10;&#10;Popis se vygeneroval automaticky.">
            <a:extLst>
              <a:ext uri="{FF2B5EF4-FFF2-40B4-BE49-F238E27FC236}">
                <a16:creationId xmlns:a16="http://schemas.microsoft.com/office/drawing/2014/main" id="{B6E94DF9-1A24-C9F4-8BDC-1577DE9168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2152" y="1312164"/>
            <a:ext cx="3200400" cy="2414016"/>
          </a:xfrm>
          <a:prstGeom prst="rect">
            <a:avLst/>
          </a:prstGeom>
        </p:spPr>
      </p:pic>
      <p:pic>
        <p:nvPicPr>
          <p:cNvPr id="6" name="Obrázek 5" descr="Obsah obrázku Lidská tvář, osoba, místnost, Lékařské vybavení&#10;&#10;Popis se vygeneroval automaticky.">
            <a:extLst>
              <a:ext uri="{FF2B5EF4-FFF2-40B4-BE49-F238E27FC236}">
                <a16:creationId xmlns:a16="http://schemas.microsoft.com/office/drawing/2014/main" id="{A0D91348-5B6D-990F-1DD3-EC477206E5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" y="1312164"/>
            <a:ext cx="3145536" cy="2414016"/>
          </a:xfrm>
          <a:prstGeom prst="rect">
            <a:avLst/>
          </a:prstGeom>
        </p:spPr>
      </p:pic>
      <p:pic>
        <p:nvPicPr>
          <p:cNvPr id="7" name="Obrázek 6" descr="Obsah obrázku osoba, oblečení, interiér, Lidská tvář&#10;&#10;Popis se vygeneroval automaticky.">
            <a:extLst>
              <a:ext uri="{FF2B5EF4-FFF2-40B4-BE49-F238E27FC236}">
                <a16:creationId xmlns:a16="http://schemas.microsoft.com/office/drawing/2014/main" id="{8E3B89E6-BAA1-C8F7-A11B-86CBDFDBA5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8142" y="3941064"/>
            <a:ext cx="1979676" cy="2596896"/>
          </a:xfrm>
          <a:prstGeom prst="rect">
            <a:avLst/>
          </a:prstGeom>
        </p:spPr>
      </p:pic>
      <p:pic>
        <p:nvPicPr>
          <p:cNvPr id="8" name="Obrázek 7" descr="Obsah obrázku interiér, computer, zeď, počítač&#10;&#10;Popis se vygeneroval automaticky.">
            <a:extLst>
              <a:ext uri="{FF2B5EF4-FFF2-40B4-BE49-F238E27FC236}">
                <a16:creationId xmlns:a16="http://schemas.microsoft.com/office/drawing/2014/main" id="{38DEE498-9785-1A4A-6B65-7B1A975FD46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5422" y="1316736"/>
            <a:ext cx="1970532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5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3647136" cy="55692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 err="1">
                <a:latin typeface="+mj-lt"/>
                <a:ea typeface="+mj-ea"/>
                <a:cs typeface="+mj-cs"/>
              </a:rPr>
              <a:t>Možnosti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latin typeface="+mj-lt"/>
                <a:ea typeface="+mj-ea"/>
                <a:cs typeface="+mj-cs"/>
              </a:rPr>
              <a:t>budoucího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latin typeface="+mj-lt"/>
                <a:ea typeface="+mj-ea"/>
                <a:cs typeface="+mj-cs"/>
              </a:rPr>
              <a:t>využití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latin typeface="+mj-lt"/>
                <a:ea typeface="+mj-ea"/>
                <a:cs typeface="+mj-cs"/>
              </a:rPr>
              <a:t>simulační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latin typeface="+mj-lt"/>
                <a:ea typeface="+mj-ea"/>
                <a:cs typeface="+mj-cs"/>
              </a:rPr>
              <a:t>učebny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VŠPJ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CE4BA9-4A02-7E5A-D0B0-F13E9626FE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7901" y="5877273"/>
            <a:ext cx="1079086" cy="719390"/>
          </a:xfrm>
          <a:prstGeom prst="rect">
            <a:avLst/>
          </a:prstGeom>
        </p:spPr>
      </p:pic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B756616-2916-7481-1D71-889F1B5E0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923522"/>
              </p:ext>
            </p:extLst>
          </p:nvPr>
        </p:nvGraphicFramePr>
        <p:xfrm>
          <a:off x="4574286" y="480767"/>
          <a:ext cx="3943350" cy="539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26538-28C4-FA03-52E0-2087F456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a typeface="Calibri"/>
                <a:cs typeface="Calibri"/>
              </a:rPr>
              <a:t>Ošetřovatelská péče v neonatologii - cvičení</a:t>
            </a:r>
          </a:p>
        </p:txBody>
      </p:sp>
      <p:pic>
        <p:nvPicPr>
          <p:cNvPr id="29" name="Zástupný obsah 28" descr="Obsah obrázku osoba, Lidská tvář, oblečení, interiér&#10;&#10;Popis se vygeneroval automaticky.">
            <a:extLst>
              <a:ext uri="{FF2B5EF4-FFF2-40B4-BE49-F238E27FC236}">
                <a16:creationId xmlns:a16="http://schemas.microsoft.com/office/drawing/2014/main" id="{242B1919-0355-AE8F-18F2-CC04AFADE19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93304" y="1867038"/>
            <a:ext cx="2049670" cy="3133864"/>
          </a:xfrm>
          <a:prstGeom prst="rect">
            <a:avLst/>
          </a:prstGeom>
        </p:spPr>
      </p:pic>
      <p:pic>
        <p:nvPicPr>
          <p:cNvPr id="31" name="Obrázek 30" descr="Obsah obrázku osoba, oblečení, interiér, Lékařské vybavení&#10;&#10;Popis se vygeneroval automaticky.">
            <a:extLst>
              <a:ext uri="{FF2B5EF4-FFF2-40B4-BE49-F238E27FC236}">
                <a16:creationId xmlns:a16="http://schemas.microsoft.com/office/drawing/2014/main" id="{D6D98888-4C5F-08D7-D348-44DB850C8F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5982" y="1864094"/>
            <a:ext cx="2160270" cy="3130826"/>
          </a:xfrm>
          <a:prstGeom prst="rect">
            <a:avLst/>
          </a:prstGeom>
        </p:spPr>
      </p:pic>
      <p:pic>
        <p:nvPicPr>
          <p:cNvPr id="21" name="Zástupný obsah 20" descr="Obsah obrázku osoba, oblečení, interiér, Lidská tvář&#10;&#10;Popis se vygeneroval automaticky.">
            <a:extLst>
              <a:ext uri="{FF2B5EF4-FFF2-40B4-BE49-F238E27FC236}">
                <a16:creationId xmlns:a16="http://schemas.microsoft.com/office/drawing/2014/main" id="{4289D196-4162-0C20-8181-752A670643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2" b="12270"/>
          <a:stretch/>
        </p:blipFill>
        <p:spPr>
          <a:xfrm>
            <a:off x="5979660" y="1866734"/>
            <a:ext cx="2438565" cy="3134470"/>
          </a:xfrm>
          <a:prstGeom prst="rect">
            <a:avLst/>
          </a:prstGeom>
        </p:spPr>
      </p:pic>
      <p:pic>
        <p:nvPicPr>
          <p:cNvPr id="4" name="Obrázek 3" descr="Obsah obrázku text, Písmo, utahovací klíč, logo&#10;&#10;Popis se vygeneroval automaticky.">
            <a:extLst>
              <a:ext uri="{FF2B5EF4-FFF2-40B4-BE49-F238E27FC236}">
                <a16:creationId xmlns:a16="http://schemas.microsoft.com/office/drawing/2014/main" id="{EA3101F1-540B-CC0C-DB02-8D701009BF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7901" y="5877273"/>
            <a:ext cx="107908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>
            <a:extLst>
              <a:ext uri="{FF2B5EF4-FFF2-40B4-BE49-F238E27FC236}">
                <a16:creationId xmlns:a16="http://schemas.microsoft.com/office/drawing/2014/main" id="{8EF19683-5FAB-8968-07AD-76CA5282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Porodní asistence – cvičení: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A5013BD-D210-EE33-C578-B87259F37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8" y="3828531"/>
            <a:ext cx="4039985" cy="3029989"/>
          </a:xfr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37D5D77-44AB-60F5-5EFE-89A3BA9D474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13" y="3828531"/>
            <a:ext cx="4038600" cy="3028950"/>
          </a:xfrm>
        </p:spPr>
      </p:pic>
      <p:pic>
        <p:nvPicPr>
          <p:cNvPr id="3" name="Obrázek 2" descr="Obsah obrázku text, Písmo, utahovací klíč, logo&#10;&#10;Popis se vygeneroval automaticky.">
            <a:extLst>
              <a:ext uri="{FF2B5EF4-FFF2-40B4-BE49-F238E27FC236}">
                <a16:creationId xmlns:a16="http://schemas.microsoft.com/office/drawing/2014/main" id="{9C7507EE-3166-CA14-0D8A-C24A78F096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7901" y="5877273"/>
            <a:ext cx="1079086" cy="71939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3E50891-006C-AC86-3196-71C6477E5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3" y="800099"/>
            <a:ext cx="4038601" cy="30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3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5D909-E09C-2168-EA0F-B238829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33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ea typeface="Calibri"/>
                <a:cs typeface="Calibri"/>
              </a:rPr>
              <a:t>Děkuji za pozornost</a:t>
            </a:r>
            <a:br>
              <a:rPr lang="cs-CZ" dirty="0">
                <a:ea typeface="Calibri"/>
                <a:cs typeface="Calibri"/>
              </a:rPr>
            </a:br>
            <a:endParaRPr lang="cs-CZ"/>
          </a:p>
        </p:txBody>
      </p:sp>
      <p:pic>
        <p:nvPicPr>
          <p:cNvPr id="5" name="Obrázek 4" descr="Obsah obrázku text, Písmo, utahovací klíč, logo&#10;&#10;Popis se vygeneroval automaticky.">
            <a:extLst>
              <a:ext uri="{FF2B5EF4-FFF2-40B4-BE49-F238E27FC236}">
                <a16:creationId xmlns:a16="http://schemas.microsoft.com/office/drawing/2014/main" id="{0C0648DF-AA5F-DE8D-6880-EC52EA888D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71" y="3257246"/>
            <a:ext cx="107908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0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 anchor="b" anchorCtr="0">
            <a:normAutofit/>
          </a:bodyPr>
          <a:lstStyle/>
          <a:p>
            <a:pPr algn="l"/>
            <a:r>
              <a:rPr lang="cs-CZ" sz="3200" b="1">
                <a:solidFill>
                  <a:srgbClr val="C00000"/>
                </a:solidFill>
              </a:rPr>
              <a:t>          Simulační učebna porodního sálu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cs-CZ" dirty="0"/>
              <a:t>Slouží k praktické výuce postupů v porodní asistenci, v ošetřovatelství v pediatrii a ošetřovatelství v neonatologii od zimního semestru 2024/2025</a:t>
            </a:r>
          </a:p>
          <a:p>
            <a:pPr>
              <a:spcBef>
                <a:spcPts val="1800"/>
              </a:spcBef>
              <a:buClr>
                <a:srgbClr val="FF0000"/>
              </a:buClr>
            </a:pPr>
            <a:r>
              <a:rPr lang="cs-CZ" dirty="0"/>
              <a:t>Studenti si procvičují ošetřovatelské postupy v péči o rodící ženu a u dětí od jejich narození až do jednoho roku věku dítěte.</a:t>
            </a:r>
            <a:endParaRPr lang="cs-CZ" dirty="0">
              <a:ea typeface="Calibri"/>
              <a:cs typeface="Calibri"/>
            </a:endParaRPr>
          </a:p>
          <a:p>
            <a:pPr>
              <a:buClr>
                <a:srgbClr val="FF0000"/>
              </a:buClr>
            </a:pPr>
            <a:r>
              <a:rPr lang="cs-CZ" dirty="0">
                <a:ea typeface="Calibri"/>
                <a:cs typeface="Calibri"/>
              </a:rPr>
              <a:t>Modely nabízí </a:t>
            </a:r>
            <a:r>
              <a:rPr lang="cs-CZ" b="1" dirty="0">
                <a:solidFill>
                  <a:srgbClr val="C00000"/>
                </a:solidFill>
                <a:ea typeface="Calibri"/>
                <a:cs typeface="Calibri"/>
              </a:rPr>
              <a:t>nácvik ošetřovatelských, diagnostických i léčebných intervencí </a:t>
            </a:r>
            <a:endParaRPr lang="cs-CZ" dirty="0">
              <a:ea typeface="Calibri"/>
              <a:cs typeface="Calibri"/>
            </a:endParaRPr>
          </a:p>
          <a:p>
            <a:pPr>
              <a:spcBef>
                <a:spcPts val="1800"/>
              </a:spcBef>
              <a:buClr>
                <a:srgbClr val="FF0000"/>
              </a:buClr>
            </a:pPr>
            <a:endParaRPr lang="cs-CZ" dirty="0">
              <a:ea typeface="Calibri"/>
              <a:cs typeface="Calibri"/>
            </a:endParaRPr>
          </a:p>
          <a:p>
            <a:pPr>
              <a:spcBef>
                <a:spcPts val="1800"/>
              </a:spcBef>
              <a:buClr>
                <a:srgbClr val="FF0000"/>
              </a:buClr>
            </a:pPr>
            <a:endParaRPr lang="cs-CZ" dirty="0">
              <a:ea typeface="Calibri"/>
              <a:cs typeface="Calibri"/>
            </a:endParaRPr>
          </a:p>
          <a:p>
            <a:pPr>
              <a:spcBef>
                <a:spcPts val="1800"/>
              </a:spcBef>
              <a:buClr>
                <a:srgbClr val="FF0000"/>
              </a:buClr>
              <a:buNone/>
            </a:pP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3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br>
              <a:rPr lang="cs-CZ" sz="4500" dirty="0"/>
            </a:br>
            <a:br>
              <a:rPr lang="cs-CZ" sz="4500" dirty="0"/>
            </a:br>
            <a:r>
              <a:rPr lang="cs-CZ" sz="4500" b="1" dirty="0">
                <a:solidFill>
                  <a:srgbClr val="000000"/>
                </a:solidFill>
              </a:rPr>
              <a:t>Praktická cvičení zahrnují</a:t>
            </a:r>
            <a:br>
              <a:rPr lang="cs-CZ" sz="4500" dirty="0"/>
            </a:br>
            <a:br>
              <a:rPr lang="cs-CZ" sz="4500" dirty="0"/>
            </a:br>
            <a:endParaRPr lang="cs-CZ" sz="450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5C31B90-1540-37FF-AE98-B53AA4A4D2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866098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500" b="1" kern="1200">
                <a:solidFill>
                  <a:schemeClr val="tx1"/>
                </a:solidFill>
              </a:rPr>
            </a:br>
            <a:r>
              <a:rPr lang="en-US" sz="4500" kern="1200" dirty="0" err="1">
                <a:latin typeface="+mj-lt"/>
                <a:ea typeface="+mj-ea"/>
                <a:cs typeface="+mj-cs"/>
              </a:rPr>
              <a:t>Nové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latin typeface="+mj-lt"/>
                <a:ea typeface="+mj-ea"/>
                <a:cs typeface="+mj-cs"/>
              </a:rPr>
              <a:t>možnosti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latin typeface="+mj-lt"/>
                <a:ea typeface="+mj-ea"/>
                <a:cs typeface="+mj-cs"/>
              </a:rPr>
              <a:t>praktické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latin typeface="+mj-lt"/>
                <a:ea typeface="+mj-ea"/>
                <a:cs typeface="+mj-cs"/>
              </a:rPr>
              <a:t>výuky</a:t>
            </a:r>
            <a:r>
              <a:rPr lang="en-US" sz="4500" b="1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4500" b="1" kern="1200">
                <a:solidFill>
                  <a:schemeClr val="tx1"/>
                </a:solidFill>
              </a:rPr>
            </a:br>
            <a:endParaRPr 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32CA5FB-5947-95F2-4D2B-B1F3FF396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706579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EF8A08B-C538-46BD-B960-7B39A86E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Porodnický simulátor PROMPT </a:t>
            </a:r>
            <a:r>
              <a:rPr lang="cs-CZ" dirty="0" err="1">
                <a:solidFill>
                  <a:srgbClr val="FF0000"/>
                </a:solidFill>
              </a:rPr>
              <a:t>Flex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D7A356-881B-3869-5869-9E5260964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889" y="1166018"/>
            <a:ext cx="4038600" cy="533638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Flexibilní, přenosné využití</a:t>
            </a:r>
          </a:p>
          <a:p>
            <a:r>
              <a:rPr lang="cs-CZ" dirty="0"/>
              <a:t>Normální porod, KP, dystokie ramének, VEX, </a:t>
            </a:r>
            <a:r>
              <a:rPr lang="cs-CZ" dirty="0" err="1"/>
              <a:t>Forceps</a:t>
            </a:r>
            <a:r>
              <a:rPr lang="cs-CZ" dirty="0"/>
              <a:t>, 3.DP</a:t>
            </a:r>
          </a:p>
          <a:p>
            <a:r>
              <a:rPr lang="cs-CZ" dirty="0"/>
              <a:t>Plně ohebné klouby dítěte, obsahující klíční kosti, fontanely, flexibilní hlavu</a:t>
            </a:r>
          </a:p>
          <a:p>
            <a:r>
              <a:rPr lang="cs-CZ" dirty="0"/>
              <a:t>Bezdrátové měření síly</a:t>
            </a:r>
          </a:p>
          <a:p>
            <a:r>
              <a:rPr lang="cs-CZ" dirty="0"/>
              <a:t>Dilatace děložního hrdla</a:t>
            </a:r>
          </a:p>
          <a:p>
            <a:r>
              <a:rPr lang="cs-CZ" dirty="0"/>
              <a:t>Modul </a:t>
            </a:r>
            <a:r>
              <a:rPr lang="cs-CZ" dirty="0" err="1"/>
              <a:t>poporodnho</a:t>
            </a:r>
            <a:r>
              <a:rPr lang="cs-CZ" dirty="0"/>
              <a:t> krvácení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B520E37-3D65-6263-D0CF-2DDFE2E2C5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11" y="2020711"/>
            <a:ext cx="4590815" cy="3443111"/>
          </a:xfrm>
        </p:spPr>
      </p:pic>
    </p:spTree>
    <p:extLst>
      <p:ext uri="{BB962C8B-B14F-4D97-AF65-F5344CB8AC3E}">
        <p14:creationId xmlns:p14="http://schemas.microsoft.com/office/powerpoint/2010/main" val="218211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>
                <a:solidFill>
                  <a:srgbClr val="C00000"/>
                </a:solidFill>
              </a:rPr>
              <a:t>Model donošeného novorozence Mia…</a:t>
            </a:r>
          </a:p>
        </p:txBody>
      </p:sp>
      <p:pic>
        <p:nvPicPr>
          <p:cNvPr id="7" name="Zástupný obsah 6" descr="Obsah obrázku interiér, nábytek, hračka, dítě&#10;&#10;Popis byl vytvořen automaticky">
            <a:extLst>
              <a:ext uri="{FF2B5EF4-FFF2-40B4-BE49-F238E27FC236}">
                <a16:creationId xmlns:a16="http://schemas.microsoft.com/office/drawing/2014/main" id="{FF76BEE3-12B6-7050-EA00-FA3C9BF54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2049580"/>
            <a:ext cx="7991475" cy="3692061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5345E-7421-4F39-5F03-48C9389E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>
                <a:solidFill>
                  <a:srgbClr val="C00000"/>
                </a:solidFill>
              </a:rPr>
              <a:t>Mia - specifikace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7647E-B7B5-A40F-AE6A-64B0520A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cs-CZ"/>
              <a:t>Bezdrátový simulátor napodobující skutečného novorozeneckého lidského pacienta. Určeno pro nácvik novorozenecké péče, kardiopulmonální resuscitace (KPR), intenzivní péče a široké škály dovedností v péči o novorozence a neonatální terapii</a:t>
            </a:r>
          </a:p>
          <a:p>
            <a:endParaRPr lang="cs-CZ"/>
          </a:p>
          <a:p>
            <a:r>
              <a:rPr lang="cs-CZ"/>
              <a:t>Věk - </a:t>
            </a:r>
            <a:r>
              <a:rPr lang="cs-CZ">
                <a:solidFill>
                  <a:srgbClr val="C00000"/>
                </a:solidFill>
              </a:rPr>
              <a:t>prvních 28 dní</a:t>
            </a:r>
          </a:p>
          <a:p>
            <a:r>
              <a:rPr lang="cs-CZ"/>
              <a:t>Výška </a:t>
            </a:r>
            <a:r>
              <a:rPr lang="cs-CZ">
                <a:solidFill>
                  <a:srgbClr val="C00000"/>
                </a:solidFill>
              </a:rPr>
              <a:t>55 cm</a:t>
            </a:r>
          </a:p>
          <a:p>
            <a:r>
              <a:rPr lang="cs-CZ"/>
              <a:t>Hmotnost </a:t>
            </a:r>
            <a:r>
              <a:rPr lang="cs-CZ">
                <a:solidFill>
                  <a:srgbClr val="C00000"/>
                </a:solidFill>
              </a:rPr>
              <a:t>4 kg</a:t>
            </a:r>
          </a:p>
          <a:p>
            <a:r>
              <a:rPr lang="cs-CZ"/>
              <a:t>Nepřetržitý provoz bez kabelu s vestavěnou baterií 8 hodin</a:t>
            </a:r>
          </a:p>
          <a:p>
            <a:r>
              <a:rPr lang="cs-CZ"/>
              <a:t>Bezdrátové ovládání </a:t>
            </a:r>
            <a:r>
              <a:rPr lang="cs-CZ">
                <a:solidFill>
                  <a:srgbClr val="C00000"/>
                </a:solidFill>
              </a:rPr>
              <a:t>(30 metrů)</a:t>
            </a:r>
          </a:p>
          <a:p>
            <a:r>
              <a:rPr lang="cs-CZ"/>
              <a:t>Pružná a věrná pokožka celého těla</a:t>
            </a:r>
          </a:p>
          <a:p>
            <a:r>
              <a:rPr lang="cs-CZ"/>
              <a:t>Realistická kloubní ohebnost v oblasti krku, ramen, loktů, boků, kolen, chodidel a zápěstí</a:t>
            </a:r>
          </a:p>
          <a:p>
            <a:r>
              <a:rPr lang="cs-CZ"/>
              <a:t>Realistická pupeční šňůra</a:t>
            </a:r>
          </a:p>
          <a:p>
            <a:r>
              <a:rPr lang="cs-CZ"/>
              <a:t>Hmatatelné kostní oblasti</a:t>
            </a:r>
          </a:p>
        </p:txBody>
      </p:sp>
    </p:spTree>
    <p:extLst>
      <p:ext uri="{BB962C8B-B14F-4D97-AF65-F5344CB8AC3E}">
        <p14:creationId xmlns:p14="http://schemas.microsoft.com/office/powerpoint/2010/main" val="247329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Vlastní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C000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963</Words>
  <Application>Microsoft Office PowerPoint</Application>
  <PresentationFormat>Předvádění na obrazovce (4:3)</PresentationFormat>
  <Paragraphs>128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Aptos</vt:lpstr>
      <vt:lpstr>Arial</vt:lpstr>
      <vt:lpstr>Calibri</vt:lpstr>
      <vt:lpstr>Motiv sady Office</vt:lpstr>
      <vt:lpstr>Výuka porodních asistentek  na porodnických modelech</vt:lpstr>
      <vt:lpstr>Simulační centrum VŠPJ</vt:lpstr>
      <vt:lpstr>Simulační učebna intenzivní péče</vt:lpstr>
      <vt:lpstr>          Simulační učebna porodního sálu</vt:lpstr>
      <vt:lpstr>  Praktická cvičení zahrnují  </vt:lpstr>
      <vt:lpstr> Nové možnosti praktické výuky  </vt:lpstr>
      <vt:lpstr>Porodnický simulátor PROMPT Flex</vt:lpstr>
      <vt:lpstr>Model donošeného novorozence Mia…</vt:lpstr>
      <vt:lpstr>Mia - specifikace</vt:lpstr>
      <vt:lpstr>Fyziologický novorozenec – Apgar 10-10-10</vt:lpstr>
      <vt:lpstr>Dyspnoe – Apgar 6</vt:lpstr>
      <vt:lpstr>Paul…</vt:lpstr>
      <vt:lpstr>Pacientský monitor / tablet lektora</vt:lpstr>
      <vt:lpstr>Paul SCÉNÁŘ 1 - dobrá poporodní adaptace   AS - 8 /9 /10</vt:lpstr>
      <vt:lpstr>SCÉNÁŘ 2 - Ztížené dýchání, cyanóza, saturace 64% …</vt:lpstr>
      <vt:lpstr> Endotracheální intubace</vt:lpstr>
      <vt:lpstr>Prezentace aplikace PowerPoint</vt:lpstr>
      <vt:lpstr>Simulátor porodu Lucina</vt:lpstr>
      <vt:lpstr>Lucina – specifikace:</vt:lpstr>
      <vt:lpstr>Možnosti simulátoru:</vt:lpstr>
      <vt:lpstr>Univerzální funkce simulátoru:</vt:lpstr>
      <vt:lpstr>Pomůcky pro výuku vyšetření porodních cest/raný porod</vt:lpstr>
      <vt:lpstr>Pomůcky pro simulaci porodu</vt:lpstr>
      <vt:lpstr>Pomůcky pro simulaci poporodního krvácení/hypotonie dělohy</vt:lpstr>
      <vt:lpstr>Výběr scénáře simulace porodu</vt:lpstr>
      <vt:lpstr>Model Lucina- simulace fyziologického porodu</vt:lpstr>
      <vt:lpstr>Simulace porodu koncem pánevním</vt:lpstr>
      <vt:lpstr>Simulace dystokie ramének</vt:lpstr>
      <vt:lpstr>Prezentace aplikace PowerPoint</vt:lpstr>
      <vt:lpstr>Možnosti budoucího využití simulační učebny VŠPJ </vt:lpstr>
      <vt:lpstr>Ošetřovatelská péče v neonatologii - cvičení</vt:lpstr>
      <vt:lpstr>Porodní asistence – cvičení: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Flek Jan,Bc.</cp:lastModifiedBy>
  <cp:revision>466</cp:revision>
  <dcterms:created xsi:type="dcterms:W3CDTF">2024-09-24T18:54:03Z</dcterms:created>
  <dcterms:modified xsi:type="dcterms:W3CDTF">2024-11-13T08:24:45Z</dcterms:modified>
</cp:coreProperties>
</file>