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508c5c7e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d508c5c7e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d508c5c7e6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0f07eaa6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0f07eaa6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30f07eaa6f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0f07eaa6f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0f07eaa6f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30f07eaa6f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f07eaa6f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0f07eaa6f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30f07eaa6f7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508c5c7e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508c5c7e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2d508c5c7e6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508c5c7e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d508c5c7e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d508c5c7e6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a940f1d1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a940f1d1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ea940f1d18_0_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175be88d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175be88d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1175be88d4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f07eaa6f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f07eaa6f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0f07eaa6f7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P:\new design nemji\logo\Logo nemji prvky NJ fin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057400"/>
            <a:ext cx="3071663" cy="308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991544" y="2058004"/>
            <a:ext cx="9433048" cy="10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BF311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812770" y="3500312"/>
            <a:ext cx="7611822" cy="163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289985" y="6453188"/>
            <a:ext cx="2829983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04.01.2023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0033000" y="6453188"/>
            <a:ext cx="2015067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82913" y="332656"/>
            <a:ext cx="1049948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BF311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082912" y="1124745"/>
            <a:ext cx="10499488" cy="500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3C56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3C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3C5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3C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003C56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rgbClr val="003C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rgbClr val="003C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3" descr="P:\new design nemji\logo\Logo nemji prvky NJ 10% fin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6440" y="3500439"/>
            <a:ext cx="213556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rázek">
  <p:cSld name="Nadpis a obráze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/>
        </p:nvSpPr>
        <p:spPr>
          <a:xfrm>
            <a:off x="289985" y="6453188"/>
            <a:ext cx="2829983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04.01.2023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10033000" y="6453188"/>
            <a:ext cx="2015067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110182" y="332656"/>
            <a:ext cx="1067445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BF311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09600" y="1196753"/>
            <a:ext cx="10972800" cy="492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3C5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3C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3C5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3C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003C56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rgbClr val="003C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rgbClr val="003C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3C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4" descr="P:\new design nemji\logo\Logo nemji prvky NJ 10% fin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6440" y="3500439"/>
            <a:ext cx="213556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981076"/>
            <a:ext cx="12192000" cy="5256213"/>
          </a:xfrm>
          <a:prstGeom prst="rect">
            <a:avLst/>
          </a:prstGeom>
          <a:solidFill>
            <a:srgbClr val="003C56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237288"/>
            <a:ext cx="11472333" cy="620712"/>
          </a:xfrm>
          <a:prstGeom prst="rect">
            <a:avLst/>
          </a:prstGeom>
          <a:solidFill>
            <a:srgbClr val="003C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44" y="188293"/>
            <a:ext cx="767195" cy="7204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0" y="1"/>
            <a:ext cx="12192000" cy="155575"/>
          </a:xfrm>
          <a:prstGeom prst="rect">
            <a:avLst/>
          </a:prstGeom>
          <a:solidFill>
            <a:srgbClr val="BF31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11472333" y="6237288"/>
            <a:ext cx="719667" cy="620712"/>
          </a:xfrm>
          <a:prstGeom prst="rect">
            <a:avLst/>
          </a:prstGeom>
          <a:solidFill>
            <a:srgbClr val="BF31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bycenter.com/baby/breastfeeding/will-my-breastfed-baby-get-gas-if-i-eat-certain-foods_9233" TargetMode="External"/><Relationship Id="rId13" Type="http://schemas.openxmlformats.org/officeDocument/2006/relationships/hyperlink" Target="https://www.sciencedirect.com/science/article/abs/pii/S0899900714001208" TargetMode="External"/><Relationship Id="rId3" Type="http://schemas.openxmlformats.org/officeDocument/2006/relationships/hyperlink" Target="https://pmc.ncbi.nlm.nih.gov/articles/PMC9492153/" TargetMode="External"/><Relationship Id="rId7" Type="http://schemas.openxmlformats.org/officeDocument/2006/relationships/hyperlink" Target="https://www.healthline.com/health/baby/breastfed-baby-gas#causes" TargetMode="External"/><Relationship Id="rId12" Type="http://schemas.openxmlformats.org/officeDocument/2006/relationships/hyperlink" Target="https://pmc.ncbi.nlm.nih.gov/articles/PMC735295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fp.ca/content/65/3/204.short" TargetMode="External"/><Relationship Id="rId11" Type="http://schemas.openxmlformats.org/officeDocument/2006/relationships/hyperlink" Target="https://www.ncbi.nlm.nih.gov/books/NBK582184/" TargetMode="External"/><Relationship Id="rId5" Type="http://schemas.openxmlformats.org/officeDocument/2006/relationships/hyperlink" Target="https://www.mamila.sk/sk/pre-matky/dojcenie-a/strava/" TargetMode="External"/><Relationship Id="rId15" Type="http://schemas.openxmlformats.org/officeDocument/2006/relationships/hyperlink" Target="https://www.sciencedirect.com/science/article/pii/S0002916522045877?via%3Dihub" TargetMode="External"/><Relationship Id="rId10" Type="http://schemas.openxmlformats.org/officeDocument/2006/relationships/hyperlink" Target="https://pmc.ncbi.nlm.nih.gov/articles/PMC5383635/" TargetMode="External"/><Relationship Id="rId4" Type="http://schemas.openxmlformats.org/officeDocument/2006/relationships/hyperlink" Target="https://pav.rvp.cz/edukacni-program-zakladni-materialy-2" TargetMode="External"/><Relationship Id="rId9" Type="http://schemas.openxmlformats.org/officeDocument/2006/relationships/hyperlink" Target="https://www.texaschildrens.org/content/wellness/whats-causing-gas-my-breastfed-baby" TargetMode="External"/><Relationship Id="rId14" Type="http://schemas.openxmlformats.org/officeDocument/2006/relationships/hyperlink" Target="https://onlinelibrary.wiley.com/doi/full/10.1111/j.1399-3038.2009.00949.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949215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v.rvp.cz/edukacni-program-zakladni-materialy-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mila.sk/sk/pre-matky/dojcenie-a/strav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991544" y="2058004"/>
            <a:ext cx="9433048" cy="108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/>
              <a:t>Strava při kojení – moderní přístup</a:t>
            </a:r>
            <a:endParaRPr sz="4800"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3812770" y="3500312"/>
            <a:ext cx="7611822" cy="163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cs-CZ"/>
              <a:t>Mgr. Kateřina Šťastná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cs-CZ"/>
              <a:t>7.11.2024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082913" y="332656"/>
            <a:ext cx="10499400" cy="50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Take home message</a:t>
            </a:r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082912" y="1124745"/>
            <a:ext cx="10499400" cy="50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/>
              <a:t>Výživa těhotných a kojících matek neustále prochází vývojem a </a:t>
            </a:r>
            <a:r>
              <a:rPr lang="cs-CZ" b="1"/>
              <a:t>nové poznatky</a:t>
            </a:r>
            <a:r>
              <a:rPr lang="cs-CZ"/>
              <a:t> je třeba </a:t>
            </a:r>
            <a:r>
              <a:rPr lang="cs-CZ" b="1"/>
              <a:t>uvádět do praxe postupně a hlavně </a:t>
            </a:r>
            <a:r>
              <a:rPr lang="cs-CZ" b="1" u="sng"/>
              <a:t>opatrně!</a:t>
            </a:r>
            <a:endParaRPr b="1" u="sng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91440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/>
              <a:t>    Kojení je komplexní proces determinován </a:t>
            </a:r>
            <a:r>
              <a:rPr lang="cs-CZ" b="1"/>
              <a:t>souhrou mnoha vlivů</a:t>
            </a:r>
            <a:endParaRPr b="1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 b="1"/>
              <a:t>Individualizace nutričních potřeb (holistický přístup)</a:t>
            </a:r>
            <a:endParaRPr b="1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/>
              <a:t>Cílem </a:t>
            </a:r>
            <a:r>
              <a:rPr lang="cs-CZ" b="1"/>
              <a:t>není paušální a preventivní</a:t>
            </a:r>
            <a:r>
              <a:rPr lang="cs-CZ"/>
              <a:t> vyřazování potravin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/>
              <a:t>Základem výživy kojící matky by měly být </a:t>
            </a:r>
            <a:r>
              <a:rPr lang="cs-CZ" b="1"/>
              <a:t>minimálně zpracované potraviny zaměřené na pestrost</a:t>
            </a:r>
            <a:endParaRPr b="1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/>
              <a:t>Maminkám lze </a:t>
            </a:r>
            <a:r>
              <a:rPr lang="cs-CZ">
                <a:solidFill>
                  <a:schemeClr val="dk1"/>
                </a:solidFill>
              </a:rPr>
              <a:t>nabídnout daleko příjemnější nutriční podmínky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110182" y="332656"/>
            <a:ext cx="1067445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/>
              <a:t>ZDROJE</a:t>
            </a:r>
            <a:endParaRPr sz="2700"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609600" y="1196753"/>
            <a:ext cx="109728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100" u="sng">
                <a:solidFill>
                  <a:schemeClr val="hlink"/>
                </a:solidFill>
                <a:hlinkClick r:id="rId3"/>
              </a:rPr>
              <a:t>Optimizing Maternal Nutrition: The Importance of a Tailored Approach - PMC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400">
                <a:solidFill>
                  <a:schemeClr val="dk1"/>
                </a:solidFill>
              </a:rPr>
              <a:t>szu.cz</a:t>
            </a:r>
            <a:endParaRPr sz="14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100" u="sng">
                <a:solidFill>
                  <a:schemeClr val="hlink"/>
                </a:solidFill>
                <a:hlinkClick r:id="rId4"/>
              </a:rPr>
              <a:t>Metodický portál - Edukační program – základní materiály</a:t>
            </a:r>
            <a:endParaRPr sz="14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100" u="sng">
                <a:solidFill>
                  <a:schemeClr val="hlink"/>
                </a:solidFill>
                <a:hlinkClick r:id="rId5"/>
              </a:rPr>
              <a:t>Dojčenie (kojenie): Strava dojčiacej matky | MAMILA, o. z.</a:t>
            </a:r>
            <a:endParaRPr sz="14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100" u="sng">
                <a:solidFill>
                  <a:schemeClr val="hlink"/>
                </a:solidFill>
                <a:hlinkClick r:id="rId6"/>
              </a:rPr>
              <a:t>“Something is wrong with your milk” | The College of Family Physicians of Canada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100" u="sng">
                <a:solidFill>
                  <a:schemeClr val="hlink"/>
                </a:solidFill>
                <a:hlinkClick r:id="rId7"/>
              </a:rPr>
              <a:t>Plyn pro kojené dítě: příčiny a léčba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100" u="sng">
                <a:solidFill>
                  <a:schemeClr val="hlink"/>
                </a:solidFill>
                <a:hlinkClick r:id="rId8"/>
              </a:rPr>
              <a:t>Potraviny, které mohou způsobovat plynatost u kojených dětí | BabyCenter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100" u="sng">
                <a:solidFill>
                  <a:schemeClr val="hlink"/>
                </a:solidFill>
                <a:hlinkClick r:id="rId9"/>
              </a:rPr>
              <a:t>What's causing gas in my breastfed baby? | Texas Children's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100" u="sng">
                <a:solidFill>
                  <a:schemeClr val="hlink"/>
                </a:solidFill>
                <a:hlinkClick r:id="rId10"/>
              </a:rPr>
              <a:t>Maternal food restrictions during breastfeeding - PMC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100" u="sng">
                <a:solidFill>
                  <a:schemeClr val="hlink"/>
                </a:solidFill>
                <a:hlinkClick r:id="rId11"/>
              </a:rPr>
              <a:t>WHAT IS THE RELATIONSHIP BETWEEN MATERNAL DIET DURING LACTATION ON FLAVOR TRANSFER TO BREAST MILK, CHILDREN’S BEHAVIORAL RESPONSE, AND DIETARY INTAKE? - Influence of Maternal Diet on Flavor Transfer to Amniotic Fluid and Breast Milk and Children’s Responses: A Systematic Review - NCBI Bookshelf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100" u="sng">
                <a:solidFill>
                  <a:schemeClr val="hlink"/>
                </a:solidFill>
                <a:hlinkClick r:id="rId12"/>
              </a:rPr>
              <a:t>Foods to Avoid While Breastfeeding? Experiences and Opinions of Polish Mothers and Healthcare Providers - PMC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100" u="sng">
                <a:solidFill>
                  <a:schemeClr val="hlink"/>
                </a:solidFill>
                <a:hlinkClick r:id="rId13"/>
              </a:rPr>
              <a:t>Má mateřská strava během těhotenství a kojení vliv na výsledky u potomků? Systematický přehled přístupů založených na potravinách - ScienceDirect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100" u="sng">
                <a:solidFill>
                  <a:schemeClr val="hlink"/>
                </a:solidFill>
                <a:hlinkClick r:id="rId14"/>
              </a:rPr>
              <a:t>Maternal diet during pregnancy and allergic sensitization in the offspring by 5 yrs of age: a prospective cohort study - Nwaru - 2010 - Pediatric Allergy and Immunology - Wiley Online Library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300"/>
              <a:buFont typeface="Cambria"/>
              <a:buChar char="●"/>
            </a:pPr>
            <a:r>
              <a:rPr lang="cs-CZ" sz="1100" u="sng">
                <a:solidFill>
                  <a:schemeClr val="hlink"/>
                </a:solidFill>
                <a:hlinkClick r:id="rId15"/>
              </a:rPr>
              <a:t>Impact of maternal nutrition on breast-milk composition: a systematic review, - ScienceDirect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082913" y="332656"/>
            <a:ext cx="10499400" cy="50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nového?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082907" y="1124750"/>
            <a:ext cx="4651200" cy="50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Vyloučit nadýmavé potraviny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Vyloučit citrusové plody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Pouze staré pečivo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…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2300" b="1"/>
              <a:t>Restriktivní</a:t>
            </a:r>
            <a:r>
              <a:rPr lang="cs-CZ" sz="2300"/>
              <a:t> přístup</a:t>
            </a:r>
            <a:endParaRPr sz="2300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361007" y="1124750"/>
            <a:ext cx="4651200" cy="50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Jíst cokoliv bez omezení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Jíst to, na co je matka zvyklá…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cs-CZ" sz="2300"/>
              <a:t>“</a:t>
            </a:r>
            <a:r>
              <a:rPr lang="cs-CZ" sz="2300" b="1"/>
              <a:t>Rozvolněný</a:t>
            </a:r>
            <a:r>
              <a:rPr lang="cs-CZ" sz="2300"/>
              <a:t>” přístup</a:t>
            </a:r>
            <a:endParaRPr sz="2300"/>
          </a:p>
        </p:txBody>
      </p:sp>
      <p:sp>
        <p:nvSpPr>
          <p:cNvPr id="49" name="Google Shape;49;p7"/>
          <p:cNvSpPr/>
          <p:nvPr/>
        </p:nvSpPr>
        <p:spPr>
          <a:xfrm>
            <a:off x="5520450" y="1499725"/>
            <a:ext cx="640800" cy="3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5520450" y="4087500"/>
            <a:ext cx="640800" cy="3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1082913" y="332656"/>
            <a:ext cx="10499400" cy="50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Nadýmavé potraviny = nadýmání/bolest bříška dítěte…?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1082912" y="1124745"/>
            <a:ext cx="10499400" cy="50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 b="1"/>
              <a:t>Tradiční přístup</a:t>
            </a:r>
            <a:r>
              <a:rPr lang="cs-CZ"/>
              <a:t>: bolest bříška/ “prdíky” jsou způsobeny nadýmavými potravinami v matčině jídelníčku (luštěniny, čerstvé pečivo…) tzn. preventivně je vyloučit ze stravy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 b="1"/>
              <a:t>Nový přístup</a:t>
            </a:r>
            <a:r>
              <a:rPr lang="cs-CZ"/>
              <a:t>: i nadýmavé potraviny mohou být běžnou součástí jídelníčku kojící matky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fyziologicky není </a:t>
            </a:r>
            <a:r>
              <a:rPr lang="cs-CZ"/>
              <a:t>možné, aby plyny vznikající v trávicím traktu matky putovaly krví do mateřského mléka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nezralost</a:t>
            </a:r>
            <a:r>
              <a:rPr lang="cs-CZ"/>
              <a:t> gastrointestinálního traktu kojence, </a:t>
            </a:r>
            <a:r>
              <a:rPr lang="cs-CZ" b="1"/>
              <a:t>vývoj mikrobiomu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b="1"/>
              <a:t>špatné přisátí </a:t>
            </a:r>
            <a:r>
              <a:rPr lang="cs-CZ"/>
              <a:t>(dítě polyká vzduch)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45720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-CZ"/>
              <a:t>kojení je velice komplexní proces determinován fyziologickými, ekonomickými, rodinnými a dalšími aspekty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082913" y="332656"/>
            <a:ext cx="10499400" cy="50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Citrusy a jiné chutě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1082912" y="1124745"/>
            <a:ext cx="10499400" cy="50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 b="1"/>
              <a:t>Tradiční doporučení</a:t>
            </a:r>
            <a:r>
              <a:rPr lang="cs-CZ"/>
              <a:t>: kojící matka by se měla vyhnout citrusům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 b="1"/>
              <a:t>Nový přístup</a:t>
            </a:r>
            <a:r>
              <a:rPr lang="cs-CZ"/>
              <a:t>: citrusové plody mohou být součástí stravy kojící matky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citrusy nemění pH mateřského mléka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konzumace citrusů v období těhotenství vs. v období kojení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citrusy jako alergen? - silice/postřik ze slupky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kyselá chuť?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 b="1"/>
              <a:t>Chuť mateřského mléka?</a:t>
            </a:r>
            <a:endParaRPr b="1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cs-CZ" sz="1900"/>
              <a:t>do mateřského mléka mohou na základě stravy matky přecházet některé chutě (alkohol, anýz, kmín, mrkev, česnek nebo máta)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cs-CZ" sz="1900"/>
              <a:t>dítě na něj může reagovat </a:t>
            </a:r>
            <a:r>
              <a:rPr lang="cs-CZ" sz="1900" b="1" u="sng"/>
              <a:t>různě</a:t>
            </a:r>
            <a:endParaRPr sz="1900" b="1" u="sng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cs-CZ" sz="1900"/>
              <a:t>pestrost stravy kojící matky </a:t>
            </a:r>
            <a:r>
              <a:rPr lang="cs-CZ" sz="1900" b="1"/>
              <a:t>podporuje snadnější přijetí</a:t>
            </a:r>
            <a:r>
              <a:rPr lang="cs-CZ" sz="1900"/>
              <a:t> různých potravin v pozdějším věku dítěte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082913" y="332656"/>
            <a:ext cx="10499400" cy="50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Koncept individuálního přístupu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082937" y="1082220"/>
            <a:ext cx="10499400" cy="50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Stávající doporučení nejsou konzistentní a dostatečně nezohledňují, jak interindividuální rozdíly vedou k rozdílům ve stavu živin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Holistický přístup k matce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Strategie pro zlepšení výživy matek by se měly vyhnout přístupu „více znamená lépe“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Strategie ve smyslu “matky nyní mohou jíst cokoliv bez omezení”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Podvyživená matka vs. adekvátní hmotnost vs. obézní matka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Ne/vhodné stravování již v těhotenství vs. období kojení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lang="cs-CZ" b="1"/>
              <a:t>Cíl:</a:t>
            </a:r>
            <a:r>
              <a:rPr lang="cs-CZ"/>
              <a:t> přistupovat k novinkám ve výživě kojících matek “</a:t>
            </a:r>
            <a:r>
              <a:rPr lang="cs-CZ" b="1"/>
              <a:t>citlivě</a:t>
            </a:r>
            <a:r>
              <a:rPr lang="cs-CZ"/>
              <a:t>” a </a:t>
            </a:r>
            <a:r>
              <a:rPr lang="cs-CZ" b="1"/>
              <a:t>individuálně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416100" y="5902625"/>
            <a:ext cx="53376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u="sng">
                <a:solidFill>
                  <a:schemeClr val="hlink"/>
                </a:solidFill>
                <a:hlinkClick r:id="rId3"/>
              </a:rPr>
              <a:t>Optimizing Maternal Nutrition: The Importance of a Tailored Approach - PMC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082913" y="332656"/>
            <a:ext cx="10499400" cy="50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-CZ"/>
              <a:t>POTRAVINOVÁ PYRAMIDA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1082912" y="1124745"/>
            <a:ext cx="10499400" cy="50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700" y="880950"/>
            <a:ext cx="8885709" cy="500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/>
        </p:nvSpPr>
        <p:spPr>
          <a:xfrm>
            <a:off x="852025" y="5914775"/>
            <a:ext cx="25731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szu.cz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1082913" y="332656"/>
            <a:ext cx="10499400" cy="50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POTRAVINOVÁ PYRAMIDA</a:t>
            </a:r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453012" y="1106995"/>
            <a:ext cx="10499400" cy="50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cs-CZ"/>
              <a:t>1 porce = vlastní pěst/dlaň ruky</a:t>
            </a:r>
            <a:endParaRPr/>
          </a:p>
        </p:txBody>
      </p:sp>
      <p:pic>
        <p:nvPicPr>
          <p:cNvPr id="89" name="Google Shape;8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950" y="1521300"/>
            <a:ext cx="6994051" cy="46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/>
          <p:nvPr/>
        </p:nvSpPr>
        <p:spPr>
          <a:xfrm>
            <a:off x="85075" y="5970000"/>
            <a:ext cx="7262100" cy="1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u="sng">
                <a:solidFill>
                  <a:schemeClr val="hlink"/>
                </a:solidFill>
                <a:hlinkClick r:id="rId4"/>
              </a:rPr>
              <a:t>Metodický portál - Edukační program – základní materiály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082913" y="332656"/>
            <a:ext cx="10499400" cy="50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Můžete jíst cokoliv…?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1082912" y="1124745"/>
            <a:ext cx="10499400" cy="50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/>
          </a:blip>
          <a:srcRect b="9942"/>
          <a:stretch/>
        </p:blipFill>
        <p:spPr>
          <a:xfrm>
            <a:off x="1998700" y="876625"/>
            <a:ext cx="8434074" cy="569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1082913" y="332656"/>
            <a:ext cx="10499400" cy="50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Mamila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671249" y="1124750"/>
            <a:ext cx="3461100" cy="50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cs-CZ" sz="1800"/>
              <a:t>Spolupráce s laktačním poradenstvím</a:t>
            </a:r>
            <a:endParaRPr sz="18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cs-CZ" sz="1800"/>
              <a:t>Paušální a preventivní vylučování potravin není třeba</a:t>
            </a:r>
            <a:endParaRPr sz="18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cs-CZ" sz="1800"/>
              <a:t>“Bolest bříška” jako reakce na nějakou potravinu?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Spíše ne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Otázka kojení, spokojenosti miminka, potřeba stolice, kontaktu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4"/>
          <p:cNvSpPr txBox="1"/>
          <p:nvPr/>
        </p:nvSpPr>
        <p:spPr>
          <a:xfrm>
            <a:off x="405450" y="5945150"/>
            <a:ext cx="42744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u="sng">
                <a:solidFill>
                  <a:schemeClr val="hlink"/>
                </a:solidFill>
                <a:hlinkClick r:id="rId3"/>
              </a:rPr>
              <a:t>Dojčenie (kojenie): Strava dojčiacej matky | MAMILA, o. z.</a:t>
            </a:r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2338" y="899724"/>
            <a:ext cx="7910174" cy="505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4235300" y="1055700"/>
            <a:ext cx="7347000" cy="5529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4265075" y="3873300"/>
            <a:ext cx="0" cy="10419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4265075" y="5106675"/>
            <a:ext cx="0" cy="64860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rezentace NemJi PPTX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</Words>
  <Application>Microsoft Office PowerPoint</Application>
  <PresentationFormat>Širokoúhlá obrazovka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Noto Sans Symbols</vt:lpstr>
      <vt:lpstr>Prezentace NemJi PPTX</vt:lpstr>
      <vt:lpstr>Strava při kojení – moderní přístup</vt:lpstr>
      <vt:lpstr>Co je nového?</vt:lpstr>
      <vt:lpstr>Nadýmavé potraviny = nadýmání/bolest bříška dítěte…?</vt:lpstr>
      <vt:lpstr>Citrusy a jiné chutě</vt:lpstr>
      <vt:lpstr>Koncept individuálního přístupu</vt:lpstr>
      <vt:lpstr>POTRAVINOVÁ PYRAMIDA </vt:lpstr>
      <vt:lpstr>POTRAVINOVÁ PYRAMIDA</vt:lpstr>
      <vt:lpstr>Můžete jíst cokoliv…?</vt:lpstr>
      <vt:lpstr>Mamila</vt:lpstr>
      <vt:lpstr>Take home message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Stravovací provoz</cp:lastModifiedBy>
  <cp:revision>1</cp:revision>
  <dcterms:modified xsi:type="dcterms:W3CDTF">2024-11-07T11:35:24Z</dcterms:modified>
</cp:coreProperties>
</file>