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3"/>
  </p:notesMasterIdLst>
  <p:handoutMasterIdLst>
    <p:handoutMasterId r:id="rId24"/>
  </p:handoutMasterIdLst>
  <p:sldIdLst>
    <p:sldId id="256" r:id="rId5"/>
    <p:sldId id="273" r:id="rId6"/>
    <p:sldId id="265" r:id="rId7"/>
    <p:sldId id="257" r:id="rId8"/>
    <p:sldId id="259" r:id="rId9"/>
    <p:sldId id="260" r:id="rId10"/>
    <p:sldId id="271" r:id="rId11"/>
    <p:sldId id="266" r:id="rId12"/>
    <p:sldId id="261" r:id="rId13"/>
    <p:sldId id="267" r:id="rId14"/>
    <p:sldId id="262" r:id="rId15"/>
    <p:sldId id="268" r:id="rId16"/>
    <p:sldId id="263" r:id="rId17"/>
    <p:sldId id="264" r:id="rId18"/>
    <p:sldId id="269" r:id="rId19"/>
    <p:sldId id="270" r:id="rId20"/>
    <p:sldId id="272" r:id="rId21"/>
    <p:sldId id="258" r:id="rId22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C56"/>
    <a:srgbClr val="BF31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>
      <p:cViewPr varScale="1">
        <p:scale>
          <a:sx n="111" d="100"/>
          <a:sy n="111" d="100"/>
        </p:scale>
        <p:origin x="147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2D9D57F5-3085-058C-F4C6-6DFAA9D4216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6A881BCF-C323-22E3-BEBD-71FC2711C36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90F2A863-C3F4-4AFE-BDE1-38CA15B1D3B9}" type="datetimeFigureOut">
              <a:rPr lang="cs-CZ"/>
              <a:pPr>
                <a:defRPr/>
              </a:pPr>
              <a:t>06.11.2024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D92EF67-8A07-12D4-1F5D-EAB57D7D85F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3ADC18F-19BB-B106-F445-49B1FE98851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300CEB9C-EC9B-4CAA-BE2E-D6304910D07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E241F009-BBAC-E974-4BFF-EA8926EFD52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EE6B6A66-9BD5-0172-613E-D19F6EFD356F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6161E75B-7ED9-444E-9B88-4602986A4126}" type="datetimeFigureOut">
              <a:rPr lang="cs-CZ"/>
              <a:pPr>
                <a:defRPr/>
              </a:pPr>
              <a:t>06.11.2024</a:t>
            </a:fld>
            <a:endParaRPr lang="cs-CZ"/>
          </a:p>
        </p:txBody>
      </p:sp>
      <p:sp>
        <p:nvSpPr>
          <p:cNvPr id="4" name="Zástupný symbol pro obrázek snímku 3">
            <a:extLst>
              <a:ext uri="{FF2B5EF4-FFF2-40B4-BE49-F238E27FC236}">
                <a16:creationId xmlns:a16="http://schemas.microsoft.com/office/drawing/2014/main" id="{281BA901-2EE2-DF19-F999-11CA4FE9890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>
            <a:extLst>
              <a:ext uri="{FF2B5EF4-FFF2-40B4-BE49-F238E27FC236}">
                <a16:creationId xmlns:a16="http://schemas.microsoft.com/office/drawing/2014/main" id="{71215A38-7F3C-44BA-F783-4158FB08DB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noProof="0"/>
              <a:t>Kliknutím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CBC77CF-63A7-31F5-BB38-729C90E86EF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5ED8E4B-FE26-A63A-A215-64012FBA3C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9F0273E1-5069-4D44-8DD3-0A6ECAED87EA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Zástupný symbol pro obrázek snímku 1">
            <a:extLst>
              <a:ext uri="{FF2B5EF4-FFF2-40B4-BE49-F238E27FC236}">
                <a16:creationId xmlns:a16="http://schemas.microsoft.com/office/drawing/2014/main" id="{A68307D7-4851-BA26-1613-505841CE0D3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Zástupný symbol pro poznámky 2">
            <a:extLst>
              <a:ext uri="{FF2B5EF4-FFF2-40B4-BE49-F238E27FC236}">
                <a16:creationId xmlns:a16="http://schemas.microsoft.com/office/drawing/2014/main" id="{00013A28-BD14-9C27-EF88-848E4FD0F43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altLang="cs-CZ"/>
          </a:p>
        </p:txBody>
      </p:sp>
      <p:sp>
        <p:nvSpPr>
          <p:cNvPr id="9220" name="Zástupný symbol pro číslo snímku 3">
            <a:extLst>
              <a:ext uri="{FF2B5EF4-FFF2-40B4-BE49-F238E27FC236}">
                <a16:creationId xmlns:a16="http://schemas.microsoft.com/office/drawing/2014/main" id="{053B9B36-8934-524E-255F-8C1551DB3D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16349921-7426-422F-8975-D899BFAE71B9}" type="slidenum">
              <a:rPr lang="cs-CZ" altLang="cs-CZ"/>
              <a:pPr/>
              <a:t>1</a:t>
            </a:fld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:\new design nemji\logo\Logo nemji prvky NJ final.png">
            <a:extLst>
              <a:ext uri="{FF2B5EF4-FFF2-40B4-BE49-F238E27FC236}">
                <a16:creationId xmlns:a16="http://schemas.microsoft.com/office/drawing/2014/main" id="{C4FB9A0C-34DF-0EEE-4CB6-65BC9D49D9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7400"/>
            <a:ext cx="3168650" cy="308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051720" y="2057441"/>
            <a:ext cx="6406480" cy="1083528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3600" b="1" baseline="0">
                <a:solidFill>
                  <a:srgbClr val="BF311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419872" y="3501008"/>
            <a:ext cx="5040560" cy="16384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44377556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6">
            <a:extLst>
              <a:ext uri="{FF2B5EF4-FFF2-40B4-BE49-F238E27FC236}">
                <a16:creationId xmlns:a16="http://schemas.microsoft.com/office/drawing/2014/main" id="{ADF898FB-FFE2-15D1-7222-AA6A146B37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488" y="6453188"/>
            <a:ext cx="2122487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fld id="{1E22E92F-0F15-47D3-A92A-050EB0702245}" type="datetime1">
              <a:rPr lang="cs-CZ" altLang="cs-CZ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1" hangingPunct="1"/>
              <a:t>06.11.2024</a:t>
            </a:fld>
            <a:endParaRPr lang="cs-CZ" altLang="cs-CZ" sz="1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ovéPole 7">
            <a:extLst>
              <a:ext uri="{FF2B5EF4-FFF2-40B4-BE49-F238E27FC236}">
                <a16:creationId xmlns:a16="http://schemas.microsoft.com/office/drawing/2014/main" id="{1AC813D0-A098-A7E1-D1F9-C642DD8398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4750" y="6453188"/>
            <a:ext cx="15113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fld id="{AB802002-870B-4F30-B85E-52A74324E2CE}" type="slidenum">
              <a:rPr lang="cs-CZ" altLang="cs-CZ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 eaLnBrk="1" hangingPunct="1"/>
              <a:t>‹#›</a:t>
            </a:fld>
            <a:endParaRPr lang="cs-CZ" altLang="cs-CZ" sz="1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P:\new design nemji\logo\Logo nemji prvky NJ 10% final.png">
            <a:extLst>
              <a:ext uri="{FF2B5EF4-FFF2-40B4-BE49-F238E27FC236}">
                <a16:creationId xmlns:a16="http://schemas.microsoft.com/office/drawing/2014/main" id="{66E9090C-A638-6E3F-B25D-393D35B430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3500438"/>
            <a:ext cx="2124075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96752"/>
            <a:ext cx="8229600" cy="504056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400" b="1">
                <a:solidFill>
                  <a:srgbClr val="BF311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06531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 typeface="Wingdings" pitchFamily="2" charset="2"/>
              <a:buChar char="§"/>
              <a:defRPr sz="2000" baseline="0">
                <a:solidFill>
                  <a:srgbClr val="003C56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buFont typeface="Arial" pitchFamily="34" charset="0"/>
              <a:buChar char="•"/>
              <a:defRPr sz="1800">
                <a:solidFill>
                  <a:srgbClr val="003C56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buFont typeface="Wingdings" pitchFamily="2" charset="2"/>
              <a:buChar char="§"/>
              <a:defRPr sz="1800">
                <a:solidFill>
                  <a:srgbClr val="003C56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buFont typeface="Arial" pitchFamily="34" charset="0"/>
              <a:buChar char="•"/>
              <a:defRPr sz="1600">
                <a:solidFill>
                  <a:srgbClr val="003C56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buFont typeface="Wingdings" pitchFamily="2" charset="2"/>
              <a:buChar char="§"/>
              <a:defRPr sz="1400" b="0">
                <a:solidFill>
                  <a:srgbClr val="003C56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>
              <a:buFont typeface="Arial" pitchFamily="34" charset="0"/>
              <a:buChar char="•"/>
              <a:defRPr sz="1400" b="0" baseline="0">
                <a:solidFill>
                  <a:srgbClr val="003C56"/>
                </a:solidFill>
                <a:latin typeface="Arial" pitchFamily="34" charset="0"/>
                <a:cs typeface="Arial" pitchFamily="34" charset="0"/>
              </a:defRPr>
            </a:lvl6pPr>
            <a:lvl7pPr>
              <a:defRPr sz="1400" b="0" baseline="0">
                <a:solidFill>
                  <a:srgbClr val="003C56"/>
                </a:solidFill>
                <a:latin typeface="Arial" pitchFamily="34" charset="0"/>
                <a:cs typeface="Arial" pitchFamily="34" charset="0"/>
              </a:defRPr>
            </a:lvl7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15250337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6">
            <a:extLst>
              <a:ext uri="{FF2B5EF4-FFF2-40B4-BE49-F238E27FC236}">
                <a16:creationId xmlns:a16="http://schemas.microsoft.com/office/drawing/2014/main" id="{BA5C843E-04DF-8643-8253-5C3C4E891B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488" y="6453188"/>
            <a:ext cx="2122487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fld id="{EC06A573-FE77-4589-9633-8062BFA06EB7}" type="datetime1">
              <a:rPr lang="cs-CZ" altLang="cs-CZ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1" hangingPunct="1"/>
              <a:t>06.11.2024</a:t>
            </a:fld>
            <a:endParaRPr lang="cs-CZ" altLang="cs-CZ" sz="1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ovéPole 7">
            <a:extLst>
              <a:ext uri="{FF2B5EF4-FFF2-40B4-BE49-F238E27FC236}">
                <a16:creationId xmlns:a16="http://schemas.microsoft.com/office/drawing/2014/main" id="{57BA743F-F517-635A-5676-600FC595C0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4750" y="6453188"/>
            <a:ext cx="15113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fld id="{8368FD28-56FE-4872-8650-78754B152A40}" type="slidenum">
              <a:rPr lang="cs-CZ" altLang="cs-CZ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 eaLnBrk="1" hangingPunct="1"/>
              <a:t>‹#›</a:t>
            </a:fld>
            <a:endParaRPr lang="cs-CZ" altLang="cs-CZ" sz="1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P:\new design nemji\logo\Logo nemji prvky NJ 10% final.png">
            <a:extLst>
              <a:ext uri="{FF2B5EF4-FFF2-40B4-BE49-F238E27FC236}">
                <a16:creationId xmlns:a16="http://schemas.microsoft.com/office/drawing/2014/main" id="{961AF534-99CD-2A08-7355-A7FEF8B99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3500438"/>
            <a:ext cx="2124075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96752"/>
            <a:ext cx="8229600" cy="504056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400" b="1">
                <a:solidFill>
                  <a:srgbClr val="BF311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06531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Wingdings" pitchFamily="2" charset="2"/>
              <a:buNone/>
              <a:defRPr sz="2000" baseline="0">
                <a:solidFill>
                  <a:srgbClr val="003C56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buFont typeface="Arial" pitchFamily="34" charset="0"/>
              <a:buChar char="•"/>
              <a:defRPr sz="1800">
                <a:solidFill>
                  <a:srgbClr val="003C56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buFont typeface="Wingdings" pitchFamily="2" charset="2"/>
              <a:buChar char="§"/>
              <a:defRPr sz="1800">
                <a:solidFill>
                  <a:srgbClr val="003C56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buFont typeface="Arial" pitchFamily="34" charset="0"/>
              <a:buChar char="•"/>
              <a:defRPr sz="1600">
                <a:solidFill>
                  <a:srgbClr val="003C56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buFont typeface="Wingdings" pitchFamily="2" charset="2"/>
              <a:buChar char="§"/>
              <a:defRPr sz="1400" b="0">
                <a:solidFill>
                  <a:srgbClr val="003C56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>
              <a:buFont typeface="Arial" pitchFamily="34" charset="0"/>
              <a:buChar char="•"/>
              <a:defRPr sz="1400" b="0" baseline="0">
                <a:solidFill>
                  <a:srgbClr val="003C56"/>
                </a:solidFill>
                <a:latin typeface="Arial" pitchFamily="34" charset="0"/>
                <a:cs typeface="Arial" pitchFamily="34" charset="0"/>
              </a:defRPr>
            </a:lvl6pPr>
            <a:lvl7pPr>
              <a:defRPr sz="1400" b="0" baseline="0">
                <a:solidFill>
                  <a:srgbClr val="003C56"/>
                </a:solidFill>
                <a:latin typeface="Arial" pitchFamily="34" charset="0"/>
                <a:cs typeface="Arial" pitchFamily="34" charset="0"/>
              </a:defRPr>
            </a:lvl7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2203112859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sle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89A7D6-5B87-057C-8675-FCABEA5439D7}"/>
              </a:ext>
            </a:extLst>
          </p:cNvPr>
          <p:cNvSpPr txBox="1">
            <a:spLocks/>
          </p:cNvSpPr>
          <p:nvPr/>
        </p:nvSpPr>
        <p:spPr>
          <a:xfrm>
            <a:off x="1331913" y="5157788"/>
            <a:ext cx="6323012" cy="50323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BF311F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r" fontAlgn="auto">
              <a:spcAft>
                <a:spcPts val="0"/>
              </a:spcAft>
              <a:defRPr/>
            </a:pPr>
            <a:r>
              <a:rPr lang="cs-CZ" dirty="0">
                <a:solidFill>
                  <a:srgbClr val="003C56"/>
                </a:solidFill>
              </a:rPr>
              <a:t>www.nemji.cz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D207F734-53E5-4E68-49D2-E13974A257A6}"/>
              </a:ext>
            </a:extLst>
          </p:cNvPr>
          <p:cNvSpPr txBox="1"/>
          <p:nvPr/>
        </p:nvSpPr>
        <p:spPr>
          <a:xfrm>
            <a:off x="971550" y="2646363"/>
            <a:ext cx="4679950" cy="461962"/>
          </a:xfrm>
          <a:prstGeom prst="rect">
            <a:avLst/>
          </a:prstGeom>
        </p:spPr>
        <p:txBody>
          <a:bodyPr/>
          <a:lstStyle>
            <a:lvl1pPr>
              <a:spcBef>
                <a:spcPct val="0"/>
              </a:spcBef>
              <a:buNone/>
              <a:defRPr sz="2400" b="1">
                <a:solidFill>
                  <a:srgbClr val="BF311F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cs-CZ" sz="3200" dirty="0"/>
              <a:t>Děkuji za pozornost …</a:t>
            </a:r>
          </a:p>
        </p:txBody>
      </p:sp>
      <p:pic>
        <p:nvPicPr>
          <p:cNvPr id="4" name="Picture 2" descr="P:\new design nemji\logo\Logo nemji prvky NJ 10% final.png">
            <a:extLst>
              <a:ext uri="{FF2B5EF4-FFF2-40B4-BE49-F238E27FC236}">
                <a16:creationId xmlns:a16="http://schemas.microsoft.com/office/drawing/2014/main" id="{54363976-8DDF-84CB-3BF9-FFFC3065D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3500438"/>
            <a:ext cx="2124075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4889415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élník 10">
            <a:extLst>
              <a:ext uri="{FF2B5EF4-FFF2-40B4-BE49-F238E27FC236}">
                <a16:creationId xmlns:a16="http://schemas.microsoft.com/office/drawing/2014/main" id="{673E112E-220C-87EF-C3C1-F24CD903FE05}"/>
              </a:ext>
            </a:extLst>
          </p:cNvPr>
          <p:cNvSpPr/>
          <p:nvPr/>
        </p:nvSpPr>
        <p:spPr>
          <a:xfrm>
            <a:off x="0" y="981075"/>
            <a:ext cx="9144000" cy="5256213"/>
          </a:xfrm>
          <a:prstGeom prst="rect">
            <a:avLst/>
          </a:prstGeom>
          <a:solidFill>
            <a:srgbClr val="003C56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1A3B6B0D-8047-6C64-377B-3BF2A77121C0}"/>
              </a:ext>
            </a:extLst>
          </p:cNvPr>
          <p:cNvSpPr/>
          <p:nvPr/>
        </p:nvSpPr>
        <p:spPr>
          <a:xfrm>
            <a:off x="0" y="6237288"/>
            <a:ext cx="8604250" cy="620712"/>
          </a:xfrm>
          <a:prstGeom prst="rect">
            <a:avLst/>
          </a:prstGeom>
          <a:solidFill>
            <a:srgbClr val="003C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pic>
        <p:nvPicPr>
          <p:cNvPr id="1028" name="Obrázek 8">
            <a:extLst>
              <a:ext uri="{FF2B5EF4-FFF2-40B4-BE49-F238E27FC236}">
                <a16:creationId xmlns:a16="http://schemas.microsoft.com/office/drawing/2014/main" id="{C670BC6D-24DA-55BD-715F-676AE81865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8" y="320675"/>
            <a:ext cx="538162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5639902D-D24F-EF4E-AC2D-BEB9F38606AC}"/>
              </a:ext>
            </a:extLst>
          </p:cNvPr>
          <p:cNvSpPr/>
          <p:nvPr/>
        </p:nvSpPr>
        <p:spPr>
          <a:xfrm>
            <a:off x="0" y="0"/>
            <a:ext cx="9144000" cy="155575"/>
          </a:xfrm>
          <a:prstGeom prst="rect">
            <a:avLst/>
          </a:prstGeom>
          <a:solidFill>
            <a:srgbClr val="BF31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1FFCA41A-3D55-D5D4-714E-7BC25ED52AD1}"/>
              </a:ext>
            </a:extLst>
          </p:cNvPr>
          <p:cNvSpPr/>
          <p:nvPr/>
        </p:nvSpPr>
        <p:spPr>
          <a:xfrm>
            <a:off x="8604250" y="6237288"/>
            <a:ext cx="539750" cy="620712"/>
          </a:xfrm>
          <a:prstGeom prst="rect">
            <a:avLst/>
          </a:prstGeom>
          <a:solidFill>
            <a:srgbClr val="BF31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</p:sldLayoutIdLst>
  <p:transition spd="slow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g"/><Relationship Id="rId9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dnadpis 3">
            <a:extLst>
              <a:ext uri="{FF2B5EF4-FFF2-40B4-BE49-F238E27FC236}">
                <a16:creationId xmlns:a16="http://schemas.microsoft.com/office/drawing/2014/main" id="{C71322BA-CFC6-3345-78EF-2364C95906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19475" y="3500438"/>
            <a:ext cx="5040313" cy="1638300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cs-CZ" dirty="0"/>
              <a:t>Gynekologicko-porodnické oddělení Nemocnice Jihlava</a:t>
            </a:r>
          </a:p>
          <a:p>
            <a:pPr>
              <a:defRPr/>
            </a:pPr>
            <a:r>
              <a:rPr lang="cs-CZ" dirty="0"/>
              <a:t>Šestinedělí a riziková gravidita</a:t>
            </a:r>
          </a:p>
          <a:p>
            <a:pPr>
              <a:defRPr/>
            </a:pPr>
            <a:endParaRPr lang="cs-CZ" dirty="0"/>
          </a:p>
          <a:p>
            <a:pPr>
              <a:defRPr/>
            </a:pPr>
            <a:r>
              <a:rPr lang="cs-CZ" dirty="0"/>
              <a:t>Bc. Blanka Pavlů</a:t>
            </a:r>
          </a:p>
          <a:p>
            <a:pPr>
              <a:defRPr/>
            </a:pPr>
            <a:r>
              <a:rPr lang="cs-CZ" dirty="0"/>
              <a:t>Bc. Markéta Hosová</a:t>
            </a:r>
          </a:p>
          <a:p>
            <a:pPr fontAlgn="auto">
              <a:spcAft>
                <a:spcPts val="0"/>
              </a:spcAft>
              <a:defRPr/>
            </a:pPr>
            <a:endParaRPr lang="cs-CZ" dirty="0"/>
          </a:p>
        </p:txBody>
      </p:sp>
      <p:sp>
        <p:nvSpPr>
          <p:cNvPr id="8195" name="Nadpis 4">
            <a:extLst>
              <a:ext uri="{FF2B5EF4-FFF2-40B4-BE49-F238E27FC236}">
                <a16:creationId xmlns:a16="http://schemas.microsoft.com/office/drawing/2014/main" id="{DA5BFB6E-B5C3-63D9-CDF3-AFFF328A5A13}"/>
              </a:ext>
            </a:extLst>
          </p:cNvPr>
          <p:cNvSpPr>
            <a:spLocks noGrp="1"/>
          </p:cNvSpPr>
          <p:nvPr>
            <p:ph type="ctrTitle"/>
          </p:nvPr>
        </p:nvSpPr>
        <p:spPr bwMode="auto">
          <a:xfrm>
            <a:off x="1619672" y="2057400"/>
            <a:ext cx="6838528" cy="10842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cs-CZ" altLang="cs-CZ" dirty="0"/>
              <a:t>KINESIOTAPING</a:t>
            </a:r>
            <a:br>
              <a:rPr lang="cs-CZ" altLang="cs-CZ" dirty="0"/>
            </a:br>
            <a:r>
              <a:rPr lang="cs-CZ" altLang="cs-CZ" dirty="0"/>
              <a:t>V GYNEKOLOGII A PORODNICTVÍ </a:t>
            </a:r>
          </a:p>
        </p:txBody>
      </p:sp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88E55F-06F8-5447-632A-99E579FCB7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3">
            <a:extLst>
              <a:ext uri="{FF2B5EF4-FFF2-40B4-BE49-F238E27FC236}">
                <a16:creationId xmlns:a16="http://schemas.microsoft.com/office/drawing/2014/main" id="{4728DA56-1B12-0AFF-46E0-46D2178362B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914400" y="333375"/>
            <a:ext cx="8229600" cy="5032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 dirty="0"/>
              <a:t>TEJPOVÁNÍ PO PORODU</a:t>
            </a:r>
          </a:p>
        </p:txBody>
      </p:sp>
      <p:sp>
        <p:nvSpPr>
          <p:cNvPr id="10243" name="Zástupný symbol pro obsah 4">
            <a:extLst>
              <a:ext uri="{FF2B5EF4-FFF2-40B4-BE49-F238E27FC236}">
                <a16:creationId xmlns:a16="http://schemas.microsoft.com/office/drawing/2014/main" id="{5358432E-1DF7-E649-5726-3914BE0C307D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457200" y="1412875"/>
            <a:ext cx="4258816" cy="47132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 dirty="0"/>
              <a:t>30 let, II/I</a:t>
            </a:r>
          </a:p>
          <a:p>
            <a:r>
              <a:rPr lang="cs-CZ" altLang="cs-CZ" dirty="0"/>
              <a:t>Diastáza</a:t>
            </a:r>
          </a:p>
          <a:p>
            <a:r>
              <a:rPr lang="cs-CZ" altLang="cs-CZ" dirty="0"/>
              <a:t>Involuční bolesti, analgetika</a:t>
            </a:r>
          </a:p>
          <a:p>
            <a:endParaRPr lang="cs-CZ" altLang="cs-CZ" dirty="0"/>
          </a:p>
          <a:p>
            <a:endParaRPr lang="cs-CZ" altLang="cs-CZ" dirty="0"/>
          </a:p>
          <a:p>
            <a:r>
              <a:rPr lang="cs-CZ" altLang="cs-CZ" dirty="0"/>
              <a:t>Druhý den:</a:t>
            </a:r>
          </a:p>
          <a:p>
            <a:pPr lvl="1"/>
            <a:r>
              <a:rPr lang="cs-CZ" altLang="cs-CZ" dirty="0"/>
              <a:t>Zlepšení involučních bolestí</a:t>
            </a:r>
          </a:p>
          <a:p>
            <a:pPr lvl="1"/>
            <a:r>
              <a:rPr lang="cs-CZ" altLang="cs-CZ" dirty="0"/>
              <a:t>Bez nutnosti analgetik</a:t>
            </a:r>
          </a:p>
          <a:p>
            <a:endParaRPr lang="cs-CZ" altLang="cs-CZ" dirty="0"/>
          </a:p>
        </p:txBody>
      </p:sp>
      <p:pic>
        <p:nvPicPr>
          <p:cNvPr id="3" name="Obrázek 2" descr="Obsah obrázku textil, steh, vzor, osoba&#10;&#10;Popis byl vytvořen automaticky">
            <a:extLst>
              <a:ext uri="{FF2B5EF4-FFF2-40B4-BE49-F238E27FC236}">
                <a16:creationId xmlns:a16="http://schemas.microsoft.com/office/drawing/2014/main" id="{C6AF87C8-50F7-302C-F1F8-4C134CE8F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7682" y="1785913"/>
            <a:ext cx="4713288" cy="3534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403060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3">
            <a:extLst>
              <a:ext uri="{FF2B5EF4-FFF2-40B4-BE49-F238E27FC236}">
                <a16:creationId xmlns:a16="http://schemas.microsoft.com/office/drawing/2014/main" id="{CBFA36AC-1B70-C446-8BE0-6078D6D144E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914400" y="333375"/>
            <a:ext cx="8229600" cy="5032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 dirty="0"/>
              <a:t>TEJPOVÁNÍ PO PORODU</a:t>
            </a:r>
          </a:p>
        </p:txBody>
      </p:sp>
      <p:sp>
        <p:nvSpPr>
          <p:cNvPr id="10243" name="Zástupný symbol pro obsah 4">
            <a:extLst>
              <a:ext uri="{FF2B5EF4-FFF2-40B4-BE49-F238E27FC236}">
                <a16:creationId xmlns:a16="http://schemas.microsoft.com/office/drawing/2014/main" id="{5D5B6CC8-C201-DB38-C856-FD61223D43C7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457200" y="1412875"/>
            <a:ext cx="3538736" cy="47132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 dirty="0"/>
              <a:t>26 let, II/II</a:t>
            </a:r>
          </a:p>
          <a:p>
            <a:r>
              <a:rPr lang="cs-CZ" altLang="cs-CZ" dirty="0"/>
              <a:t>Otoky DKK </a:t>
            </a:r>
          </a:p>
          <a:p>
            <a:r>
              <a:rPr lang="cs-CZ" altLang="cs-CZ" dirty="0"/>
              <a:t>6. pp. </a:t>
            </a:r>
          </a:p>
          <a:p>
            <a:endParaRPr lang="cs-CZ" altLang="cs-CZ" dirty="0"/>
          </a:p>
          <a:p>
            <a:endParaRPr lang="cs-CZ" altLang="cs-CZ" dirty="0"/>
          </a:p>
          <a:p>
            <a:pPr marL="0" indent="0">
              <a:buNone/>
            </a:pPr>
            <a:endParaRPr lang="cs-CZ" altLang="cs-CZ" dirty="0"/>
          </a:p>
          <a:p>
            <a:r>
              <a:rPr lang="cs-CZ" altLang="cs-CZ" dirty="0"/>
              <a:t>Druhý den:</a:t>
            </a:r>
          </a:p>
          <a:p>
            <a:pPr lvl="1"/>
            <a:r>
              <a:rPr lang="cs-CZ" altLang="cs-CZ" dirty="0"/>
              <a:t>Ústup otoků</a:t>
            </a:r>
          </a:p>
        </p:txBody>
      </p:sp>
      <p:pic>
        <p:nvPicPr>
          <p:cNvPr id="3" name="Obrázek 2" descr="Obsah obrázku osoba, noha, prst u nohy, hřebík&#10;&#10;Popis byl vytvořen automaticky">
            <a:extLst>
              <a:ext uri="{FF2B5EF4-FFF2-40B4-BE49-F238E27FC236}">
                <a16:creationId xmlns:a16="http://schemas.microsoft.com/office/drawing/2014/main" id="{8EC01C84-8DAF-CEDD-7E29-F1DDD542E2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42430" y="2183434"/>
            <a:ext cx="3861024" cy="2895768"/>
          </a:xfrm>
          <a:prstGeom prst="rect">
            <a:avLst/>
          </a:prstGeom>
        </p:spPr>
      </p:pic>
      <p:pic>
        <p:nvPicPr>
          <p:cNvPr id="5" name="Obrázek 4" descr="Obsah obrázku osoba, noha, hřebík, prst u nohy&#10;&#10;Popis byl vytvořen automaticky">
            <a:extLst>
              <a:ext uri="{FF2B5EF4-FFF2-40B4-BE49-F238E27FC236}">
                <a16:creationId xmlns:a16="http://schemas.microsoft.com/office/drawing/2014/main" id="{D23FC36D-07D8-092D-A587-51079BD102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05196" y="2183436"/>
            <a:ext cx="3861022" cy="2895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824721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87F232-EE7E-B6D3-A409-C2E7746ADC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3">
            <a:extLst>
              <a:ext uri="{FF2B5EF4-FFF2-40B4-BE49-F238E27FC236}">
                <a16:creationId xmlns:a16="http://schemas.microsoft.com/office/drawing/2014/main" id="{7742090C-29F0-E782-64BC-71F3F304118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914400" y="333375"/>
            <a:ext cx="8229600" cy="5032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 dirty="0"/>
              <a:t>TEJPOVÁNÍ PO PORODU</a:t>
            </a:r>
          </a:p>
        </p:txBody>
      </p:sp>
      <p:sp>
        <p:nvSpPr>
          <p:cNvPr id="10243" name="Zástupný symbol pro obsah 4">
            <a:extLst>
              <a:ext uri="{FF2B5EF4-FFF2-40B4-BE49-F238E27FC236}">
                <a16:creationId xmlns:a16="http://schemas.microsoft.com/office/drawing/2014/main" id="{C6A349D4-918E-1DA4-7339-FF4F4837E739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323528" y="1412875"/>
            <a:ext cx="2736304" cy="47132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 dirty="0"/>
              <a:t>41 let, I/I</a:t>
            </a:r>
          </a:p>
          <a:p>
            <a:r>
              <a:rPr lang="cs-CZ" altLang="cs-CZ" dirty="0"/>
              <a:t>Bolest beder vystřelující do PDK </a:t>
            </a:r>
          </a:p>
          <a:p>
            <a:endParaRPr lang="cs-CZ" altLang="cs-CZ" dirty="0"/>
          </a:p>
          <a:p>
            <a:pPr marL="0" indent="0">
              <a:buNone/>
            </a:pPr>
            <a:endParaRPr lang="cs-CZ" altLang="cs-CZ" dirty="0"/>
          </a:p>
          <a:p>
            <a:pPr marL="0" indent="0">
              <a:buNone/>
            </a:pPr>
            <a:endParaRPr lang="cs-CZ" altLang="cs-CZ" dirty="0"/>
          </a:p>
          <a:p>
            <a:r>
              <a:rPr lang="cs-CZ" altLang="cs-CZ" dirty="0"/>
              <a:t>úleva</a:t>
            </a:r>
          </a:p>
          <a:p>
            <a:endParaRPr lang="cs-CZ" altLang="cs-CZ" dirty="0"/>
          </a:p>
          <a:p>
            <a:pPr marL="0" indent="0">
              <a:buNone/>
            </a:pPr>
            <a:endParaRPr lang="cs-CZ" altLang="cs-CZ" dirty="0"/>
          </a:p>
          <a:p>
            <a:endParaRPr lang="cs-CZ" altLang="cs-CZ" dirty="0"/>
          </a:p>
        </p:txBody>
      </p:sp>
      <p:pic>
        <p:nvPicPr>
          <p:cNvPr id="4" name="Obrázek 3" descr="Obsah obrázku tetování, osoba&#10;&#10;Popis byl vytvořen automaticky">
            <a:extLst>
              <a:ext uri="{FF2B5EF4-FFF2-40B4-BE49-F238E27FC236}">
                <a16:creationId xmlns:a16="http://schemas.microsoft.com/office/drawing/2014/main" id="{27F534DB-7982-0193-D8AA-FB67155B68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5" y="1700808"/>
            <a:ext cx="3024335" cy="3765039"/>
          </a:xfrm>
          <a:prstGeom prst="rect">
            <a:avLst/>
          </a:prstGeom>
        </p:spPr>
      </p:pic>
      <p:pic>
        <p:nvPicPr>
          <p:cNvPr id="7" name="Obrázek 6" descr="Obsah obrázku osoba, textil, oblečení, vzor&#10;&#10;Popis byl vytvořen automaticky">
            <a:extLst>
              <a:ext uri="{FF2B5EF4-FFF2-40B4-BE49-F238E27FC236}">
                <a16:creationId xmlns:a16="http://schemas.microsoft.com/office/drawing/2014/main" id="{994E4C8F-389A-4C7E-3EBE-5C8BD6F94E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85546" y="2171438"/>
            <a:ext cx="3765037" cy="2823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871817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3">
            <a:extLst>
              <a:ext uri="{FF2B5EF4-FFF2-40B4-BE49-F238E27FC236}">
                <a16:creationId xmlns:a16="http://schemas.microsoft.com/office/drawing/2014/main" id="{CBFA36AC-1B70-C446-8BE0-6078D6D144E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914400" y="333375"/>
            <a:ext cx="8229600" cy="5032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 dirty="0"/>
              <a:t>TEJPOVÁNÍ V GYNEKOLOGII</a:t>
            </a:r>
          </a:p>
        </p:txBody>
      </p:sp>
      <p:sp>
        <p:nvSpPr>
          <p:cNvPr id="10243" name="Zástupný symbol pro obsah 4">
            <a:extLst>
              <a:ext uri="{FF2B5EF4-FFF2-40B4-BE49-F238E27FC236}">
                <a16:creationId xmlns:a16="http://schemas.microsoft.com/office/drawing/2014/main" id="{5D5B6CC8-C201-DB38-C856-FD61223D43C7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457200" y="1412875"/>
            <a:ext cx="3538736" cy="47132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 dirty="0"/>
              <a:t>25 let</a:t>
            </a:r>
          </a:p>
          <a:p>
            <a:r>
              <a:rPr lang="cs-CZ" altLang="cs-CZ" dirty="0"/>
              <a:t>Menstruační bolesti</a:t>
            </a:r>
          </a:p>
          <a:p>
            <a:endParaRPr lang="cs-CZ" altLang="cs-CZ" dirty="0"/>
          </a:p>
          <a:p>
            <a:endParaRPr lang="cs-CZ" altLang="cs-CZ" dirty="0"/>
          </a:p>
          <a:p>
            <a:endParaRPr lang="cs-CZ" altLang="cs-CZ" dirty="0"/>
          </a:p>
          <a:p>
            <a:r>
              <a:rPr lang="cs-CZ" altLang="cs-CZ" dirty="0"/>
              <a:t>Úleva do hodiny</a:t>
            </a:r>
          </a:p>
          <a:p>
            <a:r>
              <a:rPr lang="cs-CZ" altLang="cs-CZ" dirty="0"/>
              <a:t>bez analgetik</a:t>
            </a:r>
          </a:p>
        </p:txBody>
      </p:sp>
      <p:pic>
        <p:nvPicPr>
          <p:cNvPr id="3" name="Obrázek 2" descr="Obsah obrázku osoba, kloub, rameno, Hruď&#10;&#10;Popis byl vytvořen automaticky">
            <a:extLst>
              <a:ext uri="{FF2B5EF4-FFF2-40B4-BE49-F238E27FC236}">
                <a16:creationId xmlns:a16="http://schemas.microsoft.com/office/drawing/2014/main" id="{7290A797-D33D-F0AE-0EED-554CA0B41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86895" y="1713905"/>
            <a:ext cx="4713288" cy="353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519933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3">
            <a:extLst>
              <a:ext uri="{FF2B5EF4-FFF2-40B4-BE49-F238E27FC236}">
                <a16:creationId xmlns:a16="http://schemas.microsoft.com/office/drawing/2014/main" id="{CBFA36AC-1B70-C446-8BE0-6078D6D144E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914400" y="333375"/>
            <a:ext cx="8229600" cy="5032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 dirty="0"/>
              <a:t>TEJPOVÁNÍ V GYNEKOLOGII</a:t>
            </a:r>
          </a:p>
        </p:txBody>
      </p:sp>
      <p:sp>
        <p:nvSpPr>
          <p:cNvPr id="10243" name="Zástupný symbol pro obsah 4">
            <a:extLst>
              <a:ext uri="{FF2B5EF4-FFF2-40B4-BE49-F238E27FC236}">
                <a16:creationId xmlns:a16="http://schemas.microsoft.com/office/drawing/2014/main" id="{5D5B6CC8-C201-DB38-C856-FD61223D43C7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536155" y="1062871"/>
            <a:ext cx="8147248" cy="90531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 dirty="0"/>
              <a:t>52 let</a:t>
            </a:r>
            <a:endParaRPr lang="cs-CZ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cs-CZ" altLang="cs-CZ" dirty="0" err="1"/>
              <a:t>Heamoperitoneum</a:t>
            </a:r>
            <a:r>
              <a:rPr lang="cs-CZ" altLang="cs-CZ" dirty="0"/>
              <a:t> post LPSK, </a:t>
            </a:r>
            <a:r>
              <a:rPr lang="cs-CZ" altLang="cs-CZ" dirty="0" err="1"/>
              <a:t>Revisio</a:t>
            </a:r>
            <a:r>
              <a:rPr lang="cs-CZ" altLang="cs-CZ" dirty="0"/>
              <a:t> </a:t>
            </a:r>
            <a:r>
              <a:rPr lang="cs-CZ" altLang="cs-CZ" dirty="0" err="1"/>
              <a:t>abdominis</a:t>
            </a:r>
            <a:r>
              <a:rPr lang="cs-CZ" altLang="cs-CZ" dirty="0"/>
              <a:t> (JI)</a:t>
            </a:r>
          </a:p>
          <a:p>
            <a:endParaRPr lang="cs-CZ" altLang="cs-CZ" dirty="0"/>
          </a:p>
        </p:txBody>
      </p:sp>
      <p:pic>
        <p:nvPicPr>
          <p:cNvPr id="2" name="Obrázek 1" descr="Obsah obrázku Maso, zranění, žíla, interiér&#10;&#10;Popis byl vytvořen automaticky">
            <a:extLst>
              <a:ext uri="{FF2B5EF4-FFF2-40B4-BE49-F238E27FC236}">
                <a16:creationId xmlns:a16="http://schemas.microsoft.com/office/drawing/2014/main" id="{9A5612DD-1A70-6FBF-5469-A7D623E0DE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75956" y="2697215"/>
            <a:ext cx="2898527" cy="2173896"/>
          </a:xfrm>
          <a:prstGeom prst="rect">
            <a:avLst/>
          </a:prstGeom>
        </p:spPr>
      </p:pic>
      <p:pic>
        <p:nvPicPr>
          <p:cNvPr id="3" name="Obrázek 2" descr="Obsah obrázku text, tetování, osoba, interiér&#10;&#10;Popis byl vytvořen automaticky">
            <a:extLst>
              <a:ext uri="{FF2B5EF4-FFF2-40B4-BE49-F238E27FC236}">
                <a16:creationId xmlns:a16="http://schemas.microsoft.com/office/drawing/2014/main" id="{571F476F-A423-9D7F-3AF0-053324009A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82667" y="2699710"/>
            <a:ext cx="2898532" cy="2173899"/>
          </a:xfrm>
          <a:prstGeom prst="rect">
            <a:avLst/>
          </a:prstGeom>
        </p:spPr>
      </p:pic>
      <p:pic>
        <p:nvPicPr>
          <p:cNvPr id="4" name="Obrázek 3" descr="Obsah obrázku osoba, Maso, zápěstí, tetování&#10;&#10;Popis byl vytvořen automaticky">
            <a:extLst>
              <a:ext uri="{FF2B5EF4-FFF2-40B4-BE49-F238E27FC236}">
                <a16:creationId xmlns:a16="http://schemas.microsoft.com/office/drawing/2014/main" id="{10B7F5DE-E4FD-FD78-2832-286B28FCAE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47463" y="2699713"/>
            <a:ext cx="2898530" cy="2173897"/>
          </a:xfrm>
          <a:prstGeom prst="rect">
            <a:avLst/>
          </a:prstGeom>
        </p:spPr>
      </p:pic>
      <p:pic>
        <p:nvPicPr>
          <p:cNvPr id="5" name="Obrázek 4" descr="Obsah obrázku tetování, Maso, Končetina, kloub&#10;&#10;Popis byl vytvořen automaticky">
            <a:extLst>
              <a:ext uri="{FF2B5EF4-FFF2-40B4-BE49-F238E27FC236}">
                <a16:creationId xmlns:a16="http://schemas.microsoft.com/office/drawing/2014/main" id="{B53B7F66-8E25-6072-477F-99DA909E33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21428" y="2699713"/>
            <a:ext cx="2898530" cy="2173897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70D4ED75-A3CB-DD6F-7139-6EEAD4A638E7}"/>
              </a:ext>
            </a:extLst>
          </p:cNvPr>
          <p:cNvSpPr txBox="1"/>
          <p:nvPr/>
        </p:nvSpPr>
        <p:spPr>
          <a:xfrm>
            <a:off x="611560" y="5236942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před aplikací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F5720DF-9779-BB4F-9177-C0946BC57BAD}"/>
              </a:ext>
            </a:extLst>
          </p:cNvPr>
          <p:cNvSpPr txBox="1"/>
          <p:nvPr/>
        </p:nvSpPr>
        <p:spPr>
          <a:xfrm>
            <a:off x="2961083" y="5230620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1. aplikace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4F9D6E5A-58E0-929F-5227-1F23DFE410C2}"/>
              </a:ext>
            </a:extLst>
          </p:cNvPr>
          <p:cNvSpPr txBox="1"/>
          <p:nvPr/>
        </p:nvSpPr>
        <p:spPr>
          <a:xfrm>
            <a:off x="5051734" y="5226583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 1. aplikaci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E1A5A823-70CC-D90F-EBD5-68E49E50F0B3}"/>
              </a:ext>
            </a:extLst>
          </p:cNvPr>
          <p:cNvSpPr txBox="1"/>
          <p:nvPr/>
        </p:nvSpPr>
        <p:spPr>
          <a:xfrm>
            <a:off x="7412477" y="5233313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2. aplikace</a:t>
            </a:r>
          </a:p>
        </p:txBody>
      </p:sp>
    </p:spTree>
    <p:extLst>
      <p:ext uri="{BB962C8B-B14F-4D97-AF65-F5344CB8AC3E}">
        <p14:creationId xmlns:p14="http://schemas.microsoft.com/office/powerpoint/2010/main" val="2972777379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3080C1-C11C-633C-BAC9-EFB6FBE189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3">
            <a:extLst>
              <a:ext uri="{FF2B5EF4-FFF2-40B4-BE49-F238E27FC236}">
                <a16:creationId xmlns:a16="http://schemas.microsoft.com/office/drawing/2014/main" id="{206424AA-4757-FA06-1A9A-AEDA7763FE3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914400" y="333375"/>
            <a:ext cx="8229600" cy="5032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 dirty="0"/>
              <a:t>TEJPOVÁNÍ V GYNEKOLOGII</a:t>
            </a:r>
          </a:p>
        </p:txBody>
      </p:sp>
      <p:sp>
        <p:nvSpPr>
          <p:cNvPr id="10243" name="Zástupný symbol pro obsah 4">
            <a:extLst>
              <a:ext uri="{FF2B5EF4-FFF2-40B4-BE49-F238E27FC236}">
                <a16:creationId xmlns:a16="http://schemas.microsoft.com/office/drawing/2014/main" id="{4DBC0600-DBD0-3817-7150-DB11E330DD57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539552" y="1268760"/>
            <a:ext cx="8147248" cy="99797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10000"/>
          </a:bodyPr>
          <a:lstStyle/>
          <a:p>
            <a:r>
              <a:rPr lang="cs-CZ" altLang="cs-CZ" dirty="0"/>
              <a:t>52 let</a:t>
            </a:r>
            <a:endParaRPr lang="cs-CZ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cs-CZ" altLang="cs-CZ" dirty="0" err="1"/>
              <a:t>Heamoperitoneum</a:t>
            </a:r>
            <a:r>
              <a:rPr lang="cs-CZ" altLang="cs-CZ" dirty="0"/>
              <a:t> post LPSK, </a:t>
            </a:r>
            <a:r>
              <a:rPr lang="cs-CZ" altLang="cs-CZ" dirty="0" err="1"/>
              <a:t>Revisio</a:t>
            </a:r>
            <a:r>
              <a:rPr lang="cs-CZ" altLang="cs-CZ" dirty="0"/>
              <a:t> </a:t>
            </a:r>
            <a:r>
              <a:rPr lang="cs-CZ" altLang="cs-CZ" dirty="0" err="1"/>
              <a:t>abdominis</a:t>
            </a:r>
            <a:r>
              <a:rPr lang="cs-CZ" altLang="cs-CZ" dirty="0"/>
              <a:t> (JI)</a:t>
            </a:r>
          </a:p>
          <a:p>
            <a:r>
              <a:rPr lang="cs-CZ" altLang="cs-CZ" dirty="0"/>
              <a:t>JIZVA</a:t>
            </a:r>
          </a:p>
          <a:p>
            <a:endParaRPr lang="cs-CZ" altLang="cs-CZ" dirty="0"/>
          </a:p>
        </p:txBody>
      </p:sp>
      <p:pic>
        <p:nvPicPr>
          <p:cNvPr id="10" name="Obrázek 9" descr="Obsah obrázku tetování, osoba, umění&#10;&#10;Popis byl vytvořen automaticky">
            <a:extLst>
              <a:ext uri="{FF2B5EF4-FFF2-40B4-BE49-F238E27FC236}">
                <a16:creationId xmlns:a16="http://schemas.microsoft.com/office/drawing/2014/main" id="{F635D126-A280-5FA9-498A-F56E262237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11760" y="2564903"/>
            <a:ext cx="4032448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383997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1E3AF0-63C3-607D-0BF9-745880D4FA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3">
            <a:extLst>
              <a:ext uri="{FF2B5EF4-FFF2-40B4-BE49-F238E27FC236}">
                <a16:creationId xmlns:a16="http://schemas.microsoft.com/office/drawing/2014/main" id="{0816139B-C5FB-4D20-9A42-1427257845F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914400" y="333375"/>
            <a:ext cx="8229600" cy="5032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 dirty="0"/>
              <a:t>TEJPOVÁNÍ V GYNEKOLOGII</a:t>
            </a:r>
          </a:p>
        </p:txBody>
      </p:sp>
      <p:sp>
        <p:nvSpPr>
          <p:cNvPr id="10243" name="Zástupný symbol pro obsah 4">
            <a:extLst>
              <a:ext uri="{FF2B5EF4-FFF2-40B4-BE49-F238E27FC236}">
                <a16:creationId xmlns:a16="http://schemas.microsoft.com/office/drawing/2014/main" id="{51B81446-C416-D84D-D614-8284084A6037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251520" y="1268760"/>
            <a:ext cx="3600400" cy="455103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cs-CZ" altLang="cs-CZ" dirty="0"/>
              <a:t>31 let, II/II</a:t>
            </a:r>
            <a:endParaRPr lang="cs-CZ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cs-CZ" altLang="cs-CZ" dirty="0"/>
              <a:t>2 roky stará jizva po 2. SC</a:t>
            </a:r>
          </a:p>
          <a:p>
            <a:r>
              <a:rPr lang="cs-CZ" altLang="cs-CZ" dirty="0" err="1"/>
              <a:t>crosstape</a:t>
            </a:r>
            <a:endParaRPr lang="cs-CZ" altLang="cs-CZ" dirty="0"/>
          </a:p>
          <a:p>
            <a:endParaRPr lang="cs-CZ" altLang="cs-CZ" dirty="0"/>
          </a:p>
          <a:p>
            <a:endParaRPr lang="cs-CZ" altLang="cs-CZ" dirty="0"/>
          </a:p>
          <a:p>
            <a:r>
              <a:rPr lang="cs-CZ" altLang="cs-CZ" dirty="0"/>
              <a:t>Jizva měkčí</a:t>
            </a:r>
          </a:p>
          <a:p>
            <a:r>
              <a:rPr lang="cs-CZ" altLang="cs-CZ" dirty="0"/>
              <a:t>podkoží uvolněné</a:t>
            </a:r>
          </a:p>
          <a:p>
            <a:endParaRPr lang="cs-CZ" altLang="cs-CZ" dirty="0"/>
          </a:p>
        </p:txBody>
      </p:sp>
      <p:pic>
        <p:nvPicPr>
          <p:cNvPr id="2" name="Obrázek 1" descr="Obsah obrázku Maso, tetování, osoba&#10;&#10;Popis byl vytvořen automaticky">
            <a:extLst>
              <a:ext uri="{FF2B5EF4-FFF2-40B4-BE49-F238E27FC236}">
                <a16:creationId xmlns:a16="http://schemas.microsoft.com/office/drawing/2014/main" id="{13BC1BE8-09E9-B100-5252-331F9BA39F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139952" y="1988840"/>
            <a:ext cx="4627881" cy="347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871983"/>
      </p:ext>
    </p:extLst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2EA7A3-CFD7-B9BC-D05E-721CAE037C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3">
            <a:extLst>
              <a:ext uri="{FF2B5EF4-FFF2-40B4-BE49-F238E27FC236}">
                <a16:creationId xmlns:a16="http://schemas.microsoft.com/office/drawing/2014/main" id="{1F574B25-FCA2-360B-FBE9-15B11788F2F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914400" y="333375"/>
            <a:ext cx="8229600" cy="5032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 dirty="0"/>
              <a:t>TEJPOVÁNÍ ROZŠÍŘENÍ DO BUDOUCNA</a:t>
            </a:r>
          </a:p>
        </p:txBody>
      </p:sp>
      <p:sp>
        <p:nvSpPr>
          <p:cNvPr id="10243" name="Zástupný symbol pro obsah 4">
            <a:extLst>
              <a:ext uri="{FF2B5EF4-FFF2-40B4-BE49-F238E27FC236}">
                <a16:creationId xmlns:a16="http://schemas.microsoft.com/office/drawing/2014/main" id="{18F71BFE-DFFC-2F92-DF25-9800FBC77C0B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323528" y="1412875"/>
            <a:ext cx="3240360" cy="47132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r>
              <a:rPr lang="cs-CZ" altLang="cs-CZ" dirty="0"/>
              <a:t>	</a:t>
            </a:r>
            <a:r>
              <a:rPr lang="cs-CZ" altLang="cs-CZ" b="1" dirty="0"/>
              <a:t>PRSY</a:t>
            </a:r>
          </a:p>
          <a:p>
            <a:r>
              <a:rPr lang="cs-CZ" altLang="cs-CZ" dirty="0"/>
              <a:t>Fasciální technika</a:t>
            </a:r>
          </a:p>
          <a:p>
            <a:r>
              <a:rPr lang="cs-CZ" altLang="cs-CZ" dirty="0"/>
              <a:t>Nazdvihnutí tkáně</a:t>
            </a:r>
          </a:p>
          <a:p>
            <a:r>
              <a:rPr lang="cs-CZ" altLang="cs-CZ" dirty="0"/>
              <a:t>Uvolnění prsních žláz</a:t>
            </a:r>
          </a:p>
          <a:p>
            <a:endParaRPr lang="cs-CZ" altLang="cs-CZ" dirty="0"/>
          </a:p>
          <a:p>
            <a:pPr marL="0" indent="0">
              <a:buNone/>
            </a:pPr>
            <a:endParaRPr lang="cs-CZ" altLang="cs-CZ" dirty="0"/>
          </a:p>
          <a:p>
            <a:pPr marL="0" indent="0">
              <a:buNone/>
            </a:pPr>
            <a:endParaRPr lang="cs-CZ" altLang="cs-CZ" dirty="0"/>
          </a:p>
          <a:p>
            <a:r>
              <a:rPr lang="cs-CZ" altLang="cs-CZ" dirty="0"/>
              <a:t>Zvýšená cirkulace MM</a:t>
            </a:r>
          </a:p>
          <a:p>
            <a:r>
              <a:rPr lang="cs-CZ" altLang="cs-CZ" dirty="0"/>
              <a:t>Účinnost do pár dnů</a:t>
            </a:r>
          </a:p>
          <a:p>
            <a:endParaRPr lang="cs-CZ" altLang="cs-CZ" dirty="0"/>
          </a:p>
          <a:p>
            <a:pPr marL="0" indent="0">
              <a:buNone/>
            </a:pPr>
            <a:endParaRPr lang="cs-CZ" altLang="cs-CZ" dirty="0"/>
          </a:p>
          <a:p>
            <a:endParaRPr lang="cs-CZ" altLang="cs-CZ" dirty="0"/>
          </a:p>
        </p:txBody>
      </p:sp>
      <p:sp>
        <p:nvSpPr>
          <p:cNvPr id="2" name="Zástupný symbol pro obsah 4">
            <a:extLst>
              <a:ext uri="{FF2B5EF4-FFF2-40B4-BE49-F238E27FC236}">
                <a16:creationId xmlns:a16="http://schemas.microsoft.com/office/drawing/2014/main" id="{D012335E-7400-BD19-71A7-A818FDC76D84}"/>
              </a:ext>
            </a:extLst>
          </p:cNvPr>
          <p:cNvSpPr txBox="1">
            <a:spLocks/>
          </p:cNvSpPr>
          <p:nvPr/>
        </p:nvSpPr>
        <p:spPr bwMode="auto">
          <a:xfrm>
            <a:off x="4572000" y="1432811"/>
            <a:ext cx="3240360" cy="4713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 kern="1200" baseline="0">
                <a:solidFill>
                  <a:srgbClr val="003C56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kern="1200">
                <a:solidFill>
                  <a:srgbClr val="003C56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 kern="1200">
                <a:solidFill>
                  <a:srgbClr val="003C56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600" kern="1200">
                <a:solidFill>
                  <a:srgbClr val="003C56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400" b="0" kern="1200">
                <a:solidFill>
                  <a:srgbClr val="003C56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b="0" kern="1200" baseline="0">
                <a:solidFill>
                  <a:srgbClr val="003C56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b="0" kern="1200" baseline="0">
                <a:solidFill>
                  <a:srgbClr val="003C56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cs-CZ" altLang="cs-CZ" dirty="0"/>
              <a:t>	</a:t>
            </a:r>
            <a:r>
              <a:rPr lang="cs-CZ" altLang="cs-CZ" b="1" dirty="0"/>
              <a:t>NOVOROZENEC</a:t>
            </a:r>
          </a:p>
          <a:p>
            <a:r>
              <a:rPr lang="cs-CZ" altLang="cs-CZ" dirty="0"/>
              <a:t>Kýla</a:t>
            </a:r>
          </a:p>
          <a:p>
            <a:r>
              <a:rPr lang="cs-CZ" altLang="cs-CZ" dirty="0"/>
              <a:t>Kojenecká kolika</a:t>
            </a:r>
          </a:p>
          <a:p>
            <a:endParaRPr lang="cs-CZ" altLang="cs-CZ" dirty="0"/>
          </a:p>
          <a:p>
            <a:endParaRPr lang="cs-CZ" altLang="cs-CZ" dirty="0"/>
          </a:p>
          <a:p>
            <a:pPr marL="0" indent="0">
              <a:buFont typeface="Wingdings" pitchFamily="2" charset="2"/>
              <a:buNone/>
            </a:pPr>
            <a:endParaRPr lang="cs-CZ" altLang="cs-CZ" dirty="0"/>
          </a:p>
          <a:p>
            <a:pPr marL="0" indent="0">
              <a:buFont typeface="Wingdings" pitchFamily="2" charset="2"/>
              <a:buNone/>
            </a:pPr>
            <a:endParaRPr lang="cs-CZ" altLang="cs-CZ" dirty="0"/>
          </a:p>
          <a:p>
            <a:r>
              <a:rPr lang="cs-CZ" altLang="cs-CZ" dirty="0"/>
              <a:t>Úleva</a:t>
            </a:r>
          </a:p>
          <a:p>
            <a:r>
              <a:rPr lang="cs-CZ" altLang="cs-CZ" dirty="0"/>
              <a:t>Klidnější, méně pláče</a:t>
            </a:r>
          </a:p>
          <a:p>
            <a:pPr marL="0" indent="0">
              <a:buFont typeface="Wingdings" pitchFamily="2" charset="2"/>
              <a:buNone/>
            </a:pPr>
            <a:endParaRPr lang="cs-CZ" altLang="cs-CZ" dirty="0"/>
          </a:p>
          <a:p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259615489"/>
      </p:ext>
    </p:extLst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C51EBF-D90E-DBD1-057A-98AF5C7550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3">
            <a:extLst>
              <a:ext uri="{FF2B5EF4-FFF2-40B4-BE49-F238E27FC236}">
                <a16:creationId xmlns:a16="http://schemas.microsoft.com/office/drawing/2014/main" id="{2B72544A-4B94-4CE7-F90F-0863EAFCB3E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914400" y="333375"/>
            <a:ext cx="8229600" cy="5032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 dirty="0"/>
              <a:t>TEJPOVÁNÍ</a:t>
            </a:r>
          </a:p>
        </p:txBody>
      </p:sp>
      <p:pic>
        <p:nvPicPr>
          <p:cNvPr id="3" name="Zástupný obsah 2" descr="Obsah obrázku rameno, osoba, Sportovní nátělník, Tričko bez rukávů&#10;&#10;Popis byl vytvořen automaticky">
            <a:extLst>
              <a:ext uri="{FF2B5EF4-FFF2-40B4-BE49-F238E27FC236}">
                <a16:creationId xmlns:a16="http://schemas.microsoft.com/office/drawing/2014/main" id="{74167678-6654-63F9-767B-231CEBB1B4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3067" y="1011060"/>
            <a:ext cx="2014494" cy="259105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 descr="Obsah obrázku Kotník, sandál, vysoké podpatky, Módní doplňky&#10;&#10;Popis byl vytvořen automaticky">
            <a:extLst>
              <a:ext uri="{FF2B5EF4-FFF2-40B4-BE49-F238E27FC236}">
                <a16:creationId xmlns:a16="http://schemas.microsoft.com/office/drawing/2014/main" id="{D75497B3-5789-38DD-EA8A-5A551911C2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2871" y="3943707"/>
            <a:ext cx="2586370" cy="2014494"/>
          </a:xfrm>
          <a:prstGeom prst="rect">
            <a:avLst/>
          </a:prstGeom>
        </p:spPr>
      </p:pic>
      <p:pic>
        <p:nvPicPr>
          <p:cNvPr id="7" name="Obrázek 6" descr="Obsah obrázku osoba, žlutá&#10;&#10;Popis byl vytvořen automaticky">
            <a:extLst>
              <a:ext uri="{FF2B5EF4-FFF2-40B4-BE49-F238E27FC236}">
                <a16:creationId xmlns:a16="http://schemas.microsoft.com/office/drawing/2014/main" id="{24D8A99C-4A9E-C28B-F899-3CC3D345E1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856" y="3664791"/>
            <a:ext cx="2049823" cy="2591057"/>
          </a:xfrm>
          <a:prstGeom prst="rect">
            <a:avLst/>
          </a:prstGeom>
        </p:spPr>
      </p:pic>
      <p:pic>
        <p:nvPicPr>
          <p:cNvPr id="9" name="Obrázek 8" descr="Obsah obrázku osoba, rameno, kloub, Loket&#10;&#10;Popis byl vytvořen automaticky">
            <a:extLst>
              <a:ext uri="{FF2B5EF4-FFF2-40B4-BE49-F238E27FC236}">
                <a16:creationId xmlns:a16="http://schemas.microsoft.com/office/drawing/2014/main" id="{358C99E9-07E4-5B9D-B56D-490FC14E2C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503" y="1011060"/>
            <a:ext cx="1943236" cy="2586370"/>
          </a:xfrm>
          <a:prstGeom prst="rect">
            <a:avLst/>
          </a:prstGeom>
        </p:spPr>
      </p:pic>
      <p:pic>
        <p:nvPicPr>
          <p:cNvPr id="11" name="Obrázek 10" descr="Obsah obrázku vzor, umění, Motiv, Vzor (módní design)&#10;&#10;Popis byl vytvořen automaticky">
            <a:extLst>
              <a:ext uri="{FF2B5EF4-FFF2-40B4-BE49-F238E27FC236}">
                <a16:creationId xmlns:a16="http://schemas.microsoft.com/office/drawing/2014/main" id="{2F55971D-9208-C653-C6BE-27164F8933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47084" y="3980188"/>
            <a:ext cx="2579349" cy="1934512"/>
          </a:xfrm>
          <a:prstGeom prst="rect">
            <a:avLst/>
          </a:prstGeom>
        </p:spPr>
      </p:pic>
      <p:pic>
        <p:nvPicPr>
          <p:cNvPr id="13" name="Obrázek 12" descr="Obsah obrázku žlutá&#10;&#10;Popis byl vytvořen automaticky">
            <a:extLst>
              <a:ext uri="{FF2B5EF4-FFF2-40B4-BE49-F238E27FC236}">
                <a16:creationId xmlns:a16="http://schemas.microsoft.com/office/drawing/2014/main" id="{1285DE4F-005F-87ED-7BE8-8F09C3C461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00325" y="3947219"/>
            <a:ext cx="2579349" cy="2014493"/>
          </a:xfrm>
          <a:prstGeom prst="rect">
            <a:avLst/>
          </a:prstGeom>
        </p:spPr>
      </p:pic>
      <p:pic>
        <p:nvPicPr>
          <p:cNvPr id="15" name="Obrázek 14" descr="Obsah obrázku textil, interiér, deka, žlutohnědé&#10;&#10;Popis byl vytvořen automaticky">
            <a:extLst>
              <a:ext uri="{FF2B5EF4-FFF2-40B4-BE49-F238E27FC236}">
                <a16:creationId xmlns:a16="http://schemas.microsoft.com/office/drawing/2014/main" id="{76E48B40-316D-E933-7C40-29BF431FE9C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857" y="1008709"/>
            <a:ext cx="2049823" cy="2595758"/>
          </a:xfrm>
          <a:prstGeom prst="rect">
            <a:avLst/>
          </a:prstGeom>
        </p:spPr>
      </p:pic>
      <p:pic>
        <p:nvPicPr>
          <p:cNvPr id="17" name="Obrázek 16" descr="Obsah obrázku tetování, osoba, interiér&#10;&#10;Popis byl vytvořen automaticky">
            <a:extLst>
              <a:ext uri="{FF2B5EF4-FFF2-40B4-BE49-F238E27FC236}">
                <a16:creationId xmlns:a16="http://schemas.microsoft.com/office/drawing/2014/main" id="{EF4CED6C-C236-D27C-80CA-A2CB6CBCA86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563" y="1025102"/>
            <a:ext cx="2008684" cy="257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57352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3">
            <a:extLst>
              <a:ext uri="{FF2B5EF4-FFF2-40B4-BE49-F238E27FC236}">
                <a16:creationId xmlns:a16="http://schemas.microsoft.com/office/drawing/2014/main" id="{CBFA36AC-1B70-C446-8BE0-6078D6D144E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914400" y="333375"/>
            <a:ext cx="8229600" cy="5032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 dirty="0"/>
              <a:t>TEJPOVÁNÍ</a:t>
            </a:r>
          </a:p>
        </p:txBody>
      </p:sp>
      <p:sp>
        <p:nvSpPr>
          <p:cNvPr id="10243" name="Zástupný symbol pro obsah 4">
            <a:extLst>
              <a:ext uri="{FF2B5EF4-FFF2-40B4-BE49-F238E27FC236}">
                <a16:creationId xmlns:a16="http://schemas.microsoft.com/office/drawing/2014/main" id="{5D5B6CC8-C201-DB38-C856-FD61223D43C7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457200" y="1412875"/>
            <a:ext cx="8229600" cy="47132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20000"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altLang="cs-CZ" dirty="0"/>
              <a:t>Placená služba</a:t>
            </a:r>
          </a:p>
          <a:p>
            <a:pPr marL="0" indent="0">
              <a:buNone/>
            </a:pPr>
            <a:endParaRPr lang="cs-CZ" altLang="cs-CZ" sz="3600" dirty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TEJPOVÁNÍ za HOSPITALIZACE</a:t>
            </a:r>
            <a:endParaRPr lang="cs-CZ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 – PÁ:</a:t>
            </a:r>
            <a:r>
              <a:rPr lang="cs-CZ" sz="20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8:00 – 14:00</a:t>
            </a:r>
            <a:endParaRPr lang="cs-CZ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VÍKEND:</a:t>
            </a:r>
            <a:r>
              <a:rPr lang="cs-CZ" sz="20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dle domluvy</a:t>
            </a:r>
            <a:endParaRPr lang="cs-CZ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OBJEDNÁNÍ:</a:t>
            </a:r>
            <a:r>
              <a:rPr lang="cs-CZ" sz="20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domluva na sesterně porodních asistentek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cs-CZ" b="1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TEJPOVÁNÍ v AMBULANCI</a:t>
            </a:r>
            <a:endParaRPr lang="cs-CZ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ÚTERÝ:</a:t>
            </a:r>
            <a:r>
              <a:rPr lang="cs-CZ" sz="20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14:00 – 17:00</a:t>
            </a:r>
            <a:endParaRPr lang="cs-CZ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OSTATNÍ DNY:</a:t>
            </a:r>
            <a:r>
              <a:rPr lang="cs-CZ" sz="20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dle domluvy</a:t>
            </a:r>
            <a:endParaRPr lang="cs-CZ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OBJEDNÁNÍ: +420 704 960 821</a:t>
            </a:r>
            <a:endParaRPr lang="cs-CZ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782953101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3">
            <a:extLst>
              <a:ext uri="{FF2B5EF4-FFF2-40B4-BE49-F238E27FC236}">
                <a16:creationId xmlns:a16="http://schemas.microsoft.com/office/drawing/2014/main" id="{CBFA36AC-1B70-C446-8BE0-6078D6D144E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914400" y="333375"/>
            <a:ext cx="8229600" cy="5032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 dirty="0"/>
              <a:t>TEJPOVÁNÍ - OBECNĚ</a:t>
            </a:r>
          </a:p>
        </p:txBody>
      </p:sp>
      <p:sp>
        <p:nvSpPr>
          <p:cNvPr id="10243" name="Zástupný symbol pro obsah 4">
            <a:extLst>
              <a:ext uri="{FF2B5EF4-FFF2-40B4-BE49-F238E27FC236}">
                <a16:creationId xmlns:a16="http://schemas.microsoft.com/office/drawing/2014/main" id="{5D5B6CC8-C201-DB38-C856-FD61223D43C7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457200" y="1412776"/>
            <a:ext cx="8229600" cy="47132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 b="0" i="0" dirty="0">
              <a:effectLst/>
              <a:latin typeface="Arial" panose="020B0604020202020204" pitchFamily="34" charset="0"/>
            </a:endParaRPr>
          </a:p>
          <a:p>
            <a:r>
              <a:rPr lang="cs-CZ" b="1" i="0" u="none" strike="noStrike" dirty="0">
                <a:effectLst/>
                <a:latin typeface="Arial" panose="020B0604020202020204" pitchFamily="34" charset="0"/>
              </a:rPr>
              <a:t>Svalové techniky </a:t>
            </a:r>
            <a:r>
              <a:rPr lang="cs-CZ" b="0" i="0" u="none" strike="noStrike" dirty="0">
                <a:effectLst/>
                <a:latin typeface="Arial" panose="020B0604020202020204" pitchFamily="34" charset="0"/>
              </a:rPr>
              <a:t>– podpora svalů, šlach a kloubů</a:t>
            </a:r>
          </a:p>
          <a:p>
            <a:r>
              <a:rPr lang="cs-CZ" b="1" dirty="0"/>
              <a:t>Lymfatický systém </a:t>
            </a:r>
            <a:r>
              <a:rPr lang="cs-CZ" dirty="0"/>
              <a:t>– podpora proudění lymfy – zlepšení otoků</a:t>
            </a:r>
          </a:p>
          <a:p>
            <a:r>
              <a:rPr lang="cs-CZ" b="1" dirty="0"/>
              <a:t>Smíšené techniky</a:t>
            </a:r>
          </a:p>
          <a:p>
            <a:endParaRPr lang="cs-CZ" b="0" i="0" u="none" strike="noStrike" dirty="0">
              <a:effectLst/>
              <a:latin typeface="Arial" panose="020B0604020202020204" pitchFamily="34" charset="0"/>
            </a:endParaRPr>
          </a:p>
          <a:p>
            <a:endParaRPr lang="cs-CZ" b="0" i="0" u="none" strike="noStrike" dirty="0">
              <a:effectLst/>
              <a:latin typeface="Arial" panose="020B0604020202020204" pitchFamily="34" charset="0"/>
            </a:endParaRPr>
          </a:p>
          <a:p>
            <a:r>
              <a:rPr lang="cs-CZ" b="1" i="0" u="none" strike="noStrike" dirty="0">
                <a:effectLst/>
                <a:latin typeface="Arial" panose="020B0604020202020204" pitchFamily="34" charset="0"/>
              </a:rPr>
              <a:t>Úleva od bolesti</a:t>
            </a:r>
            <a:r>
              <a:rPr lang="cs-CZ" b="1" i="0" dirty="0">
                <a:effectLst/>
                <a:latin typeface="Arial" panose="020B0604020202020204" pitchFamily="34" charset="0"/>
              </a:rPr>
              <a:t>​</a:t>
            </a:r>
          </a:p>
          <a:p>
            <a:endParaRPr lang="cs-CZ" sz="2400" dirty="0"/>
          </a:p>
          <a:p>
            <a:r>
              <a:rPr lang="cs-CZ" b="1" dirty="0"/>
              <a:t>V porodnictví </a:t>
            </a:r>
            <a:r>
              <a:rPr lang="cs-CZ" dirty="0"/>
              <a:t>– v těhotenství, po porodu</a:t>
            </a:r>
          </a:p>
          <a:p>
            <a:r>
              <a:rPr lang="cs-CZ" b="1" dirty="0"/>
              <a:t>V gynekologii</a:t>
            </a:r>
          </a:p>
          <a:p>
            <a:endParaRPr lang="cs-CZ" altLang="cs-CZ" dirty="0"/>
          </a:p>
        </p:txBody>
      </p:sp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3">
            <a:extLst>
              <a:ext uri="{FF2B5EF4-FFF2-40B4-BE49-F238E27FC236}">
                <a16:creationId xmlns:a16="http://schemas.microsoft.com/office/drawing/2014/main" id="{CBFA36AC-1B70-C446-8BE0-6078D6D144E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914400" y="333375"/>
            <a:ext cx="8229600" cy="5032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 dirty="0"/>
              <a:t>TEJPOVÁNÍ V TĚHOTENSTVÍ</a:t>
            </a:r>
          </a:p>
        </p:txBody>
      </p:sp>
      <p:sp>
        <p:nvSpPr>
          <p:cNvPr id="10243" name="Zástupný symbol pro obsah 4">
            <a:extLst>
              <a:ext uri="{FF2B5EF4-FFF2-40B4-BE49-F238E27FC236}">
                <a16:creationId xmlns:a16="http://schemas.microsoft.com/office/drawing/2014/main" id="{5D5B6CC8-C201-DB38-C856-FD61223D43C7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457200" y="1412875"/>
            <a:ext cx="3610744" cy="47132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 dirty="0"/>
              <a:t>32 let, I/0</a:t>
            </a:r>
          </a:p>
          <a:p>
            <a:r>
              <a:rPr lang="cs-CZ" altLang="cs-CZ" dirty="0"/>
              <a:t>g. h. 36+6</a:t>
            </a:r>
          </a:p>
          <a:p>
            <a:r>
              <a:rPr lang="cs-CZ" altLang="cs-CZ" dirty="0"/>
              <a:t>občasné tonizace od g. h. 20</a:t>
            </a:r>
          </a:p>
          <a:p>
            <a:endParaRPr lang="cs-CZ" altLang="cs-CZ" dirty="0"/>
          </a:p>
          <a:p>
            <a:endParaRPr lang="cs-CZ" altLang="cs-CZ" dirty="0"/>
          </a:p>
          <a:p>
            <a:r>
              <a:rPr lang="cs-CZ" altLang="cs-CZ" dirty="0"/>
              <a:t>Vymizely tonizace</a:t>
            </a:r>
          </a:p>
          <a:p>
            <a:r>
              <a:rPr lang="cs-CZ" altLang="cs-CZ" dirty="0"/>
              <a:t>Klidnější usínání</a:t>
            </a:r>
          </a:p>
          <a:p>
            <a:r>
              <a:rPr lang="cs-CZ" altLang="cs-CZ" dirty="0"/>
              <a:t>Úleva od bolesti</a:t>
            </a:r>
          </a:p>
        </p:txBody>
      </p:sp>
      <p:pic>
        <p:nvPicPr>
          <p:cNvPr id="5" name="Obrázek 4" descr="Obsah obrázku osoba, interiér&#10;&#10;Popis byl vytvořen automaticky">
            <a:extLst>
              <a:ext uri="{FF2B5EF4-FFF2-40B4-BE49-F238E27FC236}">
                <a16:creationId xmlns:a16="http://schemas.microsoft.com/office/drawing/2014/main" id="{4BC469CB-0A07-B0E2-29A1-1A8EF77F11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14225" y="1870551"/>
            <a:ext cx="4814327" cy="3610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737936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3">
            <a:extLst>
              <a:ext uri="{FF2B5EF4-FFF2-40B4-BE49-F238E27FC236}">
                <a16:creationId xmlns:a16="http://schemas.microsoft.com/office/drawing/2014/main" id="{CBFA36AC-1B70-C446-8BE0-6078D6D144E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914400" y="333375"/>
            <a:ext cx="8229600" cy="5032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 dirty="0"/>
              <a:t>TEJPOVÁNÍ V TĚHOTENSTVÍ</a:t>
            </a:r>
          </a:p>
        </p:txBody>
      </p:sp>
      <p:sp>
        <p:nvSpPr>
          <p:cNvPr id="10243" name="Zástupný symbol pro obsah 4">
            <a:extLst>
              <a:ext uri="{FF2B5EF4-FFF2-40B4-BE49-F238E27FC236}">
                <a16:creationId xmlns:a16="http://schemas.microsoft.com/office/drawing/2014/main" id="{5D5B6CC8-C201-DB38-C856-FD61223D43C7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457200" y="1257003"/>
            <a:ext cx="3898777" cy="486916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 dirty="0"/>
              <a:t>32 let, I/0</a:t>
            </a:r>
          </a:p>
          <a:p>
            <a:r>
              <a:rPr lang="cs-CZ" altLang="cs-CZ" dirty="0"/>
              <a:t>Aktivní chůze, sport</a:t>
            </a:r>
          </a:p>
          <a:p>
            <a:r>
              <a:rPr lang="cs-CZ" altLang="cs-CZ" dirty="0"/>
              <a:t>Pocit těžkého břicha</a:t>
            </a:r>
          </a:p>
          <a:p>
            <a:endParaRPr lang="cs-CZ" altLang="cs-CZ" dirty="0"/>
          </a:p>
          <a:p>
            <a:endParaRPr lang="cs-CZ" altLang="cs-CZ" dirty="0"/>
          </a:p>
          <a:p>
            <a:endParaRPr lang="cs-CZ" altLang="cs-CZ" dirty="0"/>
          </a:p>
          <a:p>
            <a:r>
              <a:rPr lang="cs-CZ" altLang="cs-CZ" dirty="0"/>
              <a:t>Lepší podpora břicha</a:t>
            </a:r>
          </a:p>
          <a:p>
            <a:r>
              <a:rPr lang="cs-CZ" altLang="cs-CZ" dirty="0"/>
              <a:t>Opakované tejpování (3x)</a:t>
            </a:r>
          </a:p>
          <a:p>
            <a:r>
              <a:rPr lang="cs-CZ" altLang="cs-CZ" dirty="0"/>
              <a:t>Aktivní až do porodu </a:t>
            </a:r>
          </a:p>
          <a:p>
            <a:endParaRPr lang="cs-CZ" altLang="cs-CZ" dirty="0"/>
          </a:p>
        </p:txBody>
      </p:sp>
      <p:pic>
        <p:nvPicPr>
          <p:cNvPr id="5" name="Obrázek 4" descr="Obsah obrázku kloub, osoba, interiér, břicho&#10;&#10;Popis byl vytvořen automaticky">
            <a:extLst>
              <a:ext uri="{FF2B5EF4-FFF2-40B4-BE49-F238E27FC236}">
                <a16:creationId xmlns:a16="http://schemas.microsoft.com/office/drawing/2014/main" id="{DCA09E52-75C6-3BCA-2F08-05990EF2AD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79379" y="1865648"/>
            <a:ext cx="4869160" cy="365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763128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32ECFD-6690-E10C-3A31-DFC66D47E1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3">
            <a:extLst>
              <a:ext uri="{FF2B5EF4-FFF2-40B4-BE49-F238E27FC236}">
                <a16:creationId xmlns:a16="http://schemas.microsoft.com/office/drawing/2014/main" id="{B888469A-2B3E-58C6-2093-40689031C8F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914400" y="333375"/>
            <a:ext cx="8229600" cy="5032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 dirty="0"/>
              <a:t>TEJPOVÁNÍ V TĚHOTENSTVÍ</a:t>
            </a:r>
          </a:p>
        </p:txBody>
      </p:sp>
      <p:sp>
        <p:nvSpPr>
          <p:cNvPr id="10243" name="Zástupný symbol pro obsah 4">
            <a:extLst>
              <a:ext uri="{FF2B5EF4-FFF2-40B4-BE49-F238E27FC236}">
                <a16:creationId xmlns:a16="http://schemas.microsoft.com/office/drawing/2014/main" id="{DA389A26-7397-873F-32CA-45FEFCA2BDA1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457200" y="1257003"/>
            <a:ext cx="3898777" cy="486916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 dirty="0"/>
              <a:t>28 let, II/I</a:t>
            </a:r>
          </a:p>
          <a:p>
            <a:r>
              <a:rPr lang="cs-CZ" altLang="cs-CZ" dirty="0" err="1"/>
              <a:t>g.h</a:t>
            </a:r>
            <a:r>
              <a:rPr lang="cs-CZ" altLang="cs-CZ" dirty="0"/>
              <a:t>. 30+4</a:t>
            </a:r>
          </a:p>
          <a:p>
            <a:r>
              <a:rPr lang="cs-CZ" altLang="cs-CZ" dirty="0"/>
              <a:t>Bolesti zad v bederní oblasti</a:t>
            </a:r>
          </a:p>
          <a:p>
            <a:endParaRPr lang="cs-CZ" altLang="cs-CZ" dirty="0"/>
          </a:p>
          <a:p>
            <a:endParaRPr lang="cs-CZ" altLang="cs-CZ" dirty="0"/>
          </a:p>
          <a:p>
            <a:endParaRPr lang="cs-CZ" altLang="cs-CZ" dirty="0"/>
          </a:p>
          <a:p>
            <a:r>
              <a:rPr lang="cs-CZ" altLang="cs-CZ" dirty="0"/>
              <a:t>Úleva</a:t>
            </a:r>
          </a:p>
          <a:p>
            <a:r>
              <a:rPr lang="cs-CZ" altLang="cs-CZ" dirty="0"/>
              <a:t>Aktivnější</a:t>
            </a:r>
          </a:p>
        </p:txBody>
      </p:sp>
      <p:pic>
        <p:nvPicPr>
          <p:cNvPr id="2" name="Obrázek 1" descr="Obsah obrázku Módní doplňky, náramek, nošení, interiér&#10;&#10;Popis byl vytvořen automaticky">
            <a:extLst>
              <a:ext uri="{FF2B5EF4-FFF2-40B4-BE49-F238E27FC236}">
                <a16:creationId xmlns:a16="http://schemas.microsoft.com/office/drawing/2014/main" id="{3D6E2094-FFF5-6B5B-BB7B-3D08A9E5DB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41468" y="1831707"/>
            <a:ext cx="4661030" cy="354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088553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BBE187-45AD-85B7-0164-D3EC8F660C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3">
            <a:extLst>
              <a:ext uri="{FF2B5EF4-FFF2-40B4-BE49-F238E27FC236}">
                <a16:creationId xmlns:a16="http://schemas.microsoft.com/office/drawing/2014/main" id="{CB1DB424-A51E-3EA1-E3AF-FBD887348EA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914400" y="333375"/>
            <a:ext cx="8229600" cy="5032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 dirty="0"/>
              <a:t>TEJPOVÁNÍ V TĚHOTENSTVÍ</a:t>
            </a:r>
          </a:p>
        </p:txBody>
      </p:sp>
      <p:sp>
        <p:nvSpPr>
          <p:cNvPr id="10243" name="Zástupný symbol pro obsah 4">
            <a:extLst>
              <a:ext uri="{FF2B5EF4-FFF2-40B4-BE49-F238E27FC236}">
                <a16:creationId xmlns:a16="http://schemas.microsoft.com/office/drawing/2014/main" id="{96CEF990-B2FA-4A06-CBE5-FFA47F27CDC1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457200" y="1257003"/>
            <a:ext cx="3898777" cy="486916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 dirty="0"/>
              <a:t>33 let, II/II</a:t>
            </a:r>
          </a:p>
          <a:p>
            <a:r>
              <a:rPr lang="cs-CZ" altLang="cs-CZ" dirty="0"/>
              <a:t>Otoky DKK</a:t>
            </a:r>
          </a:p>
          <a:p>
            <a:r>
              <a:rPr lang="cs-CZ" altLang="cs-CZ" dirty="0"/>
              <a:t>Pocit těžkých nohou, napnuté pokožky</a:t>
            </a:r>
          </a:p>
          <a:p>
            <a:endParaRPr lang="cs-CZ" altLang="cs-CZ" dirty="0"/>
          </a:p>
          <a:p>
            <a:endParaRPr lang="cs-CZ" altLang="cs-CZ" dirty="0"/>
          </a:p>
          <a:p>
            <a:endParaRPr lang="cs-CZ" altLang="cs-CZ" dirty="0"/>
          </a:p>
          <a:p>
            <a:r>
              <a:rPr lang="cs-CZ" altLang="cs-CZ" dirty="0"/>
              <a:t>Bez pocitu těžkých nohou</a:t>
            </a:r>
          </a:p>
          <a:p>
            <a:r>
              <a:rPr lang="cs-CZ" altLang="cs-CZ" dirty="0"/>
              <a:t>Lepší prokrvení, pokožka bez napětí</a:t>
            </a:r>
          </a:p>
        </p:txBody>
      </p:sp>
      <p:pic>
        <p:nvPicPr>
          <p:cNvPr id="3" name="Obrázek 2" descr="Obsah obrázku osoba, Kotník, prst u nohy, vzor&#10;&#10;Popis byl vytvořen automaticky">
            <a:extLst>
              <a:ext uri="{FF2B5EF4-FFF2-40B4-BE49-F238E27FC236}">
                <a16:creationId xmlns:a16="http://schemas.microsoft.com/office/drawing/2014/main" id="{0DF7BC4E-99C4-30D1-2843-4E84CA8DAA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10264" y="1733389"/>
            <a:ext cx="4869159" cy="365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940688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3">
            <a:extLst>
              <a:ext uri="{FF2B5EF4-FFF2-40B4-BE49-F238E27FC236}">
                <a16:creationId xmlns:a16="http://schemas.microsoft.com/office/drawing/2014/main" id="{CBFA36AC-1B70-C446-8BE0-6078D6D144E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914400" y="333375"/>
            <a:ext cx="8229600" cy="5032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 dirty="0"/>
              <a:t>TEJPOVÁNÍ PO PORODU</a:t>
            </a:r>
          </a:p>
        </p:txBody>
      </p:sp>
      <p:sp>
        <p:nvSpPr>
          <p:cNvPr id="10243" name="Zástupný symbol pro obsah 4">
            <a:extLst>
              <a:ext uri="{FF2B5EF4-FFF2-40B4-BE49-F238E27FC236}">
                <a16:creationId xmlns:a16="http://schemas.microsoft.com/office/drawing/2014/main" id="{5D5B6CC8-C201-DB38-C856-FD61223D43C7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457200" y="1412875"/>
            <a:ext cx="3466728" cy="47132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 dirty="0"/>
              <a:t>31 let, VI/IV</a:t>
            </a:r>
          </a:p>
          <a:p>
            <a:r>
              <a:rPr lang="cs-CZ" altLang="cs-CZ" dirty="0"/>
              <a:t>Diastáza</a:t>
            </a:r>
          </a:p>
          <a:p>
            <a:endParaRPr lang="cs-CZ" altLang="cs-CZ" dirty="0"/>
          </a:p>
          <a:p>
            <a:endParaRPr lang="cs-CZ" altLang="cs-CZ" dirty="0"/>
          </a:p>
          <a:p>
            <a:r>
              <a:rPr lang="cs-CZ" altLang="cs-CZ" dirty="0"/>
              <a:t>1. tejpování (8.10.)</a:t>
            </a:r>
          </a:p>
          <a:p>
            <a:pPr lvl="1"/>
            <a:r>
              <a:rPr lang="cs-CZ" altLang="cs-CZ" dirty="0"/>
              <a:t>na 5 prstů</a:t>
            </a:r>
          </a:p>
          <a:p>
            <a:r>
              <a:rPr lang="cs-CZ" altLang="cs-CZ" dirty="0"/>
              <a:t>2. tejpování (24.10.)</a:t>
            </a:r>
          </a:p>
          <a:p>
            <a:pPr lvl="1"/>
            <a:r>
              <a:rPr lang="cs-CZ" altLang="cs-CZ" dirty="0"/>
              <a:t>na 3 prsty </a:t>
            </a:r>
          </a:p>
          <a:p>
            <a:endParaRPr lang="cs-CZ" altLang="cs-CZ" dirty="0"/>
          </a:p>
        </p:txBody>
      </p:sp>
      <p:pic>
        <p:nvPicPr>
          <p:cNvPr id="5" name="Obrázek 4" descr="Obsah obrázku osoba, oblečení, textil, nachový&#10;&#10;Popis byl vytvořen automaticky">
            <a:extLst>
              <a:ext uri="{FF2B5EF4-FFF2-40B4-BE49-F238E27FC236}">
                <a16:creationId xmlns:a16="http://schemas.microsoft.com/office/drawing/2014/main" id="{7199409C-B42F-B941-6AAC-63473F59EE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196752"/>
            <a:ext cx="3534966" cy="471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086528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Prezentace NemJi PPTX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e1" id="{6CD0DF6E-F552-4C92-A8AD-ECE885433BD7}" vid="{01F99C8E-064D-46E9-AC55-F6E646D319A7}"/>
    </a:ext>
  </a:extLst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LongProperties xmlns="http://schemas.microsoft.com/office/2006/metadata/longProperties"/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F01FDA188EBF747974524D028EBECDB" ma:contentTypeVersion="6" ma:contentTypeDescription="Vytvoří nový dokument" ma:contentTypeScope="" ma:versionID="8f865061f3328d358417d316b00612f0">
  <xsd:schema xmlns:xsd="http://www.w3.org/2001/XMLSchema" xmlns:xs="http://www.w3.org/2001/XMLSchema" xmlns:p="http://schemas.microsoft.com/office/2006/metadata/properties" xmlns:ns2="d9912201-08cd-4c15-a433-7a945b80c1da" xmlns:ns3="58b019bb-d3db-4eb2-8a41-21e014198049" targetNamespace="http://schemas.microsoft.com/office/2006/metadata/properties" ma:root="true" ma:fieldsID="334224b71712d28431c3c80ce377339b" ns2:_="" ns3:_="">
    <xsd:import namespace="d9912201-08cd-4c15-a433-7a945b80c1da"/>
    <xsd:import namespace="58b019bb-d3db-4eb2-8a41-21e01419804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912201-08cd-4c15-a433-7a945b80c1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b019bb-d3db-4eb2-8a41-21e014198049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5C2AB2D-853D-4B1B-8230-C1EDC5F7F2BB}">
  <ds:schemaRefs>
    <ds:schemaRef ds:uri="http://schemas.microsoft.com/office/2006/metadata/longProperties"/>
  </ds:schemaRefs>
</ds:datastoreItem>
</file>

<file path=customXml/itemProps2.xml><?xml version="1.0" encoding="utf-8"?>
<ds:datastoreItem xmlns:ds="http://schemas.openxmlformats.org/officeDocument/2006/customXml" ds:itemID="{07656B2B-68C2-4B41-BAC0-B26C131CC8D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83FEC1B-3000-49B5-919C-AC274ECAD47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9912201-08cd-4c15-a433-7a945b80c1da"/>
    <ds:schemaRef ds:uri="58b019bb-d3db-4eb2-8a41-21e01419804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Tejpování - Pavlů, Hosová</Template>
  <TotalTime>350</TotalTime>
  <Words>401</Words>
  <Application>Microsoft Office PowerPoint</Application>
  <PresentationFormat>Předvádění na obrazovce (4:3)</PresentationFormat>
  <Paragraphs>150</Paragraphs>
  <Slides>18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23" baseType="lpstr">
      <vt:lpstr>Aptos</vt:lpstr>
      <vt:lpstr>Arial</vt:lpstr>
      <vt:lpstr>Calibri</vt:lpstr>
      <vt:lpstr>Wingdings</vt:lpstr>
      <vt:lpstr>Prezentace NemJi PPTX</vt:lpstr>
      <vt:lpstr>KINESIOTAPING V GYNEKOLOGII A PORODNICTVÍ </vt:lpstr>
      <vt:lpstr>TEJPOVÁNÍ</vt:lpstr>
      <vt:lpstr>TEJPOVÁNÍ</vt:lpstr>
      <vt:lpstr>TEJPOVÁNÍ - OBECNĚ</vt:lpstr>
      <vt:lpstr>TEJPOVÁNÍ V TĚHOTENSTVÍ</vt:lpstr>
      <vt:lpstr>TEJPOVÁNÍ V TĚHOTENSTVÍ</vt:lpstr>
      <vt:lpstr>TEJPOVÁNÍ V TĚHOTENSTVÍ</vt:lpstr>
      <vt:lpstr>TEJPOVÁNÍ V TĚHOTENSTVÍ</vt:lpstr>
      <vt:lpstr>TEJPOVÁNÍ PO PORODU</vt:lpstr>
      <vt:lpstr>TEJPOVÁNÍ PO PORODU</vt:lpstr>
      <vt:lpstr>TEJPOVÁNÍ PO PORODU</vt:lpstr>
      <vt:lpstr>TEJPOVÁNÍ PO PORODU</vt:lpstr>
      <vt:lpstr>TEJPOVÁNÍ V GYNEKOLOGII</vt:lpstr>
      <vt:lpstr>TEJPOVÁNÍ V GYNEKOLOGII</vt:lpstr>
      <vt:lpstr>TEJPOVÁNÍ V GYNEKOLOGII</vt:lpstr>
      <vt:lpstr>TEJPOVÁNÍ V GYNEKOLOGII</vt:lpstr>
      <vt:lpstr>TEJPOVÁNÍ ROZŠÍŘENÍ DO BUDOUCNA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Hosová Markéta,Bc.</dc:creator>
  <cp:lastModifiedBy>Hosová Markéta,Bc.</cp:lastModifiedBy>
  <cp:revision>19</cp:revision>
  <dcterms:created xsi:type="dcterms:W3CDTF">2024-09-23T06:13:50Z</dcterms:created>
  <dcterms:modified xsi:type="dcterms:W3CDTF">2024-11-06T10:21:19Z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0x010100DFE206D14221464381B2752A51B6927E</vt:lpwstr>
  </property>
  <property fmtid="{D5CDD505-2E9C-101B-9397-08002B2CF9AE}" pid="3" name="Popis">
    <vt:lpwstr>Povinný vzor prezentace ve formátu ppt - verze office 97-2003.</vt:lpwstr>
  </property>
  <property fmtid="{D5CDD505-2E9C-101B-9397-08002B2CF9AE}" pid="4" name="display_urn:schemas-microsoft-com:office:office#Editor">
    <vt:lpwstr>Staněk Jiří</vt:lpwstr>
  </property>
  <property fmtid="{D5CDD505-2E9C-101B-9397-08002B2CF9AE}" pid="5" name="TemplateUrl">
    <vt:lpwstr/>
  </property>
  <property fmtid="{D5CDD505-2E9C-101B-9397-08002B2CF9AE}" pid="6" name="xd_ProgID">
    <vt:lpwstr/>
  </property>
  <property fmtid="{D5CDD505-2E9C-101B-9397-08002B2CF9AE}" pid="7" name="display_urn:schemas-microsoft-com:office:office#Author">
    <vt:lpwstr>Staněk Jiří</vt:lpwstr>
  </property>
  <property fmtid="{D5CDD505-2E9C-101B-9397-08002B2CF9AE}" pid="8" name="Order">
    <vt:lpwstr>19000.0000000000</vt:lpwstr>
  </property>
  <property fmtid="{D5CDD505-2E9C-101B-9397-08002B2CF9AE}" pid="9" name="_SourceUrl">
    <vt:lpwstr/>
  </property>
  <property fmtid="{D5CDD505-2E9C-101B-9397-08002B2CF9AE}" pid="10" name="_SharedFileIndex">
    <vt:lpwstr/>
  </property>
  <property fmtid="{D5CDD505-2E9C-101B-9397-08002B2CF9AE}" pid="11" name="Title">
    <vt:lpwstr>Prezentace aplikace PowerPoint</vt:lpwstr>
  </property>
</Properties>
</file>