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8" r:id="rId2"/>
    <p:sldId id="392" r:id="rId3"/>
    <p:sldId id="393" r:id="rId4"/>
    <p:sldId id="387" r:id="rId5"/>
    <p:sldId id="391" r:id="rId6"/>
    <p:sldId id="385" r:id="rId7"/>
    <p:sldId id="380" r:id="rId8"/>
    <p:sldId id="386" r:id="rId9"/>
    <p:sldId id="394" r:id="rId10"/>
    <p:sldId id="388" r:id="rId11"/>
    <p:sldId id="325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D9D9D9"/>
    <a:srgbClr val="000000"/>
    <a:srgbClr val="B9B9B9"/>
    <a:srgbClr val="FF70CC"/>
    <a:srgbClr val="DCE6F2"/>
    <a:srgbClr val="E8E6E6"/>
    <a:srgbClr val="B6790C"/>
    <a:srgbClr val="EC7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 varScale="1">
        <p:scale>
          <a:sx n="60" d="100"/>
          <a:sy n="60" d="100"/>
        </p:scale>
        <p:origin x="11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677CE-AE05-4FF4-8A12-CA60A00064A2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2361C-6A1D-44B2-834C-6EC1AB461C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95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361C-6A1D-44B2-834C-6EC1AB461C6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73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FDADD-593A-4A54-A37E-4C43BFC93581}" type="datetimeFigureOut">
              <a:rPr lang="cs-CZ" smtClean="0"/>
              <a:pPr/>
              <a:t>05.11.2024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90CFC-ED35-4B8D-950D-2386DD6CB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hyperlink" Target="https://iris.who.int/bitstream/handle/10665/379236/9789240098268-eng.pdf?sequence=1&amp;isAllowed=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61F03AE-01C5-4C75-B9D8-A152E8C8A2BD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B78F0C7-A18C-4D7F-8482-E9BB400059B4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1029" name="Obrázek 12">
              <a:extLst>
                <a:ext uri="{FF2B5EF4-FFF2-40B4-BE49-F238E27FC236}">
                  <a16:creationId xmlns:a16="http://schemas.microsoft.com/office/drawing/2014/main" id="{3F6A3D73-4AEB-4463-8BA3-FBBF3A928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Obrázek 13">
              <a:extLst>
                <a:ext uri="{FF2B5EF4-FFF2-40B4-BE49-F238E27FC236}">
                  <a16:creationId xmlns:a16="http://schemas.microsoft.com/office/drawing/2014/main" id="{0A76E2AB-8862-4B1D-BE80-AF93595FB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Obrázek 14">
              <a:extLst>
                <a:ext uri="{FF2B5EF4-FFF2-40B4-BE49-F238E27FC236}">
                  <a16:creationId xmlns:a16="http://schemas.microsoft.com/office/drawing/2014/main" id="{0581D538-83A4-492B-B9CF-0D370BD8B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Obrázek 15">
              <a:extLst>
                <a:ext uri="{FF2B5EF4-FFF2-40B4-BE49-F238E27FC236}">
                  <a16:creationId xmlns:a16="http://schemas.microsoft.com/office/drawing/2014/main" id="{2797DBE7-583A-441E-9313-8CF981064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Obrázek 16">
              <a:extLst>
                <a:ext uri="{FF2B5EF4-FFF2-40B4-BE49-F238E27FC236}">
                  <a16:creationId xmlns:a16="http://schemas.microsoft.com/office/drawing/2014/main" id="{24367CC2-6114-41E8-BE2B-C17D30671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6">
            <a:extLst>
              <a:ext uri="{FF2B5EF4-FFF2-40B4-BE49-F238E27FC236}">
                <a16:creationId xmlns:a16="http://schemas.microsoft.com/office/drawing/2014/main" id="{7B9AB9DF-7839-41B0-932C-7E7F5063C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5DC989D-E110-4160-930C-83992BE1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69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2EA10DA-9DBB-4874-8DAD-763FE7255BE6}"/>
              </a:ext>
            </a:extLst>
          </p:cNvPr>
          <p:cNvSpPr/>
          <p:nvPr/>
        </p:nvSpPr>
        <p:spPr>
          <a:xfrm>
            <a:off x="467544" y="1337430"/>
            <a:ext cx="8532947" cy="222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Bc. Martina Suchardová, porodní asistentka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endParaRPr lang="cs-CZ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endParaRPr lang="cs-CZ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b="1" dirty="0"/>
              <a:t>Zkušenosti </a:t>
            </a:r>
            <a:r>
              <a:rPr lang="cs-CZ" sz="2800" dirty="0"/>
              <a:t>práce komunitní porodní asistentky.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Spolupráce s ostatními zdravotníky.</a:t>
            </a:r>
            <a:endParaRPr lang="cs-CZ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CB2F7F2-5A12-4562-ABB1-3F09FC728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99" y="4527432"/>
            <a:ext cx="1379741" cy="137974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ABFFB1C-BBE0-E12E-132A-327D648B4B80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74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528B0C0-4957-AA8B-FCC0-6AA7C2064D1B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8232B530-BAC1-F1BA-67C1-DAE2DE436B82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B3593C35-6381-49C5-840B-D973DD121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80A04967-BFB8-AB3C-3ADE-4F8E6F880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0DDD7F9C-0F59-8D51-B36C-20A57196D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27D6BF86-9EA9-64C3-77CD-FF6E316AB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7E5326C2-B572-A93D-920E-595543E5D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4435FA3E-EC81-7D10-92C4-B4AE8E8A6C15}"/>
              </a:ext>
            </a:extLst>
          </p:cNvPr>
          <p:cNvSpPr/>
          <p:nvPr/>
        </p:nvSpPr>
        <p:spPr>
          <a:xfrm>
            <a:off x="539552" y="1142065"/>
            <a:ext cx="820891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kontinuální péče PA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obsah 11">
            <a:extLst>
              <a:ext uri="{FF2B5EF4-FFF2-40B4-BE49-F238E27FC236}">
                <a16:creationId xmlns:a16="http://schemas.microsoft.com/office/drawing/2014/main" id="{D06EF433-039B-9C1B-15D3-130E702FF169}"/>
              </a:ext>
            </a:extLst>
          </p:cNvPr>
          <p:cNvSpPr txBox="1">
            <a:spLocks/>
          </p:cNvSpPr>
          <p:nvPr/>
        </p:nvSpPr>
        <p:spPr>
          <a:xfrm>
            <a:off x="506410" y="1786528"/>
            <a:ext cx="4569646" cy="44228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Podporuje péči zaměřenou na ženu</a:t>
            </a:r>
          </a:p>
          <a:p>
            <a:r>
              <a:rPr lang="cs-CZ" sz="2000" dirty="0"/>
              <a:t>Partnerství mezi ženou a PA</a:t>
            </a:r>
          </a:p>
          <a:p>
            <a:r>
              <a:rPr lang="cs-CZ" sz="2000" dirty="0"/>
              <a:t>Optimalizuje fyziologické, biologické, psychologické a sociální procesy</a:t>
            </a:r>
          </a:p>
          <a:p>
            <a:r>
              <a:rPr lang="cs-CZ" sz="2000" dirty="0"/>
              <a:t>Využívá intervence pouze tehdy, jsou-li indikované</a:t>
            </a:r>
          </a:p>
          <a:p>
            <a:r>
              <a:rPr lang="cs-CZ" sz="2000" dirty="0"/>
              <a:t>Zohledňuje potřeby každého jednotlivce</a:t>
            </a:r>
          </a:p>
          <a:p>
            <a:r>
              <a:rPr lang="cs-CZ" sz="2000" dirty="0"/>
              <a:t>Spolupracuje v týmu charakterizujících rovnost, důvěru a respekt</a:t>
            </a:r>
          </a:p>
          <a:p>
            <a:pPr marL="0" indent="0">
              <a:buNone/>
            </a:pPr>
            <a:r>
              <a:rPr lang="cs-CZ" sz="2000" b="1" dirty="0"/>
              <a:t>Doporučení WHO, 2024</a:t>
            </a:r>
          </a:p>
          <a:p>
            <a:pPr marL="0" indent="0">
              <a:buNone/>
            </a:pPr>
            <a:r>
              <a:rPr lang="cs-CZ" sz="1200" dirty="0"/>
              <a:t>Odkaz na dokument: </a:t>
            </a:r>
            <a:r>
              <a:rPr lang="cs-CZ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https://iris.who.int/bitstream/handle/10665/379236/9789240098268-eng.pdf?sequence=1&amp;isAllowed=y</a:t>
            </a:r>
            <a:endParaRPr lang="cs-CZ" sz="12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FD10D7B-191E-91CF-89FB-E9C148C23977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7A5F3C8-F8BD-48DE-8822-6075C73BF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408" y="1786528"/>
            <a:ext cx="2948536" cy="442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5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021288"/>
            <a:ext cx="9144000" cy="81575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691680" y="6093296"/>
            <a:ext cx="552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Děkuji za pozornost</a:t>
            </a:r>
          </a:p>
          <a:p>
            <a:pPr algn="ctr"/>
            <a:r>
              <a:rPr lang="cs-CZ" sz="1600" dirty="0"/>
              <a:t>Foto: z archivu autorky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381B92-06D2-8C29-27CF-F59FCDFA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25016"/>
            <a:ext cx="6948264" cy="4632176"/>
          </a:xfrm>
          <a:prstGeom prst="rect">
            <a:avLst/>
          </a:prstGeom>
        </p:spPr>
      </p:pic>
      <p:pic>
        <p:nvPicPr>
          <p:cNvPr id="2" name="Obrázek 1" descr="Obsah obrázku Písmo, Grafika, grafický design, text&#10;&#10;Popis byl vytvořen automaticky">
            <a:extLst>
              <a:ext uri="{FF2B5EF4-FFF2-40B4-BE49-F238E27FC236}">
                <a16:creationId xmlns:a16="http://schemas.microsoft.com/office/drawing/2014/main" id="{0B3B57D7-393E-DE25-6AFA-E2BDE23D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20" y="5589240"/>
            <a:ext cx="858936" cy="2855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12EC4B8-EB38-98D3-FEF1-C9A645D20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270292"/>
            <a:ext cx="637896" cy="6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8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7E3E3BA-1512-7886-A189-9182DBB7C8D1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F6395EF-3659-CB93-5F3F-002FCD88FF0C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0488D483-919E-7BCD-F79D-4124CA976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48724989-D967-6F6D-0C55-215ADE279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90C16F9B-DAC1-D5F9-A26A-A545987EA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B370B586-487C-E742-3C19-3FB884A2D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5FE58145-4038-3C6C-0C54-504B09F28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AC6963A4-87E3-70C1-33F7-83CE57E7210F}"/>
              </a:ext>
            </a:extLst>
          </p:cNvPr>
          <p:cNvSpPr/>
          <p:nvPr/>
        </p:nvSpPr>
        <p:spPr>
          <a:xfrm>
            <a:off x="539552" y="1064670"/>
            <a:ext cx="8208911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Komunitní porodní asistentka, 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Liberecký kraj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207BD32-FA26-F042-A694-E76B808C1AF4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Obrázek 10" descr="Obsah obrázku osoba, oblečení, interiér, pohodlí&#10;&#10;Popis byl vytvořen automaticky">
            <a:extLst>
              <a:ext uri="{FF2B5EF4-FFF2-40B4-BE49-F238E27FC236}">
                <a16:creationId xmlns:a16="http://schemas.microsoft.com/office/drawing/2014/main" id="{67251B3B-E7E0-786C-3590-4B12AC3AC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05" y="1758363"/>
            <a:ext cx="2890175" cy="4334933"/>
          </a:xfrm>
          <a:prstGeom prst="rect">
            <a:avLst/>
          </a:prstGeom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110D820F-7294-8F9D-C656-7D442EA05941}"/>
              </a:ext>
            </a:extLst>
          </p:cNvPr>
          <p:cNvSpPr txBox="1">
            <a:spLocks/>
          </p:cNvSpPr>
          <p:nvPr/>
        </p:nvSpPr>
        <p:spPr>
          <a:xfrm>
            <a:off x="457200" y="1755855"/>
            <a:ext cx="4906888" cy="44094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dirty="0"/>
              <a:t>Představení</a:t>
            </a:r>
          </a:p>
          <a:p>
            <a:pPr>
              <a:buFontTx/>
              <a:buChar char="-"/>
            </a:pPr>
            <a:r>
              <a:rPr lang="cs-CZ" sz="2400" dirty="0"/>
              <a:t>Vrchlabí</a:t>
            </a:r>
          </a:p>
          <a:p>
            <a:pPr lvl="1">
              <a:buFontTx/>
              <a:buChar char="-"/>
            </a:pPr>
            <a:r>
              <a:rPr lang="cs-CZ" sz="2000" dirty="0"/>
              <a:t>2009 ambulance u porodnice </a:t>
            </a:r>
          </a:p>
          <a:p>
            <a:pPr lvl="1">
              <a:buFontTx/>
              <a:buChar char="-"/>
            </a:pPr>
            <a:r>
              <a:rPr lang="cs-CZ" sz="2000" dirty="0"/>
              <a:t>2013 ukončení studia</a:t>
            </a:r>
          </a:p>
          <a:p>
            <a:pPr lvl="1">
              <a:buFontTx/>
              <a:buChar char="-"/>
            </a:pPr>
            <a:r>
              <a:rPr lang="cs-CZ" sz="2000" dirty="0"/>
              <a:t>praxe ve Vrchlabí</a:t>
            </a:r>
          </a:p>
          <a:p>
            <a:pPr lvl="1">
              <a:buFontTx/>
              <a:buChar char="-"/>
            </a:pPr>
            <a:r>
              <a:rPr lang="cs-CZ" sz="2000" dirty="0"/>
              <a:t>2013 Smlouva s porodnicí Neratovice</a:t>
            </a:r>
          </a:p>
          <a:p>
            <a:pPr lvl="1">
              <a:buFontTx/>
              <a:buChar char="-"/>
            </a:pPr>
            <a:r>
              <a:rPr lang="cs-CZ" sz="2000" dirty="0"/>
              <a:t>formování stylu péče</a:t>
            </a:r>
          </a:p>
          <a:p>
            <a:pPr>
              <a:buFontTx/>
              <a:buChar char="-"/>
            </a:pPr>
            <a:r>
              <a:rPr lang="cs-CZ" sz="2400" dirty="0"/>
              <a:t>Klasická porodnice</a:t>
            </a:r>
          </a:p>
          <a:p>
            <a:pPr lvl="1">
              <a:buFontTx/>
              <a:buChar char="-"/>
            </a:pPr>
            <a:r>
              <a:rPr lang="cs-CZ" sz="2000" dirty="0"/>
              <a:t>2014</a:t>
            </a:r>
          </a:p>
          <a:p>
            <a:pPr>
              <a:buFontTx/>
              <a:buChar char="-"/>
            </a:pPr>
            <a:r>
              <a:rPr lang="cs-CZ" sz="2400" dirty="0"/>
              <a:t>Komunitní PA</a:t>
            </a:r>
          </a:p>
          <a:p>
            <a:pPr lvl="1">
              <a:buFontTx/>
              <a:buChar char="-"/>
            </a:pPr>
            <a:r>
              <a:rPr lang="cs-CZ" sz="2000" dirty="0"/>
              <a:t>2015 - 2024</a:t>
            </a:r>
          </a:p>
          <a:p>
            <a:pPr lvl="1">
              <a:buFontTx/>
              <a:buChar char="-"/>
            </a:pPr>
            <a:r>
              <a:rPr lang="cs-CZ" sz="1600" dirty="0"/>
              <a:t>Kontinuální péče o ženu a novorozence (WHO)</a:t>
            </a:r>
          </a:p>
          <a:p>
            <a:pPr lvl="1">
              <a:buFontTx/>
              <a:buChar char="-"/>
            </a:pPr>
            <a:endParaRPr lang="cs-CZ" sz="1600" dirty="0"/>
          </a:p>
          <a:p>
            <a:pPr lvl="1"/>
            <a:endParaRPr lang="cs-CZ" sz="2000" dirty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81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rukopis, dopis, inkoust&#10;&#10;Popis byl vytvořen automaticky">
            <a:extLst>
              <a:ext uri="{FF2B5EF4-FFF2-40B4-BE49-F238E27FC236}">
                <a16:creationId xmlns:a16="http://schemas.microsoft.com/office/drawing/2014/main" id="{2ADBB78C-CDB9-AB2D-54E5-22FF87CDC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68" b="13458"/>
          <a:stretch/>
        </p:blipFill>
        <p:spPr>
          <a:xfrm>
            <a:off x="2613701" y="3240488"/>
            <a:ext cx="2750387" cy="144016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D86672F2-A4F7-8187-F399-34DD7353A764}"/>
              </a:ext>
            </a:extLst>
          </p:cNvPr>
          <p:cNvSpPr/>
          <p:nvPr/>
        </p:nvSpPr>
        <p:spPr>
          <a:xfrm>
            <a:off x="3951642" y="3903087"/>
            <a:ext cx="1292651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D2A3E08-A05A-6A0F-DE78-A315F60E5ED2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73BFDDF-803A-6ED9-9348-F2F431EB7151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6" name="Obrázek 12">
              <a:extLst>
                <a:ext uri="{FF2B5EF4-FFF2-40B4-BE49-F238E27FC236}">
                  <a16:creationId xmlns:a16="http://schemas.microsoft.com/office/drawing/2014/main" id="{7AFD5227-ED55-D590-9EFF-8CE66A69E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3">
              <a:extLst>
                <a:ext uri="{FF2B5EF4-FFF2-40B4-BE49-F238E27FC236}">
                  <a16:creationId xmlns:a16="http://schemas.microsoft.com/office/drawing/2014/main" id="{B14B6439-3693-65BD-43F3-1C974CB61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4">
              <a:extLst>
                <a:ext uri="{FF2B5EF4-FFF2-40B4-BE49-F238E27FC236}">
                  <a16:creationId xmlns:a16="http://schemas.microsoft.com/office/drawing/2014/main" id="{5078DD3D-3B8C-9BEE-F173-DB1A650AE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15">
              <a:extLst>
                <a:ext uri="{FF2B5EF4-FFF2-40B4-BE49-F238E27FC236}">
                  <a16:creationId xmlns:a16="http://schemas.microsoft.com/office/drawing/2014/main" id="{4664CE40-999A-D461-9F20-C47AD6960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16">
              <a:extLst>
                <a:ext uri="{FF2B5EF4-FFF2-40B4-BE49-F238E27FC236}">
                  <a16:creationId xmlns:a16="http://schemas.microsoft.com/office/drawing/2014/main" id="{E399F328-0C8B-E7E6-E618-ACD26B0D7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CABDCA25-B1D0-B11E-0E3B-8CC7713FAD3B}"/>
              </a:ext>
            </a:extLst>
          </p:cNvPr>
          <p:cNvSpPr/>
          <p:nvPr/>
        </p:nvSpPr>
        <p:spPr>
          <a:xfrm>
            <a:off x="251520" y="109512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cs-CZ" sz="2400" dirty="0"/>
              <a:t>Těhotenské poradny, konzultace, poporodní péče</a:t>
            </a:r>
            <a:endParaRPr lang="cs-CZ" sz="24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9F13FBF-677F-DF32-949F-167EB7CC2A0F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Zástupný obsah 11">
            <a:extLst>
              <a:ext uri="{FF2B5EF4-FFF2-40B4-BE49-F238E27FC236}">
                <a16:creationId xmlns:a16="http://schemas.microsoft.com/office/drawing/2014/main" id="{90C4072F-0BB3-528E-B80C-14C2E1F6D7DC}"/>
              </a:ext>
            </a:extLst>
          </p:cNvPr>
          <p:cNvSpPr txBox="1">
            <a:spLocks/>
          </p:cNvSpPr>
          <p:nvPr/>
        </p:nvSpPr>
        <p:spPr>
          <a:xfrm>
            <a:off x="457200" y="1755855"/>
            <a:ext cx="4906888" cy="44094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Spolupráce s gynekology</a:t>
            </a:r>
          </a:p>
          <a:p>
            <a:pPr>
              <a:buFontTx/>
              <a:buChar char="-"/>
            </a:pPr>
            <a:r>
              <a:rPr lang="cs-CZ" sz="2400" dirty="0"/>
              <a:t>těhotenská poradna</a:t>
            </a:r>
          </a:p>
          <a:p>
            <a:pPr>
              <a:buFontTx/>
              <a:buChar char="-"/>
            </a:pPr>
            <a:r>
              <a:rPr lang="cs-CZ" sz="2400" dirty="0"/>
              <a:t>smlouva s pojišťovnou</a:t>
            </a:r>
            <a:endParaRPr lang="cs-CZ" sz="1600" dirty="0"/>
          </a:p>
          <a:p>
            <a:pPr lvl="1">
              <a:buFontTx/>
              <a:buChar char="-"/>
            </a:pPr>
            <a:endParaRPr lang="cs-CZ" sz="1600" dirty="0"/>
          </a:p>
          <a:p>
            <a:pPr lvl="1">
              <a:buFontTx/>
              <a:buChar char="-"/>
            </a:pPr>
            <a:endParaRPr lang="cs-CZ" sz="1600" dirty="0"/>
          </a:p>
          <a:p>
            <a:pPr lvl="1">
              <a:buFontTx/>
              <a:buChar char="-"/>
            </a:pPr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lvl="1"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cs-CZ" sz="2000" dirty="0"/>
              <a:t>Pediatři</a:t>
            </a:r>
          </a:p>
          <a:p>
            <a:pPr lvl="1">
              <a:buFontTx/>
              <a:buChar char="-"/>
            </a:pPr>
            <a:r>
              <a:rPr lang="cs-CZ" sz="1600" dirty="0"/>
              <a:t>péče o novorozence po domácím porodu</a:t>
            </a:r>
          </a:p>
          <a:p>
            <a:pPr lvl="1">
              <a:buFontTx/>
              <a:buChar char="-"/>
            </a:pPr>
            <a:r>
              <a:rPr lang="cs-CZ" sz="1600" dirty="0"/>
              <a:t>péče o novorozence po ambulantním porodu</a:t>
            </a:r>
          </a:p>
          <a:p>
            <a:pPr lvl="1">
              <a:buFontTx/>
              <a:buChar char="-"/>
            </a:pPr>
            <a:r>
              <a:rPr lang="cs-CZ" sz="1600" dirty="0"/>
              <a:t>odběr z patičky u novorozence</a:t>
            </a:r>
          </a:p>
          <a:p>
            <a:pPr lvl="1">
              <a:buFontTx/>
              <a:buChar char="-"/>
            </a:pPr>
            <a:r>
              <a:rPr lang="cs-CZ" sz="1600" dirty="0"/>
              <a:t>laktační poradenství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6" name="Obrázek 15" descr="Obsah obrázku osoba, oblečení, Lidská tvář, interiér&#10;&#10;Popis byl vytvořen automaticky">
            <a:extLst>
              <a:ext uri="{FF2B5EF4-FFF2-40B4-BE49-F238E27FC236}">
                <a16:creationId xmlns:a16="http://schemas.microsoft.com/office/drawing/2014/main" id="{FCD1E882-F081-D163-227A-E9D58F5DE3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07" y="1574464"/>
            <a:ext cx="3078284" cy="46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7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1B31583D-46A9-C688-7DB2-B48D8EA407C2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290499D2-3958-1BE3-1B0F-34D918B858D6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18" name="Obrázek 12">
              <a:extLst>
                <a:ext uri="{FF2B5EF4-FFF2-40B4-BE49-F238E27FC236}">
                  <a16:creationId xmlns:a16="http://schemas.microsoft.com/office/drawing/2014/main" id="{39764033-146E-8C92-9BCA-59911F392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rázek 13">
              <a:extLst>
                <a:ext uri="{FF2B5EF4-FFF2-40B4-BE49-F238E27FC236}">
                  <a16:creationId xmlns:a16="http://schemas.microsoft.com/office/drawing/2014/main" id="{11940E15-C88A-0285-7DE4-FC4800984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Obrázek 14">
              <a:extLst>
                <a:ext uri="{FF2B5EF4-FFF2-40B4-BE49-F238E27FC236}">
                  <a16:creationId xmlns:a16="http://schemas.microsoft.com/office/drawing/2014/main" id="{B93496FF-B7C1-1749-CF9E-520A897BE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Obrázek 15">
              <a:extLst>
                <a:ext uri="{FF2B5EF4-FFF2-40B4-BE49-F238E27FC236}">
                  <a16:creationId xmlns:a16="http://schemas.microsoft.com/office/drawing/2014/main" id="{5986A005-BA93-338F-97FE-7FFC59C9A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Obrázek 16">
              <a:extLst>
                <a:ext uri="{FF2B5EF4-FFF2-40B4-BE49-F238E27FC236}">
                  <a16:creationId xmlns:a16="http://schemas.microsoft.com/office/drawing/2014/main" id="{35CC7319-520F-E302-A527-3C574C86D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Obdélník 22">
            <a:extLst>
              <a:ext uri="{FF2B5EF4-FFF2-40B4-BE49-F238E27FC236}">
                <a16:creationId xmlns:a16="http://schemas.microsoft.com/office/drawing/2014/main" id="{2F7DBE78-C583-291C-0E51-4311E50EE984}"/>
              </a:ext>
            </a:extLst>
          </p:cNvPr>
          <p:cNvSpPr/>
          <p:nvPr/>
        </p:nvSpPr>
        <p:spPr>
          <a:xfrm>
            <a:off x="251520" y="109512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cs-CZ" sz="2400" dirty="0"/>
              <a:t>Kontinuální péče PA plánovaný </a:t>
            </a:r>
            <a:r>
              <a:rPr lang="cs-CZ" sz="2400" b="1" dirty="0"/>
              <a:t>doprovod k porodům do porodnice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F0A51D98-D6EB-454C-2A94-E000914F60E8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ástupný obsah 11">
            <a:extLst>
              <a:ext uri="{FF2B5EF4-FFF2-40B4-BE49-F238E27FC236}">
                <a16:creationId xmlns:a16="http://schemas.microsoft.com/office/drawing/2014/main" id="{6343779A-9952-AE82-FCF4-77901E7631C8}"/>
              </a:ext>
            </a:extLst>
          </p:cNvPr>
          <p:cNvSpPr txBox="1">
            <a:spLocks/>
          </p:cNvSpPr>
          <p:nvPr/>
        </p:nvSpPr>
        <p:spPr>
          <a:xfrm>
            <a:off x="457200" y="1755855"/>
            <a:ext cx="4906888" cy="4409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Všechny ženy</a:t>
            </a:r>
          </a:p>
          <a:p>
            <a:pPr lvl="1"/>
            <a:r>
              <a:rPr lang="cs-CZ" sz="2000" dirty="0"/>
              <a:t>prvorodičky</a:t>
            </a:r>
          </a:p>
          <a:p>
            <a:pPr lvl="1"/>
            <a:r>
              <a:rPr lang="cs-CZ" sz="2000" dirty="0"/>
              <a:t>vícerodičky se špatnou zkušeností</a:t>
            </a:r>
          </a:p>
          <a:p>
            <a:pPr lvl="1"/>
            <a:r>
              <a:rPr lang="cs-CZ" sz="2000" dirty="0"/>
              <a:t>vícerodičky po sekci, po obtížných porodech</a:t>
            </a:r>
          </a:p>
          <a:p>
            <a:pPr lvl="1"/>
            <a:r>
              <a:rPr lang="cs-CZ" sz="2000" dirty="0"/>
              <a:t>KP</a:t>
            </a:r>
          </a:p>
          <a:p>
            <a:pPr lvl="1"/>
            <a:r>
              <a:rPr lang="cs-CZ" sz="2000" dirty="0"/>
              <a:t>ambulantní porody</a:t>
            </a:r>
          </a:p>
          <a:p>
            <a:pPr marL="0" indent="0">
              <a:buNone/>
            </a:pPr>
            <a:r>
              <a:rPr lang="cs-CZ" sz="2400" dirty="0"/>
              <a:t>Spolupráce</a:t>
            </a:r>
          </a:p>
          <a:p>
            <a:pPr>
              <a:buFontTx/>
              <a:buChar char="-"/>
            </a:pPr>
            <a:r>
              <a:rPr lang="cs-CZ" sz="2000" dirty="0"/>
              <a:t>gynekologové</a:t>
            </a:r>
          </a:p>
          <a:p>
            <a:pPr>
              <a:buFontTx/>
              <a:buChar char="-"/>
            </a:pPr>
            <a:r>
              <a:rPr lang="cs-CZ" sz="2000" dirty="0"/>
              <a:t>porodnice </a:t>
            </a:r>
          </a:p>
          <a:p>
            <a:pPr lvl="1">
              <a:buFontTx/>
              <a:buChar char="-"/>
            </a:pPr>
            <a:r>
              <a:rPr lang="cs-CZ" sz="1600" dirty="0"/>
              <a:t>porodní asistentky</a:t>
            </a:r>
          </a:p>
          <a:p>
            <a:pPr lvl="1">
              <a:buFontTx/>
              <a:buChar char="-"/>
            </a:pPr>
            <a:r>
              <a:rPr lang="cs-CZ" sz="1600" dirty="0"/>
              <a:t>lékaři v porodnici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3" name="Obrázek 2" descr="Obsah obrázku oblečení, Lidská tvář, osoba, chlapec&#10;&#10;Popis byl vytvořen automaticky">
            <a:extLst>
              <a:ext uri="{FF2B5EF4-FFF2-40B4-BE49-F238E27FC236}">
                <a16:creationId xmlns:a16="http://schemas.microsoft.com/office/drawing/2014/main" id="{A24FC8F8-5604-42EB-6CA5-D450D5674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89477"/>
            <a:ext cx="2861872" cy="42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148478B-90D5-6B3C-07E4-2C9F26936FE8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B71D417-EB97-D145-BD00-AF64383D29DF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5C3376A6-2B6E-9AD1-2042-81FFD51DD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BD03AF10-6564-1E9A-27AB-DF3781A96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35D332F6-946C-B942-5B88-E75015FDE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0A50EC08-B0E8-4176-BD2B-A147157FC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6BAD145A-BA39-351F-D957-CD7898189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178B20E1-8BCA-9452-DEF8-3741E32C3E43}"/>
              </a:ext>
            </a:extLst>
          </p:cNvPr>
          <p:cNvSpPr/>
          <p:nvPr/>
        </p:nvSpPr>
        <p:spPr>
          <a:xfrm>
            <a:off x="539552" y="1095127"/>
            <a:ext cx="820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cs-CZ" sz="2400" dirty="0"/>
              <a:t>Kontinuální péče PA plánovaný </a:t>
            </a:r>
            <a:r>
              <a:rPr lang="cs-CZ" sz="2400" b="1" dirty="0"/>
              <a:t>doprovod k porodům doma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7C00DD-CAF0-A58F-7C27-9BAFCD967659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3504F089-AD63-E475-4ADF-CDE730D02FE0}"/>
              </a:ext>
            </a:extLst>
          </p:cNvPr>
          <p:cNvSpPr txBox="1">
            <a:spLocks/>
          </p:cNvSpPr>
          <p:nvPr/>
        </p:nvSpPr>
        <p:spPr>
          <a:xfrm>
            <a:off x="457200" y="1755855"/>
            <a:ext cx="4906888" cy="44094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/>
              <a:t>Kontinuální péče </a:t>
            </a:r>
            <a:r>
              <a:rPr lang="cs-CZ" sz="2400" dirty="0"/>
              <a:t>PA plánovaný porod doma</a:t>
            </a:r>
          </a:p>
          <a:p>
            <a:pPr lvl="1"/>
            <a:r>
              <a:rPr lang="cs-CZ" sz="2000" dirty="0"/>
              <a:t>nízkoriziková žena</a:t>
            </a:r>
          </a:p>
          <a:p>
            <a:pPr lvl="1"/>
            <a:r>
              <a:rPr lang="cs-CZ" sz="2000" dirty="0"/>
              <a:t>neužívá žádné léky </a:t>
            </a:r>
          </a:p>
          <a:p>
            <a:pPr lvl="1"/>
            <a:r>
              <a:rPr lang="cs-CZ" sz="2000" dirty="0"/>
              <a:t>jednočetné těhotenství, PPHL</a:t>
            </a:r>
          </a:p>
          <a:p>
            <a:pPr lvl="1"/>
            <a:r>
              <a:rPr lang="cs-CZ" sz="2000" b="0" i="0" u="none" strike="noStrike" baseline="0" dirty="0">
                <a:latin typeface="Asap-Regular"/>
              </a:rPr>
              <a:t>mezi ukončeným 37. a 42. týdnem těhotenství</a:t>
            </a:r>
            <a:endParaRPr lang="cs-CZ" sz="2000" dirty="0"/>
          </a:p>
          <a:p>
            <a:pPr marL="0" indent="0">
              <a:buNone/>
            </a:pPr>
            <a:r>
              <a:rPr lang="cs-CZ" sz="2400" dirty="0"/>
              <a:t>Spolupráce</a:t>
            </a:r>
          </a:p>
          <a:p>
            <a:pPr>
              <a:buFontTx/>
              <a:buChar char="-"/>
            </a:pPr>
            <a:r>
              <a:rPr lang="cs-CZ" sz="2400" dirty="0"/>
              <a:t>zastupující kolegyně, tandemová péče</a:t>
            </a:r>
          </a:p>
          <a:p>
            <a:pPr>
              <a:buFontTx/>
              <a:buChar char="-"/>
            </a:pPr>
            <a:r>
              <a:rPr lang="cs-CZ" sz="2400" dirty="0"/>
              <a:t>gynekolog</a:t>
            </a:r>
          </a:p>
          <a:p>
            <a:pPr>
              <a:buFontTx/>
              <a:buChar char="-"/>
            </a:pPr>
            <a:r>
              <a:rPr lang="cs-CZ" sz="2400" dirty="0"/>
              <a:t>porodnice</a:t>
            </a:r>
          </a:p>
          <a:p>
            <a:pPr>
              <a:buFontTx/>
              <a:buChar char="-"/>
            </a:pPr>
            <a:r>
              <a:rPr lang="cs-CZ" sz="2400" dirty="0"/>
              <a:t>RZP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4" name="Obrázek 13" descr="Obsah obrázku osoba, oblečení, text, kniha&#10;&#10;Popis byl vytvořen automaticky">
            <a:extLst>
              <a:ext uri="{FF2B5EF4-FFF2-40B4-BE49-F238E27FC236}">
                <a16:creationId xmlns:a16="http://schemas.microsoft.com/office/drawing/2014/main" id="{46C024D2-1D61-5B8E-C4A7-707D06E7B5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76845"/>
            <a:ext cx="2992547" cy="44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FE02424-0AAD-19D5-5FD7-8E9DE85F96A3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19337B-A98D-C8FD-F59A-16A2981CDDC8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E599C7A2-F14A-56E6-7783-D788CC26D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BA940C4E-84F6-693D-5FF8-DE2AC7088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A31B6C89-7E10-3A64-1C1B-48A4DCA2E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73023084-9EFA-D89E-959D-D45EC76DE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3B9F265B-8C05-709A-66E6-B57436E93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BD7D2555-2866-2F31-0D37-4B1C5CBA0089}"/>
              </a:ext>
            </a:extLst>
          </p:cNvPr>
          <p:cNvSpPr/>
          <p:nvPr/>
        </p:nvSpPr>
        <p:spPr>
          <a:xfrm>
            <a:off x="539552" y="1064670"/>
            <a:ext cx="8208911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Profesní r</a:t>
            </a:r>
            <a:r>
              <a:rPr lang="cs-CZ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ámec, podpora</a:t>
            </a:r>
            <a:endParaRPr lang="cs-CZ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F92B2F3-E6EE-1C84-2036-EBBC39D254F9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Obrázek 12" descr="Obsah obrázku Písmo, Grafika, grafický design, text&#10;&#10;Popis byl vytvořen automaticky">
            <a:extLst>
              <a:ext uri="{FF2B5EF4-FFF2-40B4-BE49-F238E27FC236}">
                <a16:creationId xmlns:a16="http://schemas.microsoft.com/office/drawing/2014/main" id="{8F6D9400-6696-795A-D2C5-7572A82F29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311756"/>
            <a:ext cx="858936" cy="285596"/>
          </a:xfrm>
          <a:prstGeom prst="rect">
            <a:avLst/>
          </a:prstGeom>
        </p:spPr>
      </p:pic>
      <p:sp>
        <p:nvSpPr>
          <p:cNvPr id="16" name="Zástupný obsah 11">
            <a:extLst>
              <a:ext uri="{FF2B5EF4-FFF2-40B4-BE49-F238E27FC236}">
                <a16:creationId xmlns:a16="http://schemas.microsoft.com/office/drawing/2014/main" id="{8052BAE1-6818-923B-680C-9FE3E87FB995}"/>
              </a:ext>
            </a:extLst>
          </p:cNvPr>
          <p:cNvSpPr txBox="1">
            <a:spLocks/>
          </p:cNvSpPr>
          <p:nvPr/>
        </p:nvSpPr>
        <p:spPr>
          <a:xfrm>
            <a:off x="457200" y="1755854"/>
            <a:ext cx="4850258" cy="46974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600" b="1" dirty="0"/>
              <a:t>Profesní organizace + data (ÚZIS)</a:t>
            </a:r>
            <a:endParaRPr lang="cs-CZ" sz="2600" dirty="0"/>
          </a:p>
          <a:p>
            <a:r>
              <a:rPr lang="cs-CZ" sz="2400" dirty="0"/>
              <a:t>Etický kodex, etická komise </a:t>
            </a:r>
          </a:p>
          <a:p>
            <a:r>
              <a:rPr lang="cs-CZ" sz="2400" b="1" dirty="0"/>
              <a:t>Informovaný souhlas </a:t>
            </a:r>
          </a:p>
          <a:p>
            <a:r>
              <a:rPr lang="cs-CZ" sz="2400" dirty="0"/>
              <a:t>Doporučené postupy</a:t>
            </a:r>
          </a:p>
          <a:p>
            <a:pPr lvl="1"/>
            <a:r>
              <a:rPr lang="cs-CZ" sz="2000" dirty="0"/>
              <a:t>Principy péče</a:t>
            </a:r>
          </a:p>
          <a:p>
            <a:pPr lvl="1"/>
            <a:r>
              <a:rPr lang="cs-CZ" sz="2000" dirty="0"/>
              <a:t>Doporučený postup pro porod mimo zdravotnické zařízení</a:t>
            </a:r>
          </a:p>
          <a:p>
            <a:r>
              <a:rPr lang="cs-CZ" sz="2400" dirty="0"/>
              <a:t>Dokumentace</a:t>
            </a:r>
          </a:p>
          <a:p>
            <a:pPr lvl="1"/>
            <a:r>
              <a:rPr lang="cs-CZ" sz="2000" dirty="0"/>
              <a:t>Anamnéza, těhotenská poradna</a:t>
            </a:r>
          </a:p>
          <a:p>
            <a:pPr lvl="1"/>
            <a:r>
              <a:rPr lang="cs-CZ" sz="2000" dirty="0"/>
              <a:t>Porod, překladová zpráva</a:t>
            </a:r>
          </a:p>
          <a:p>
            <a:pPr lvl="1"/>
            <a:r>
              <a:rPr lang="cs-CZ" sz="2000" dirty="0"/>
              <a:t>Poporodní návštěva rodičky a novorozence</a:t>
            </a:r>
          </a:p>
          <a:p>
            <a:pPr lvl="1"/>
            <a:r>
              <a:rPr lang="cs-CZ" sz="2000" dirty="0"/>
              <a:t>Negativní reverz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sz="2400" dirty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8" name="Obrázek 17" descr="Obsah obrázku text, papír, Papírový výrobek, dokument&#10;&#10;Popis byl vytvořen automaticky">
            <a:extLst>
              <a:ext uri="{FF2B5EF4-FFF2-40B4-BE49-F238E27FC236}">
                <a16:creationId xmlns:a16="http://schemas.microsoft.com/office/drawing/2014/main" id="{1C171186-EA99-B42F-1BA0-8C96F9AC09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28"/>
          <a:stretch/>
        </p:blipFill>
        <p:spPr>
          <a:xfrm>
            <a:off x="5307458" y="1680188"/>
            <a:ext cx="3224982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F72B2D0-F2CC-5B42-E0E8-4C27AE241D83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7933EBA-DB49-6DAE-FBFF-99895BA651FA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6EA400E9-F100-8E10-A842-A605DB1FD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F4336910-A13D-6940-9D59-34B2129DD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4D830E6D-F8A0-5730-C18F-11339DE7D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47C1486D-E59C-2EB1-268C-EFC02CBC4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10409CB8-4E79-1A45-FE44-022A27CBB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6559A90E-D7A3-6F85-8D14-8BBB4B5267EB}"/>
              </a:ext>
            </a:extLst>
          </p:cNvPr>
          <p:cNvSpPr/>
          <p:nvPr/>
        </p:nvSpPr>
        <p:spPr>
          <a:xfrm>
            <a:off x="539552" y="1070057"/>
            <a:ext cx="820891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Statistiky primipara, porod doma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3C3F72-DF2E-889A-2419-3B3A156D24F1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8" name="Obrázek 17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B5DE8A91-62EA-3D23-82E4-907DA94FFF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9"/>
          <a:stretch/>
        </p:blipFill>
        <p:spPr>
          <a:xfrm>
            <a:off x="4669655" y="2388009"/>
            <a:ext cx="3857625" cy="348185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B3BD6E0-55EB-3C47-364A-590232A72A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 b="50399"/>
          <a:stretch/>
        </p:blipFill>
        <p:spPr>
          <a:xfrm>
            <a:off x="301481" y="1758363"/>
            <a:ext cx="4620893" cy="414187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5E8D34EE-995A-B1A3-289D-D1D56B2903F9}"/>
              </a:ext>
            </a:extLst>
          </p:cNvPr>
          <p:cNvSpPr/>
          <p:nvPr/>
        </p:nvSpPr>
        <p:spPr>
          <a:xfrm>
            <a:off x="6908909" y="4365104"/>
            <a:ext cx="792088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5C26574-47CE-5174-975C-B622104D01C5}"/>
              </a:ext>
            </a:extLst>
          </p:cNvPr>
          <p:cNvSpPr txBox="1">
            <a:spLocks/>
          </p:cNvSpPr>
          <p:nvPr/>
        </p:nvSpPr>
        <p:spPr>
          <a:xfrm>
            <a:off x="6908909" y="4509120"/>
            <a:ext cx="1099071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58,62%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5226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EA15553-7590-55BC-1F74-4881AE12E49B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E393E76-EA72-C6AE-F957-C4578A6C3047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30D94E95-F6B7-E39F-747F-CF973D655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C230139F-1EBC-F702-31DB-412857CF6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927E3569-98C8-AE54-5735-963DA8DAA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37479BAE-0A65-5677-31EF-5DC347DC9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3BE16B93-9446-343B-B05F-F10627425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237F4140-E918-9520-32BA-7F61760F5B07}"/>
              </a:ext>
            </a:extLst>
          </p:cNvPr>
          <p:cNvSpPr/>
          <p:nvPr/>
        </p:nvSpPr>
        <p:spPr>
          <a:xfrm>
            <a:off x="539552" y="1070057"/>
            <a:ext cx="820891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Statistiky </a:t>
            </a:r>
            <a:r>
              <a:rPr lang="cs-CZ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multipara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porod doma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5D7914E-2234-9DA5-BA13-2D31129B62E3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Obrázek 12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077C970E-3068-5539-1B4B-A7DA31E3C2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01" b="51084"/>
          <a:stretch/>
        </p:blipFill>
        <p:spPr>
          <a:xfrm>
            <a:off x="504537" y="1780244"/>
            <a:ext cx="4846506" cy="4123854"/>
          </a:xfrm>
          <a:prstGeom prst="rect">
            <a:avLst/>
          </a:prstGeom>
        </p:spPr>
      </p:pic>
      <p:pic>
        <p:nvPicPr>
          <p:cNvPr id="15" name="Obrázek 14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D12420A7-7296-C075-BFF9-E59401F2B6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3" r="-2201"/>
          <a:stretch/>
        </p:blipFill>
        <p:spPr>
          <a:xfrm>
            <a:off x="4805931" y="2290592"/>
            <a:ext cx="3942532" cy="347130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87BEF4D2-5DF8-3557-F595-EFC429CF44D8}"/>
              </a:ext>
            </a:extLst>
          </p:cNvPr>
          <p:cNvSpPr/>
          <p:nvPr/>
        </p:nvSpPr>
        <p:spPr>
          <a:xfrm>
            <a:off x="6908909" y="4365104"/>
            <a:ext cx="792088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2D7B5759-4BAD-6300-83E1-E22DF1022B2B}"/>
              </a:ext>
            </a:extLst>
          </p:cNvPr>
          <p:cNvSpPr txBox="1">
            <a:spLocks/>
          </p:cNvSpPr>
          <p:nvPr/>
        </p:nvSpPr>
        <p:spPr>
          <a:xfrm>
            <a:off x="6908909" y="4509120"/>
            <a:ext cx="1099071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/>
              <a:t>94,84%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4856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A30433F-D582-C144-C7AC-5421E286943F}"/>
              </a:ext>
            </a:extLst>
          </p:cNvPr>
          <p:cNvSpPr/>
          <p:nvPr/>
        </p:nvSpPr>
        <p:spPr>
          <a:xfrm>
            <a:off x="0" y="307183"/>
            <a:ext cx="9135340" cy="800599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2E91BFB-2E31-78FD-2E5E-1FD4007DB95F}"/>
              </a:ext>
            </a:extLst>
          </p:cNvPr>
          <p:cNvGrpSpPr/>
          <p:nvPr/>
        </p:nvGrpSpPr>
        <p:grpSpPr>
          <a:xfrm>
            <a:off x="-1" y="260648"/>
            <a:ext cx="9135341" cy="697116"/>
            <a:chOff x="-1" y="260648"/>
            <a:chExt cx="9135341" cy="697116"/>
          </a:xfrm>
        </p:grpSpPr>
        <p:pic>
          <p:nvPicPr>
            <p:cNvPr id="4" name="Obrázek 12">
              <a:extLst>
                <a:ext uri="{FF2B5EF4-FFF2-40B4-BE49-F238E27FC236}">
                  <a16:creationId xmlns:a16="http://schemas.microsoft.com/office/drawing/2014/main" id="{12345007-BC31-0716-6238-0DC40FCCF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60648"/>
              <a:ext cx="181953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Obrázek 13">
              <a:extLst>
                <a:ext uri="{FF2B5EF4-FFF2-40B4-BE49-F238E27FC236}">
                  <a16:creationId xmlns:a16="http://schemas.microsoft.com/office/drawing/2014/main" id="{B738BE6B-A0AD-61B7-F08D-88D31FB87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720" y="260648"/>
              <a:ext cx="1797669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Obrázek 14">
              <a:extLst>
                <a:ext uri="{FF2B5EF4-FFF2-40B4-BE49-F238E27FC236}">
                  <a16:creationId xmlns:a16="http://schemas.microsoft.com/office/drawing/2014/main" id="{0F09E7C0-AA53-CAC7-272F-94ADBDF5E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3" y="275437"/>
              <a:ext cx="1823913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15">
              <a:extLst>
                <a:ext uri="{FF2B5EF4-FFF2-40B4-BE49-F238E27FC236}">
                  <a16:creationId xmlns:a16="http://schemas.microsoft.com/office/drawing/2014/main" id="{2E943CC3-7254-5AE8-5F8C-EA949B18D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162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16">
              <a:extLst>
                <a:ext uri="{FF2B5EF4-FFF2-40B4-BE49-F238E27FC236}">
                  <a16:creationId xmlns:a16="http://schemas.microsoft.com/office/drawing/2014/main" id="{C62F6817-BD13-710D-F750-0499ECC76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549" y="260648"/>
              <a:ext cx="1810791" cy="6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59B370BB-8E0B-4FCE-F8E8-C248C2764E25}"/>
              </a:ext>
            </a:extLst>
          </p:cNvPr>
          <p:cNvSpPr/>
          <p:nvPr/>
        </p:nvSpPr>
        <p:spPr>
          <a:xfrm>
            <a:off x="539552" y="1070057"/>
            <a:ext cx="820891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tabLst>
                <a:tab pos="4143375" algn="l"/>
              </a:tabLst>
            </a:pP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RZP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6C639EB-FE7B-BCED-9A38-FD3B2FB736D9}"/>
              </a:ext>
            </a:extLst>
          </p:cNvPr>
          <p:cNvSpPr/>
          <p:nvPr/>
        </p:nvSpPr>
        <p:spPr>
          <a:xfrm>
            <a:off x="0" y="6741368"/>
            <a:ext cx="9135340" cy="116632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Obrázek 13" descr="Obsah obrázku vozidlo, Pozemní vozidlo, Autíčka/letadýlka, auto&#10;&#10;Popis byl vytvořen automaticky">
            <a:extLst>
              <a:ext uri="{FF2B5EF4-FFF2-40B4-BE49-F238E27FC236}">
                <a16:creationId xmlns:a16="http://schemas.microsoft.com/office/drawing/2014/main" id="{70F96AFE-EF1A-31F3-A9F9-50226CCAF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000" b="19201"/>
          <a:stretch/>
        </p:blipFill>
        <p:spPr>
          <a:xfrm rot="5400000">
            <a:off x="4873722" y="2418052"/>
            <a:ext cx="4176464" cy="3013046"/>
          </a:xfrm>
          <a:prstGeom prst="rect">
            <a:avLst/>
          </a:prstGeom>
        </p:spPr>
      </p:pic>
      <p:sp>
        <p:nvSpPr>
          <p:cNvPr id="13" name="Zástupný obsah 11">
            <a:extLst>
              <a:ext uri="{FF2B5EF4-FFF2-40B4-BE49-F238E27FC236}">
                <a16:creationId xmlns:a16="http://schemas.microsoft.com/office/drawing/2014/main" id="{15A40D36-F860-28C8-09FD-3371B69890F6}"/>
              </a:ext>
            </a:extLst>
          </p:cNvPr>
          <p:cNvSpPr txBox="1">
            <a:spLocks/>
          </p:cNvSpPr>
          <p:nvPr/>
        </p:nvSpPr>
        <p:spPr>
          <a:xfrm>
            <a:off x="457200" y="1755854"/>
            <a:ext cx="4850258" cy="46974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600" b="1" dirty="0"/>
              <a:t>Vlastní zkušenosti za 9 let praxe</a:t>
            </a:r>
            <a:endParaRPr lang="cs-CZ" sz="2600" dirty="0"/>
          </a:p>
          <a:p>
            <a:r>
              <a:rPr lang="cs-CZ" sz="2400" dirty="0"/>
              <a:t>5x neakutní volání</a:t>
            </a:r>
          </a:p>
          <a:p>
            <a:pPr lvl="1"/>
            <a:r>
              <a:rPr lang="cs-CZ" sz="2000" dirty="0"/>
              <a:t>spíše </a:t>
            </a:r>
            <a:r>
              <a:rPr lang="cs-CZ" sz="2000" dirty="0" err="1"/>
              <a:t>převozová</a:t>
            </a:r>
            <a:r>
              <a:rPr lang="cs-CZ" sz="2000" dirty="0"/>
              <a:t> služba</a:t>
            </a:r>
          </a:p>
          <a:p>
            <a:pPr lvl="1"/>
            <a:r>
              <a:rPr lang="cs-CZ" sz="2000" dirty="0"/>
              <a:t>1x překotný porod v 36+1</a:t>
            </a:r>
          </a:p>
          <a:p>
            <a:pPr lvl="1"/>
            <a:r>
              <a:rPr lang="cs-CZ" sz="2000" dirty="0"/>
              <a:t>3x převoz po porodu – péče v 6N</a:t>
            </a:r>
          </a:p>
          <a:p>
            <a:pPr lvl="1"/>
            <a:r>
              <a:rPr lang="cs-CZ" sz="2000" dirty="0"/>
              <a:t>1x krvácení po porodu, které při příjezdu RZP ustalo</a:t>
            </a:r>
          </a:p>
          <a:p>
            <a:r>
              <a:rPr lang="cs-CZ" sz="2400" b="1" dirty="0"/>
              <a:t>2x akutní stav</a:t>
            </a:r>
          </a:p>
          <a:p>
            <a:pPr lvl="1"/>
            <a:r>
              <a:rPr lang="cs-CZ" sz="2000" dirty="0"/>
              <a:t>2024 Resuscitace dítěte u plánovaného porodu doma, A: 3:5:8, příjezd 15 min po, dítě stabilizované</a:t>
            </a:r>
          </a:p>
          <a:p>
            <a:pPr lvl="1"/>
            <a:r>
              <a:rPr lang="cs-CZ" sz="2000" dirty="0"/>
              <a:t>2024 Krvácení po porodu placenty, neodloučený kotyledon, KZ 800 ml, porodnice 5 min, revize v porodnici a ztráta také 800 ml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sz="2400" dirty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54419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396</Words>
  <Application>Microsoft Office PowerPoint</Application>
  <PresentationFormat>Předvádění na obrazovce (4:3)</PresentationFormat>
  <Paragraphs>97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Aptos</vt:lpstr>
      <vt:lpstr>Arial</vt:lpstr>
      <vt:lpstr>Asap-Regular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Reklamy Sucharda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Předporodní příprava</dc:title>
  <dc:creator>Martin Sucharda</dc:creator>
  <cp:lastModifiedBy>Sucharda Martin</cp:lastModifiedBy>
  <cp:revision>426</cp:revision>
  <dcterms:created xsi:type="dcterms:W3CDTF">2014-11-26T11:49:05Z</dcterms:created>
  <dcterms:modified xsi:type="dcterms:W3CDTF">2024-11-05T11:24:51Z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89f480-a218-42d4-ae7a-b284ddf98456_Enabled">
    <vt:lpwstr>true</vt:lpwstr>
  </property>
  <property fmtid="{D5CDD505-2E9C-101B-9397-08002B2CF9AE}" pid="3" name="MSIP_Label_3689f480-a218-42d4-ae7a-b284ddf98456_SetDate">
    <vt:lpwstr>2024-09-20T06:17:30Z</vt:lpwstr>
  </property>
  <property fmtid="{D5CDD505-2E9C-101B-9397-08002B2CF9AE}" pid="4" name="MSIP_Label_3689f480-a218-42d4-ae7a-b284ddf98456_Method">
    <vt:lpwstr>Standard</vt:lpwstr>
  </property>
  <property fmtid="{D5CDD505-2E9C-101B-9397-08002B2CF9AE}" pid="5" name="MSIP_Label_3689f480-a218-42d4-ae7a-b284ddf98456_Name">
    <vt:lpwstr>Internal</vt:lpwstr>
  </property>
  <property fmtid="{D5CDD505-2E9C-101B-9397-08002B2CF9AE}" pid="6" name="MSIP_Label_3689f480-a218-42d4-ae7a-b284ddf98456_SiteId">
    <vt:lpwstr>2acba9fe-1f29-49de-a1ee-45b3b7aff8f5</vt:lpwstr>
  </property>
  <property fmtid="{D5CDD505-2E9C-101B-9397-08002B2CF9AE}" pid="7" name="MSIP_Label_3689f480-a218-42d4-ae7a-b284ddf98456_ActionId">
    <vt:lpwstr>6235c6b4-a4f2-4908-ace8-4e501bc38ce1</vt:lpwstr>
  </property>
  <property fmtid="{D5CDD505-2E9C-101B-9397-08002B2CF9AE}" pid="8" name="MSIP_Label_3689f480-a218-42d4-ae7a-b284ddf98456_ContentBits">
    <vt:lpwstr>0</vt:lpwstr>
  </property>
</Properties>
</file>