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0" r:id="rId4"/>
    <p:sldId id="273" r:id="rId5"/>
    <p:sldId id="260" r:id="rId6"/>
    <p:sldId id="276" r:id="rId7"/>
    <p:sldId id="264" r:id="rId8"/>
    <p:sldId id="257" r:id="rId9"/>
    <p:sldId id="258" r:id="rId10"/>
    <p:sldId id="267" r:id="rId11"/>
    <p:sldId id="268" r:id="rId12"/>
    <p:sldId id="278" r:id="rId13"/>
    <p:sldId id="271" r:id="rId14"/>
    <p:sldId id="272" r:id="rId15"/>
    <p:sldId id="26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2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i-FI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5F79CD-93A5-4065-86B9-074834EC0E9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BA85C2-B71D-4696-B5C3-351AD4106C63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andsensibility.org/p/bl/et/blogid=2&amp;blogaid=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73167" y="1291904"/>
            <a:ext cx="8229600" cy="1637799"/>
          </a:xfrm>
        </p:spPr>
        <p:txBody>
          <a:bodyPr>
            <a:normAutofit/>
          </a:bodyPr>
          <a:lstStyle/>
          <a:p>
            <a:r>
              <a:rPr lang="cs-CZ" dirty="0"/>
              <a:t>práce porodní asistentky ve Finsku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78287" y="3928297"/>
            <a:ext cx="4366129" cy="23605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Blanka </a:t>
            </a:r>
            <a:r>
              <a:rPr lang="cs-CZ" dirty="0" err="1"/>
              <a:t>Tiainen</a:t>
            </a:r>
            <a:r>
              <a:rPr lang="cs-CZ" dirty="0"/>
              <a:t>, MHS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Nemocnice Milosrdných bratří Brno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Česká Komora Porodních </a:t>
            </a:r>
            <a:r>
              <a:rPr lang="cs-CZ" dirty="0" err="1"/>
              <a:t>Asistenek</a:t>
            </a:r>
            <a:endParaRPr lang="fi-FI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014DB95-3BCC-8F3A-90DA-217BB3D8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67" y="4607244"/>
            <a:ext cx="1776539" cy="19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Metody tlumení bolesti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1798" y="1506842"/>
            <a:ext cx="10762729" cy="5078515"/>
          </a:xfrm>
        </p:spPr>
        <p:txBody>
          <a:bodyPr/>
          <a:lstStyle/>
          <a:p>
            <a:r>
              <a:rPr lang="cs-CZ" dirty="0"/>
              <a:t>57,5% </a:t>
            </a:r>
          </a:p>
          <a:p>
            <a:endParaRPr lang="cs-CZ" dirty="0"/>
          </a:p>
          <a:p>
            <a:r>
              <a:rPr lang="cs-CZ" dirty="0"/>
              <a:t>Nahřívací polštářek (47,8%)</a:t>
            </a:r>
          </a:p>
          <a:p>
            <a:r>
              <a:rPr lang="cs-CZ" dirty="0"/>
              <a:t>TENS (31,3%)</a:t>
            </a:r>
          </a:p>
          <a:p>
            <a:r>
              <a:rPr lang="cs-CZ" dirty="0"/>
              <a:t>Sprcha + vana </a:t>
            </a:r>
          </a:p>
          <a:p>
            <a:r>
              <a:rPr lang="cs-CZ" dirty="0"/>
              <a:t>Klasický balon </a:t>
            </a:r>
          </a:p>
          <a:p>
            <a:r>
              <a:rPr lang="cs-CZ" dirty="0"/>
              <a:t>Akupunktura (12%)</a:t>
            </a:r>
          </a:p>
          <a:p>
            <a:r>
              <a:rPr lang="cs-CZ" dirty="0"/>
              <a:t>Intradermální injekce sterilní vody (7%)</a:t>
            </a:r>
          </a:p>
          <a:p>
            <a:r>
              <a:rPr lang="cs-CZ" dirty="0"/>
              <a:t>Masáž </a:t>
            </a:r>
          </a:p>
          <a:p>
            <a:r>
              <a:rPr lang="cs-CZ" dirty="0"/>
              <a:t>Akupresura (14%)</a:t>
            </a:r>
          </a:p>
          <a:p>
            <a:r>
              <a:rPr lang="cs-CZ" dirty="0"/>
              <a:t>Další: </a:t>
            </a:r>
            <a:r>
              <a:rPr lang="cs-CZ" dirty="0" err="1"/>
              <a:t>gua-sha</a:t>
            </a:r>
            <a:r>
              <a:rPr lang="cs-CZ" dirty="0"/>
              <a:t>, tejpování, chlazení…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00" y="1461258"/>
            <a:ext cx="4129659" cy="275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3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Tlumení bolesti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7988" y="1786855"/>
            <a:ext cx="10036029" cy="4530055"/>
          </a:xfrm>
        </p:spPr>
        <p:txBody>
          <a:bodyPr/>
          <a:lstStyle/>
          <a:p>
            <a:r>
              <a:rPr lang="cs-CZ" dirty="0"/>
              <a:t>Epidurální analgezie (54,4%)</a:t>
            </a:r>
          </a:p>
          <a:p>
            <a:r>
              <a:rPr lang="cs-CZ" dirty="0"/>
              <a:t>Rajský plyn (57,3%)</a:t>
            </a:r>
          </a:p>
          <a:p>
            <a:r>
              <a:rPr lang="cs-CZ" dirty="0"/>
              <a:t>Paracervikální blok/analgezie (16,8%)</a:t>
            </a:r>
          </a:p>
          <a:p>
            <a:r>
              <a:rPr lang="cs-CZ" dirty="0"/>
              <a:t>Spinální analgezie (11,5%)</a:t>
            </a:r>
          </a:p>
          <a:p>
            <a:r>
              <a:rPr lang="cs-CZ" dirty="0"/>
              <a:t>Pudendální analgezie (15,9%)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C:\Users\boleslavovav\Desktop\Blanz docasna\spinal-epidur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9" y="1910740"/>
            <a:ext cx="2730325" cy="33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leslavovav\Desktop\Blanz docasna\Paracervical_b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69" y="3752762"/>
            <a:ext cx="1788070" cy="24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74AB-ED66-A0FA-A0E5-E86D1C1B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dat ČR vs. Finsko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84A4-92B8-7808-F478-0E5EC473048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SC: 25,7%</a:t>
            </a:r>
          </a:p>
          <a:p>
            <a:r>
              <a:rPr lang="cs-CZ" dirty="0"/>
              <a:t>Epiziotomie: 28%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Celková perinatální úmrtnost: 4,63 ‰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C3965-7FB7-3B08-222B-1F39B9831A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SC: 19,6%</a:t>
            </a:r>
          </a:p>
          <a:p>
            <a:r>
              <a:rPr lang="cs-CZ" dirty="0"/>
              <a:t>Epiziotomie: 22,5%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Celková perinatální úmrtnost: 3,9 ‰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Péče o ženu s fyziol. těhotenstvím, porodem a novorozencem v rukou PA</a:t>
            </a:r>
          </a:p>
          <a:p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78C2C-5D73-E5F6-B99B-E11833E3530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Česká Republika</a:t>
            </a:r>
            <a:endParaRPr lang="en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7C275E-08F4-570B-9A64-3A027481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Finsko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6637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práci </a:t>
            </a:r>
            <a:r>
              <a:rPr lang="cs-CZ" dirty="0" err="1"/>
              <a:t>pa</a:t>
            </a:r>
            <a:r>
              <a:rPr lang="cs-CZ" dirty="0"/>
              <a:t> ve Finsku 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26378" y="2296632"/>
            <a:ext cx="9956800" cy="3978333"/>
          </a:xfrm>
        </p:spPr>
        <p:txBody>
          <a:bodyPr/>
          <a:lstStyle/>
          <a:p>
            <a:r>
              <a:rPr lang="cs-CZ" dirty="0"/>
              <a:t>Větší samostatnost</a:t>
            </a:r>
          </a:p>
          <a:p>
            <a:r>
              <a:rPr lang="cs-CZ" dirty="0"/>
              <a:t>Více kompetencí</a:t>
            </a:r>
          </a:p>
          <a:p>
            <a:r>
              <a:rPr lang="cs-CZ" dirty="0"/>
              <a:t>Větší hrdost k povolání porodní asistentky</a:t>
            </a:r>
          </a:p>
          <a:p>
            <a:r>
              <a:rPr lang="cs-CZ" dirty="0"/>
              <a:t>Vzájemný respekt PA a lékaře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2" descr="C:\Users\boleslavovav\Desktop\Blanz docasna\I_m-A-Midwife-WY-Superpower-FridgeM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710" y="1465485"/>
            <a:ext cx="3581017" cy="35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8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321" y="301880"/>
            <a:ext cx="9956800" cy="696273"/>
          </a:xfrm>
        </p:spPr>
        <p:txBody>
          <a:bodyPr/>
          <a:lstStyle/>
          <a:p>
            <a:pPr algn="ctr"/>
            <a:r>
              <a:rPr lang="cs-CZ" dirty="0"/>
              <a:t>Děkuji za vaši pozornost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D81B9-495F-6BBD-EEB8-816768395D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411" y="1347705"/>
            <a:ext cx="10684815" cy="5399561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” SINAKIN OLET OLLUT KÄTILÖN KÄSISSÄ”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b="1" dirty="0"/>
              <a:t> ”TAKÉ JSI BYL V RUKÁCH PORODNÍ ASISTENTKY”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endParaRPr lang="en-FI" b="1" dirty="0"/>
          </a:p>
        </p:txBody>
      </p:sp>
      <p:pic>
        <p:nvPicPr>
          <p:cNvPr id="1028" name="Picture 4" descr="Nemocniční informační systém v Nemocnici Milosrdných bratří Brno - ICZ Group">
            <a:extLst>
              <a:ext uri="{FF2B5EF4-FFF2-40B4-BE49-F238E27FC236}">
                <a16:creationId xmlns:a16="http://schemas.microsoft.com/office/drawing/2014/main" id="{EB506E0B-468B-D806-3A04-C9E919BC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3" y="3610948"/>
            <a:ext cx="5122506" cy="2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822" cy="1228783"/>
          </a:xfrm>
        </p:spPr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www.thl.fi (</a:t>
            </a:r>
            <a:r>
              <a:rPr lang="cs-CZ" dirty="0" err="1"/>
              <a:t>Terveyden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hyvinvoinnin</a:t>
            </a:r>
            <a:r>
              <a:rPr lang="cs-CZ" dirty="0"/>
              <a:t> </a:t>
            </a:r>
            <a:r>
              <a:rPr lang="cs-CZ" dirty="0" err="1"/>
              <a:t>laitos</a:t>
            </a:r>
            <a:r>
              <a:rPr lang="cs-CZ" dirty="0"/>
              <a:t>)</a:t>
            </a:r>
          </a:p>
          <a:p>
            <a:r>
              <a:rPr lang="cs-CZ" dirty="0"/>
              <a:t>www.tyks.fi (Statistiky Univerzitní nemocnice Turku, Porodnicko-gynekologické kliniky)</a:t>
            </a:r>
          </a:p>
          <a:p>
            <a:r>
              <a:rPr lang="cs-CZ" dirty="0"/>
              <a:t>http://digilib.k.utb.cz/bitstream/handle/10563/8135/chrastinov%C3%A1_2009_bp.pdf?sequence=1</a:t>
            </a:r>
          </a:p>
          <a:p>
            <a:r>
              <a:rPr lang="cs-CZ" dirty="0"/>
              <a:t>https://workbook.pressbooks.com/chapter/pain-management</a:t>
            </a:r>
          </a:p>
          <a:p>
            <a:r>
              <a:rPr lang="cs-CZ" dirty="0"/>
              <a:t>http://www.keywordhungry.com/c3BpbmFsIGFuZXN0aGVzaWE/</a:t>
            </a:r>
          </a:p>
          <a:p>
            <a:r>
              <a:rPr lang="cs-CZ" dirty="0">
                <a:hlinkClick r:id="rId2"/>
              </a:rPr>
              <a:t>https://www.scienceandsensibility.org/p/bl/et/blogid=2&amp;blogaid=40</a:t>
            </a:r>
            <a:endParaRPr lang="cs-CZ" dirty="0"/>
          </a:p>
          <a:p>
            <a:r>
              <a:rPr lang="cs-CZ" dirty="0"/>
              <a:t>UZIS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62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3B0411-2006-2AAD-68A8-5891A0FE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95" y="673369"/>
            <a:ext cx="4724809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781735"/>
            <a:ext cx="9956800" cy="3911367"/>
          </a:xfrm>
        </p:spPr>
        <p:txBody>
          <a:bodyPr>
            <a:normAutofit/>
          </a:bodyPr>
          <a:lstStyle/>
          <a:p>
            <a:r>
              <a:rPr lang="cs-CZ" dirty="0"/>
              <a:t>Vzdělávání PA ve Finsku</a:t>
            </a:r>
          </a:p>
          <a:p>
            <a:r>
              <a:rPr lang="cs-CZ" dirty="0"/>
              <a:t>Porodní asistentka ve Finsku</a:t>
            </a:r>
          </a:p>
          <a:p>
            <a:r>
              <a:rPr lang="cs-CZ" dirty="0"/>
              <a:t>Práce PA v prenatální péči</a:t>
            </a:r>
            <a:r>
              <a:rPr lang="fi-FI" dirty="0"/>
              <a:t> a v </a:t>
            </a:r>
            <a:r>
              <a:rPr lang="fi-FI" dirty="0" err="1"/>
              <a:t>poporodn</a:t>
            </a:r>
            <a:r>
              <a:rPr lang="cs-CZ" dirty="0"/>
              <a:t>ím období</a:t>
            </a:r>
          </a:p>
          <a:p>
            <a:r>
              <a:rPr lang="cs-CZ" dirty="0"/>
              <a:t>Práce PA v porodnici</a:t>
            </a:r>
          </a:p>
          <a:p>
            <a:r>
              <a:rPr lang="cs-CZ" dirty="0"/>
              <a:t>Finské porodnictví v číslech</a:t>
            </a:r>
          </a:p>
          <a:p>
            <a:r>
              <a:rPr lang="cs-CZ" dirty="0"/>
              <a:t>Metody tlumení bolesti</a:t>
            </a:r>
          </a:p>
          <a:p>
            <a:r>
              <a:rPr lang="cs-CZ" dirty="0"/>
              <a:t> Srovnání několika dat ČR vs. Finsko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55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B32E-E808-F552-5E61-855233AF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VZDĚLÁVÁNÍ PORODNÍCH ASISTENTEK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E603-59A8-E111-1265-DB3DBE5D14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fi-FI" dirty="0"/>
              <a:t>P</a:t>
            </a:r>
            <a:r>
              <a:rPr lang="cs-CZ" dirty="0"/>
              <a:t>raktické“ vysoké školy, získaný titul bakalář</a:t>
            </a:r>
          </a:p>
          <a:p>
            <a:r>
              <a:rPr lang="cs-CZ" dirty="0"/>
              <a:t>7 škol (2 ve švédštině)</a:t>
            </a:r>
          </a:p>
          <a:p>
            <a:r>
              <a:rPr lang="cs-CZ" dirty="0"/>
              <a:t>4,5 roku studia, 270 kreditů</a:t>
            </a:r>
          </a:p>
          <a:p>
            <a:r>
              <a:rPr lang="cs-CZ" dirty="0"/>
              <a:t> PA je zároveň i všeobecnou sestrou</a:t>
            </a:r>
          </a:p>
          <a:p>
            <a:r>
              <a:rPr lang="fi-FI" dirty="0"/>
              <a:t>V</a:t>
            </a:r>
            <a:r>
              <a:rPr lang="cs-CZ" dirty="0"/>
              <a:t>zdělání splňuje direktiva EU </a:t>
            </a:r>
            <a:r>
              <a:rPr lang="fi-FI" dirty="0"/>
              <a:t>(2013/55/EU)</a:t>
            </a:r>
            <a:endParaRPr lang="cs-CZ" dirty="0"/>
          </a:p>
          <a:p>
            <a:r>
              <a:rPr lang="fi-FI" dirty="0"/>
              <a:t>J</a:t>
            </a:r>
            <a:r>
              <a:rPr lang="cs-CZ" dirty="0"/>
              <a:t>eden z nejžádanějších zdrav. oborů</a:t>
            </a:r>
          </a:p>
          <a:p>
            <a:endParaRPr lang="cs-CZ" dirty="0"/>
          </a:p>
          <a:p>
            <a:r>
              <a:rPr lang="fi-FI" dirty="0"/>
              <a:t>J</a:t>
            </a:r>
            <a:r>
              <a:rPr lang="cs-CZ" dirty="0"/>
              <a:t>iž za studia pracují na gyn.-por. odděleních (určitý počet kreditů)</a:t>
            </a:r>
          </a:p>
          <a:p>
            <a:r>
              <a:rPr lang="fi-FI" dirty="0"/>
              <a:t>N</a:t>
            </a:r>
            <a:r>
              <a:rPr lang="cs-CZ" dirty="0"/>
              <a:t>ásledné vzdělávání – UZV, veřejné zdravotnictví apod...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1316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Porodní asistentka ve Finsku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7341711" cy="49831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r>
              <a:rPr lang="cs-CZ" sz="2600" dirty="0"/>
              <a:t>Profesní organizace „Suomen Kätilöliitto“ založena  r. 1919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- 16 lokálních pod-organizací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- vlastní časopis</a:t>
            </a:r>
          </a:p>
          <a:p>
            <a:pPr marL="0" indent="0">
              <a:lnSpc>
                <a:spcPct val="90000"/>
              </a:lnSpc>
              <a:buNone/>
            </a:pPr>
            <a:endParaRPr lang="fi-FI" sz="2600" dirty="0"/>
          </a:p>
          <a:p>
            <a:pPr>
              <a:lnSpc>
                <a:spcPct val="90000"/>
              </a:lnSpc>
            </a:pPr>
            <a:r>
              <a:rPr lang="fi-FI" sz="2600" dirty="0" err="1"/>
              <a:t>Vel</a:t>
            </a:r>
            <a:r>
              <a:rPr lang="cs-CZ" sz="2600" dirty="0"/>
              <a:t>ká autonomie a velká profesní hrdost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sz="2600" dirty="0"/>
              <a:t>Samostatná práce v prenatální péči, na gynekologických   ambulancích, v nemocnicích, na UZV pracovištích, v  poradnách...</a:t>
            </a:r>
          </a:p>
          <a:p>
            <a:pPr>
              <a:lnSpc>
                <a:spcPct val="90000"/>
              </a:lnSpc>
            </a:pPr>
            <a:endParaRPr lang="fi-FI" sz="2600" dirty="0"/>
          </a:p>
          <a:p>
            <a:pPr>
              <a:lnSpc>
                <a:spcPct val="90000"/>
              </a:lnSpc>
            </a:pPr>
            <a:endParaRPr lang="fi-FI" dirty="0"/>
          </a:p>
          <a:p>
            <a:pPr>
              <a:lnSpc>
                <a:spcPct val="90000"/>
              </a:lnSpc>
            </a:pPr>
            <a:endParaRPr lang="fi-FI" sz="1500" dirty="0"/>
          </a:p>
          <a:p>
            <a:pPr marL="365760" lvl="1" indent="0">
              <a:lnSpc>
                <a:spcPct val="90000"/>
              </a:lnSpc>
              <a:buNone/>
            </a:pPr>
            <a:br>
              <a:rPr lang="fi-FI" sz="1500" dirty="0"/>
            </a:br>
            <a:endParaRPr lang="fi-FI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C280F2-EBB1-6033-3BB4-AB49BA7B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08" y="1937157"/>
            <a:ext cx="2460292" cy="32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5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E77F-9FFF-DBA6-89B1-4461894E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PRÁCE PA V PRENATÁLNÍ PÉČI a v POPORODNÍM OBDOBÍ (v „NEUVOLA“)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1C661-0AE4-400A-CC57-060673BAC9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Veškerá prenatální péče u PA nebo u sestry veřejného zdravotnictví</a:t>
            </a:r>
          </a:p>
          <a:p>
            <a:r>
              <a:rPr lang="cs-CZ" dirty="0"/>
              <a:t>Každá návštěva jiné téma (mateřská, výživa, únava, apod...)</a:t>
            </a:r>
          </a:p>
          <a:p>
            <a:r>
              <a:rPr lang="cs-CZ" dirty="0"/>
              <a:t>Vag. vyšetření 2x za těhotenství</a:t>
            </a:r>
          </a:p>
          <a:p>
            <a:endParaRPr lang="cs-CZ" dirty="0"/>
          </a:p>
          <a:p>
            <a:r>
              <a:rPr lang="cs-CZ" dirty="0"/>
              <a:t>Pečuje o dítě a matku (dle specializace)</a:t>
            </a:r>
          </a:p>
          <a:p>
            <a:r>
              <a:rPr lang="cs-CZ" dirty="0"/>
              <a:t>Návštěvy doma (v poslední době redukce, hlavně ve větších městech)</a:t>
            </a:r>
          </a:p>
          <a:p>
            <a:r>
              <a:rPr lang="cs-CZ" dirty="0"/>
              <a:t>Až do školního věku</a:t>
            </a:r>
            <a:endParaRPr lang="en-FI" dirty="0"/>
          </a:p>
          <a:p>
            <a:endParaRPr lang="cs-CZ" dirty="0"/>
          </a:p>
          <a:p>
            <a:r>
              <a:rPr lang="cs-CZ" dirty="0"/>
              <a:t>Gynekologická část (antikoncepce, stěry....)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8159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PrÁCE PA V PORODNICI</a:t>
            </a:r>
            <a:endParaRPr lang="cs-CZ"/>
          </a:p>
        </p:txBody>
      </p:sp>
      <p:pic>
        <p:nvPicPr>
          <p:cNvPr id="5" name="Content Placeholder 2" descr="Leena Kaunisto ja Soilihautaniemi.">
            <a:extLst>
              <a:ext uri="{FF2B5EF4-FFF2-40B4-BE49-F238E27FC236}">
                <a16:creationId xmlns:a16="http://schemas.microsoft.com/office/drawing/2014/main" id="{036D44BD-6D95-3EED-467D-40A90A517DD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21374"/>
          <a:stretch/>
        </p:blipFill>
        <p:spPr bwMode="auto">
          <a:xfrm>
            <a:off x="7621842" y="2418907"/>
            <a:ext cx="2569535" cy="24089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6312543-7899-CA26-D421-8C32BD06828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5545" y="2011362"/>
            <a:ext cx="10240855" cy="4572000"/>
          </a:xfrm>
        </p:spPr>
        <p:txBody>
          <a:bodyPr/>
          <a:lstStyle/>
          <a:p>
            <a:r>
              <a:rPr lang="cs-CZ" dirty="0"/>
              <a:t>Pokud jde o nízkorizikovou rodičku – lékaře rodička vůbec nepotká</a:t>
            </a:r>
          </a:p>
          <a:p>
            <a:r>
              <a:rPr lang="cs-CZ" dirty="0"/>
              <a:t>Lékař své postupy konzultuje s PA</a:t>
            </a:r>
          </a:p>
          <a:p>
            <a:r>
              <a:rPr lang="cs-CZ" dirty="0"/>
              <a:t>Přesně dané doporučené postupy</a:t>
            </a:r>
            <a:r>
              <a:rPr lang="fi-FI" dirty="0"/>
              <a:t> pro PA</a:t>
            </a:r>
            <a:endParaRPr lang="cs-CZ" dirty="0"/>
          </a:p>
          <a:p>
            <a:r>
              <a:rPr lang="cs-CZ" dirty="0"/>
              <a:t>Neexistují novorozenecká oddělení (PA pečuje o </a:t>
            </a:r>
          </a:p>
          <a:p>
            <a:pPr marL="0" indent="0">
              <a:buNone/>
            </a:pPr>
            <a:r>
              <a:rPr lang="cs-CZ" dirty="0"/>
              <a:t>   ženu a dítě jako komplex na odd. šestinedělí)</a:t>
            </a:r>
          </a:p>
          <a:p>
            <a:r>
              <a:rPr lang="cs-CZ" dirty="0"/>
              <a:t>Specializace (PA pro perinatální ztrátu, PA pro </a:t>
            </a:r>
          </a:p>
          <a:p>
            <a:pPr marL="0" indent="0">
              <a:buNone/>
            </a:pPr>
            <a:r>
              <a:rPr lang="cs-CZ" dirty="0"/>
              <a:t>    ženy s abusem, PA pro ženy se strachem z </a:t>
            </a:r>
          </a:p>
          <a:p>
            <a:pPr marL="0" indent="0">
              <a:buNone/>
            </a:pPr>
            <a:r>
              <a:rPr lang="cs-CZ" dirty="0"/>
              <a:t>    porodu apod.)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4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032"/>
          </a:xfrm>
        </p:spPr>
        <p:txBody>
          <a:bodyPr/>
          <a:lstStyle/>
          <a:p>
            <a:pPr algn="ctr"/>
            <a:r>
              <a:rPr lang="cs-CZ" dirty="0"/>
              <a:t>Finské porodnictví v číslech rok 2022 I.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68323" y="2002872"/>
            <a:ext cx="9956800" cy="4490207"/>
          </a:xfrm>
        </p:spPr>
        <p:txBody>
          <a:bodyPr>
            <a:normAutofit/>
          </a:bodyPr>
          <a:lstStyle/>
          <a:p>
            <a:r>
              <a:rPr lang="cs-CZ" dirty="0"/>
              <a:t>45156 dětí (9% pokles oproti roku 2021)</a:t>
            </a:r>
          </a:p>
          <a:p>
            <a:r>
              <a:rPr lang="cs-CZ" dirty="0"/>
              <a:t>Průměrný věk rodičky 31,7 let </a:t>
            </a:r>
          </a:p>
          <a:p>
            <a:r>
              <a:rPr lang="cs-CZ" dirty="0"/>
              <a:t>99,2 % porodů v porodnici </a:t>
            </a:r>
          </a:p>
          <a:p>
            <a:r>
              <a:rPr lang="cs-CZ" dirty="0"/>
              <a:t>92 porodů po cestě do porodnice</a:t>
            </a:r>
          </a:p>
          <a:p>
            <a:r>
              <a:rPr lang="cs-CZ" dirty="0"/>
              <a:t>109 plánovaných domácích porodů </a:t>
            </a:r>
          </a:p>
          <a:p>
            <a:r>
              <a:rPr lang="cs-CZ" dirty="0"/>
              <a:t>119 porodů mimo porodnici z jiných důvodů </a:t>
            </a:r>
          </a:p>
          <a:p>
            <a:r>
              <a:rPr lang="cs-CZ" dirty="0"/>
              <a:t>Průměrná délka pobytu v nemocnici po porodu 2,5 dnů</a:t>
            </a:r>
          </a:p>
          <a:p>
            <a:r>
              <a:rPr lang="cs-CZ" dirty="0"/>
              <a:t>1,1%  odchod domů v den porodu, 8% den po porodu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fi-FI" dirty="0"/>
          </a:p>
        </p:txBody>
      </p:sp>
      <p:pic>
        <p:nvPicPr>
          <p:cNvPr id="7170" name="Picture 2" descr="C:\Users\boleslavovav\Desktop\Blanz docasna\finland-map-outlin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48" y="677279"/>
            <a:ext cx="2614648" cy="43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8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Finské porodnictví v číslech rok 2022 II.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76712" y="2371987"/>
            <a:ext cx="9956800" cy="3902978"/>
          </a:xfrm>
        </p:spPr>
        <p:txBody>
          <a:bodyPr/>
          <a:lstStyle/>
          <a:p>
            <a:r>
              <a:rPr lang="cs-CZ" dirty="0"/>
              <a:t>19,6 % císařský řez  (8% plánovaných)</a:t>
            </a:r>
          </a:p>
          <a:p>
            <a:r>
              <a:rPr lang="cs-CZ" dirty="0"/>
              <a:t>92% rodiček využilo různých forem tlumení bolesti </a:t>
            </a:r>
          </a:p>
          <a:p>
            <a:r>
              <a:rPr lang="cs-CZ" dirty="0"/>
              <a:t>Epiziotomie 22,5% </a:t>
            </a:r>
          </a:p>
          <a:p>
            <a:r>
              <a:rPr lang="cs-CZ" dirty="0"/>
              <a:t>3.-4. stupeň ruptury hráze 1,4 %</a:t>
            </a:r>
          </a:p>
          <a:p>
            <a:r>
              <a:rPr lang="cs-CZ" dirty="0"/>
              <a:t>VEX 9,8%</a:t>
            </a:r>
          </a:p>
          <a:p>
            <a:r>
              <a:rPr lang="cs-CZ" dirty="0"/>
              <a:t>Forceps 0%</a:t>
            </a:r>
          </a:p>
          <a:p>
            <a:endParaRPr lang="cs-CZ" dirty="0"/>
          </a:p>
          <a:p>
            <a:endParaRPr lang="cs-CZ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634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18984</TotalTime>
  <Words>716</Words>
  <Application>Microsoft Office PowerPoint</Application>
  <PresentationFormat>Širokoúhlá obrazovka</PresentationFormat>
  <Paragraphs>134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Century Schoolbook</vt:lpstr>
      <vt:lpstr>Wingdings</vt:lpstr>
      <vt:lpstr>Wingdings 2</vt:lpstr>
      <vt:lpstr>Arkýř</vt:lpstr>
      <vt:lpstr>práce porodní asistentky ve Finsku</vt:lpstr>
      <vt:lpstr>Prezentace aplikace PowerPoint</vt:lpstr>
      <vt:lpstr>Obsah</vt:lpstr>
      <vt:lpstr>VZDĚLÁVÁNÍ PORODNÍCH ASISTENTEK</vt:lpstr>
      <vt:lpstr>Porodní asistentka ve Finsku </vt:lpstr>
      <vt:lpstr>PRÁCE PA V PRENATÁLNÍ PÉČI a v POPORODNÍM OBDOBÍ (v „NEUVOLA“)</vt:lpstr>
      <vt:lpstr>PrÁCE PA V PORODNICI</vt:lpstr>
      <vt:lpstr>Finské porodnictví v číslech rok 2022 I. </vt:lpstr>
      <vt:lpstr>Finské porodnictví v číslech rok 2022 II.</vt:lpstr>
      <vt:lpstr>Metody tlumení bolesti I.</vt:lpstr>
      <vt:lpstr>Tlumení bolesti II.</vt:lpstr>
      <vt:lpstr>Srovnání dat ČR vs. Finsko</vt:lpstr>
      <vt:lpstr>Rozdíly v práci pa ve Finsku a ČR</vt:lpstr>
      <vt:lpstr>Děkuji za vaši pozornost </vt:lpstr>
      <vt:lpstr>Zdroje</vt:lpstr>
    </vt:vector>
  </TitlesOfParts>
  <Company>Varsinais-Suomen Sairaanhoitopiiri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Přirozený porod z pohledu porodní asistenky v ČR a ve Finsku</dc:title>
  <dc:creator>Tiainen Blanka</dc:creator>
  <cp:lastModifiedBy>NTB</cp:lastModifiedBy>
  <cp:revision>65</cp:revision>
  <dcterms:created xsi:type="dcterms:W3CDTF">2018-05-10T13:03:50Z</dcterms:created>
  <dcterms:modified xsi:type="dcterms:W3CDTF">2024-11-06T17:29:34Z</dcterms:modified>
</cp:coreProperties>
</file>